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9" r:id="rId6"/>
    <p:sldId id="269" r:id="rId7"/>
    <p:sldId id="267" r:id="rId8"/>
    <p:sldId id="260" r:id="rId9"/>
    <p:sldId id="261" r:id="rId10"/>
    <p:sldId id="282" r:id="rId11"/>
    <p:sldId id="265" r:id="rId12"/>
    <p:sldId id="262" r:id="rId13"/>
    <p:sldId id="271" r:id="rId14"/>
    <p:sldId id="264" r:id="rId15"/>
    <p:sldId id="263" r:id="rId16"/>
    <p:sldId id="270" r:id="rId17"/>
    <p:sldId id="275" r:id="rId18"/>
    <p:sldId id="274" r:id="rId19"/>
    <p:sldId id="276" r:id="rId20"/>
    <p:sldId id="283" r:id="rId21"/>
    <p:sldId id="277" r:id="rId22"/>
    <p:sldId id="285" r:id="rId23"/>
    <p:sldId id="286" r:id="rId24"/>
    <p:sldId id="280" r:id="rId25"/>
    <p:sldId id="279" r:id="rId26"/>
    <p:sldId id="284" r:id="rId27"/>
    <p:sldId id="281" r:id="rId28"/>
    <p:sldId id="258" r:id="rId2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2022-05-23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71783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2022-05-23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66210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2022-05-23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84320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2022-05-23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01283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2022-05-23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5063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2022-05-23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24037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2022-05-23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58469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2022-05-23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79527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2022-05-23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76207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2022-05-23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63558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2022-05-23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70050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F8269-8B42-441C-9ED2-0C9465C684D8}" type="datetimeFigureOut">
              <a:rPr lang="pl-PL" smtClean="0"/>
              <a:t>2022-05-23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09819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emf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newscientist.com/article/2279937-google-has-mapped-a-piece-of-human-brain-in-the-most-detail%20ever/" TargetMode="Externa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mc/articles/PMC3709413/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221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2257686"/>
            <a:ext cx="9144000" cy="1472103"/>
          </a:xfrm>
        </p:spPr>
        <p:txBody>
          <a:bodyPr>
            <a:normAutofit fontScale="90000"/>
          </a:bodyPr>
          <a:lstStyle/>
          <a:p>
            <a:r>
              <a:rPr lang="pl-PL" b="1" dirty="0">
                <a:solidFill>
                  <a:schemeClr val="bg1"/>
                </a:solidFill>
              </a:rPr>
              <a:t>Znaczenie aktywności fizycznej w </a:t>
            </a:r>
            <a:r>
              <a:rPr lang="pl-PL" b="1" dirty="0" err="1">
                <a:solidFill>
                  <a:schemeClr val="bg1"/>
                </a:solidFill>
              </a:rPr>
              <a:t>neurogenezie</a:t>
            </a:r>
            <a:r>
              <a:rPr lang="pl-PL" b="1" dirty="0">
                <a:solidFill>
                  <a:schemeClr val="bg1"/>
                </a:solidFill>
              </a:rPr>
              <a:t> i poprawie pamięci</a:t>
            </a:r>
            <a:endParaRPr lang="pl-PL" dirty="0">
              <a:solidFill>
                <a:schemeClr val="bg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32021" y="3934325"/>
            <a:ext cx="9144000" cy="1401679"/>
          </a:xfrm>
        </p:spPr>
        <p:txBody>
          <a:bodyPr/>
          <a:lstStyle/>
          <a:p>
            <a:r>
              <a:rPr lang="pl-PL" b="1" dirty="0">
                <a:solidFill>
                  <a:srgbClr val="FFFF00"/>
                </a:solidFill>
              </a:rPr>
              <a:t>Współczesne problemy zdrowotne – aspekt zdrowia psychicznego</a:t>
            </a:r>
          </a:p>
          <a:p>
            <a:r>
              <a:rPr lang="pl-PL" b="1" dirty="0">
                <a:solidFill>
                  <a:srgbClr val="FFFF00"/>
                </a:solidFill>
              </a:rPr>
              <a:t>20.05.2022</a:t>
            </a:r>
          </a:p>
          <a:p>
            <a:r>
              <a:rPr lang="pl-PL" b="1" dirty="0">
                <a:solidFill>
                  <a:srgbClr val="FFFF00"/>
                </a:solidFill>
              </a:rPr>
              <a:t>dr Ewa Bakońska-</a:t>
            </a:r>
            <a:r>
              <a:rPr lang="pl-PL" b="1" dirty="0" err="1">
                <a:solidFill>
                  <a:srgbClr val="FFFF00"/>
                </a:solidFill>
              </a:rPr>
              <a:t>Pacoń</a:t>
            </a:r>
            <a:endParaRPr lang="pl-PL" b="1" dirty="0">
              <a:solidFill>
                <a:srgbClr val="FFFF00"/>
              </a:solidFill>
            </a:endParaRPr>
          </a:p>
          <a:p>
            <a:endParaRPr lang="pl-PL" dirty="0"/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xmlns="" id="{E3C32438-8DEE-4AE8-AB3B-80B25AA409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9981" y="5427833"/>
            <a:ext cx="4786978" cy="1422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982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4379" y="0"/>
            <a:ext cx="12192000" cy="6858000"/>
          </a:xfrm>
          <a:prstGeom prst="rect">
            <a:avLst/>
          </a:prstGeom>
        </p:spPr>
      </p:pic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1251119" y="286902"/>
            <a:ext cx="10796501" cy="4351338"/>
          </a:xfrm>
        </p:spPr>
        <p:txBody>
          <a:bodyPr/>
          <a:lstStyle/>
          <a:p>
            <a:pPr>
              <a:spcBef>
                <a:spcPct val="0"/>
              </a:spcBef>
              <a:buNone/>
            </a:pPr>
            <a:r>
              <a:rPr lang="pl-PL" altLang="pl-PL" dirty="0">
                <a:solidFill>
                  <a:srgbClr val="0000FF"/>
                </a:solidFill>
                <a:latin typeface="Arial" panose="020B0604020202020204" pitchFamily="34" charset="0"/>
              </a:rPr>
              <a:t>Mózg</a:t>
            </a:r>
            <a:r>
              <a:rPr lang="pl-PL" altLang="pl-PL" dirty="0">
                <a:latin typeface="Arial" panose="020B0604020202020204" pitchFamily="34" charset="0"/>
              </a:rPr>
              <a:t> człowieka zbudowany jest z ok 86 mld (80 -100 </a:t>
            </a:r>
            <a:r>
              <a:rPr lang="pl-PL" altLang="pl-PL" sz="1800" dirty="0">
                <a:latin typeface="Arial" panose="020B0604020202020204" pitchFamily="34" charset="0"/>
              </a:rPr>
              <a:t>x</a:t>
            </a:r>
            <a:r>
              <a:rPr lang="pl-PL" altLang="pl-PL" dirty="0">
                <a:latin typeface="Arial" panose="020B0604020202020204" pitchFamily="34" charset="0"/>
              </a:rPr>
              <a:t> 10</a:t>
            </a:r>
            <a:r>
              <a:rPr lang="pl-PL" altLang="pl-PL" baseline="30000" dirty="0">
                <a:latin typeface="Arial" panose="020B0604020202020204" pitchFamily="34" charset="0"/>
              </a:rPr>
              <a:t>9</a:t>
            </a:r>
            <a:r>
              <a:rPr lang="pl-PL" altLang="pl-PL" dirty="0">
                <a:latin typeface="Arial" panose="020B0604020202020204" pitchFamily="34" charset="0"/>
              </a:rPr>
              <a:t>) komórek nerwowych (neuronów) i około 100 bilionów (100 </a:t>
            </a:r>
            <a:r>
              <a:rPr lang="pl-PL" altLang="pl-PL" sz="1800" dirty="0">
                <a:latin typeface="Arial" panose="020B0604020202020204" pitchFamily="34" charset="0"/>
              </a:rPr>
              <a:t>x</a:t>
            </a:r>
            <a:r>
              <a:rPr lang="pl-PL" altLang="pl-PL" dirty="0">
                <a:latin typeface="Arial" panose="020B0604020202020204" pitchFamily="34" charset="0"/>
              </a:rPr>
              <a:t> 10</a:t>
            </a:r>
            <a:r>
              <a:rPr lang="pl-PL" altLang="pl-PL" baseline="30000" dirty="0">
                <a:latin typeface="Arial" panose="020B0604020202020204" pitchFamily="34" charset="0"/>
              </a:rPr>
              <a:t>12</a:t>
            </a:r>
            <a:r>
              <a:rPr lang="pl-PL" altLang="pl-PL" dirty="0">
                <a:latin typeface="Arial" panose="020B0604020202020204" pitchFamily="34" charset="0"/>
              </a:rPr>
              <a:t>) połączeń.</a:t>
            </a:r>
          </a:p>
          <a:p>
            <a:pPr>
              <a:spcBef>
                <a:spcPct val="0"/>
              </a:spcBef>
              <a:buNone/>
            </a:pPr>
            <a:r>
              <a:rPr lang="pl-PL" altLang="pl-PL" dirty="0">
                <a:latin typeface="Arial" panose="020B0604020202020204" pitchFamily="34" charset="0"/>
              </a:rPr>
              <a:t>W 7 – 18 tygodniu rozwoju płodowego </a:t>
            </a:r>
            <a:r>
              <a:rPr lang="pl-PL" altLang="pl-PL" dirty="0" err="1">
                <a:latin typeface="Arial" panose="020B0604020202020204" pitchFamily="34" charset="0"/>
              </a:rPr>
              <a:t>neurogeneza</a:t>
            </a:r>
            <a:r>
              <a:rPr lang="pl-PL" altLang="pl-PL" dirty="0">
                <a:latin typeface="Arial" panose="020B0604020202020204" pitchFamily="34" charset="0"/>
              </a:rPr>
              <a:t> jest najbardziej nasilona </a:t>
            </a:r>
          </a:p>
          <a:p>
            <a:pPr>
              <a:spcBef>
                <a:spcPct val="0"/>
              </a:spcBef>
              <a:buNone/>
            </a:pPr>
            <a:r>
              <a:rPr lang="pl-PL" altLang="pl-PL" dirty="0">
                <a:latin typeface="Arial" panose="020B0604020202020204" pitchFamily="34" charset="0"/>
              </a:rPr>
              <a:t>W 4 miesiącu życia płodowego większość neuronów jest już uformowana - ale brak jest połączeń między nimi - </a:t>
            </a:r>
            <a:r>
              <a:rPr lang="pl-PL" altLang="pl-PL" dirty="0">
                <a:solidFill>
                  <a:srgbClr val="0000FF"/>
                </a:solidFill>
                <a:latin typeface="Arial" panose="020B0604020202020204" pitchFamily="34" charset="0"/>
              </a:rPr>
              <a:t>synaps</a:t>
            </a:r>
          </a:p>
          <a:p>
            <a:pPr>
              <a:spcBef>
                <a:spcPct val="0"/>
              </a:spcBef>
              <a:buNone/>
            </a:pPr>
            <a:endParaRPr lang="pl-PL" altLang="pl-PL" dirty="0"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257800"/>
            <a:ext cx="10242720" cy="980640"/>
          </a:xfrm>
          <a:prstGeom prst="rect">
            <a:avLst/>
          </a:prstGeom>
          <a:ln w="0">
            <a:noFill/>
          </a:ln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60419" y="3248250"/>
            <a:ext cx="2631168" cy="1973376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76260" y="3407173"/>
            <a:ext cx="2473255" cy="1814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6946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1387560" y="148558"/>
            <a:ext cx="10515600" cy="789906"/>
          </a:xfrm>
        </p:spPr>
        <p:txBody>
          <a:bodyPr>
            <a:normAutofit/>
          </a:bodyPr>
          <a:lstStyle/>
          <a:p>
            <a:pPr algn="ctr"/>
            <a:r>
              <a:rPr lang="pl-PL" sz="2800" b="1" dirty="0">
                <a:solidFill>
                  <a:srgbClr val="0000FF"/>
                </a:solidFill>
                <a:latin typeface="+mn-lt"/>
              </a:rPr>
              <a:t>MÓZG W LICZBACH</a:t>
            </a:r>
          </a:p>
        </p:txBody>
      </p:sp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1387559" y="770021"/>
            <a:ext cx="10692145" cy="5055437"/>
          </a:xfrm>
        </p:spPr>
        <p:txBody>
          <a:bodyPr>
            <a:normAutofit/>
          </a:bodyPr>
          <a:lstStyle/>
          <a:p>
            <a:pPr>
              <a:spcBef>
                <a:spcPct val="0"/>
              </a:spcBef>
              <a:buNone/>
            </a:pPr>
            <a:r>
              <a:rPr lang="pl-PL" altLang="pl-PL" dirty="0">
                <a:latin typeface="Arial" panose="020B0604020202020204" pitchFamily="34" charset="0"/>
              </a:rPr>
              <a:t>Masa mózgu — 1508 g (ok. 2% masy ciała)</a:t>
            </a:r>
            <a:br>
              <a:rPr lang="pl-PL" altLang="pl-PL" dirty="0">
                <a:latin typeface="Arial" panose="020B0604020202020204" pitchFamily="34" charset="0"/>
              </a:rPr>
            </a:br>
            <a:r>
              <a:rPr lang="pl-PL" altLang="pl-PL" dirty="0">
                <a:latin typeface="Arial" panose="020B0604020202020204" pitchFamily="34" charset="0"/>
              </a:rPr>
              <a:t>Całkowita liczba neuronów — 86 miliardów </a:t>
            </a:r>
            <a:br>
              <a:rPr lang="pl-PL" altLang="pl-PL" dirty="0">
                <a:latin typeface="Arial" panose="020B0604020202020204" pitchFamily="34" charset="0"/>
              </a:rPr>
            </a:br>
            <a:r>
              <a:rPr lang="pl-PL" altLang="pl-PL" dirty="0">
                <a:latin typeface="Arial" panose="020B0604020202020204" pitchFamily="34" charset="0"/>
              </a:rPr>
              <a:t>Całkowita liczba pozostałych komórek — 85 miliardów </a:t>
            </a:r>
            <a:br>
              <a:rPr lang="pl-PL" altLang="pl-PL" dirty="0">
                <a:latin typeface="Arial" panose="020B0604020202020204" pitchFamily="34" charset="0"/>
              </a:rPr>
            </a:br>
            <a:r>
              <a:rPr lang="pl-PL" altLang="pl-PL" dirty="0">
                <a:latin typeface="Arial" panose="020B0604020202020204" pitchFamily="34" charset="0"/>
              </a:rPr>
              <a:t>Masa kory mózgowej — 1233 g</a:t>
            </a:r>
            <a:br>
              <a:rPr lang="pl-PL" altLang="pl-PL" dirty="0">
                <a:latin typeface="Arial" panose="020B0604020202020204" pitchFamily="34" charset="0"/>
              </a:rPr>
            </a:br>
            <a:r>
              <a:rPr lang="pl-PL" altLang="pl-PL" dirty="0">
                <a:latin typeface="Arial" panose="020B0604020202020204" pitchFamily="34" charset="0"/>
              </a:rPr>
              <a:t>Neuronów w korze mózgowej — 16 miliardów </a:t>
            </a:r>
            <a:br>
              <a:rPr lang="pl-PL" altLang="pl-PL" dirty="0">
                <a:latin typeface="Arial" panose="020B0604020202020204" pitchFamily="34" charset="0"/>
              </a:rPr>
            </a:br>
            <a:r>
              <a:rPr lang="pl-PL" altLang="pl-PL" dirty="0">
                <a:latin typeface="Arial" panose="020B0604020202020204" pitchFamily="34" charset="0"/>
              </a:rPr>
              <a:t>Względna wielkość kory mózgowej — 82% masy mózgu</a:t>
            </a:r>
            <a:br>
              <a:rPr lang="pl-PL" altLang="pl-PL" dirty="0">
                <a:latin typeface="Arial" panose="020B0604020202020204" pitchFamily="34" charset="0"/>
              </a:rPr>
            </a:br>
            <a:r>
              <a:rPr lang="pl-PL" altLang="pl-PL" dirty="0">
                <a:latin typeface="Arial" panose="020B0604020202020204" pitchFamily="34" charset="0"/>
              </a:rPr>
              <a:t>Wzgl. liczba neuronów kory mózgowej — 19% neuronów mózgu</a:t>
            </a:r>
            <a:br>
              <a:rPr lang="pl-PL" altLang="pl-PL" dirty="0">
                <a:latin typeface="Arial" panose="020B0604020202020204" pitchFamily="34" charset="0"/>
              </a:rPr>
            </a:br>
            <a:r>
              <a:rPr lang="pl-PL" altLang="pl-PL" dirty="0">
                <a:latin typeface="Arial" panose="020B0604020202020204" pitchFamily="34" charset="0"/>
              </a:rPr>
              <a:t>Masa móżdżku — 154 g</a:t>
            </a:r>
            <a:br>
              <a:rPr lang="pl-PL" altLang="pl-PL" dirty="0">
                <a:latin typeface="Arial" panose="020B0604020202020204" pitchFamily="34" charset="0"/>
              </a:rPr>
            </a:br>
            <a:r>
              <a:rPr lang="pl-PL" altLang="pl-PL" dirty="0">
                <a:latin typeface="Arial" panose="020B0604020202020204" pitchFamily="34" charset="0"/>
              </a:rPr>
              <a:t>Liczba neuronów w móżdżku — 69 miliardów</a:t>
            </a:r>
            <a:br>
              <a:rPr lang="pl-PL" altLang="pl-PL" dirty="0">
                <a:latin typeface="Arial" panose="020B0604020202020204" pitchFamily="34" charset="0"/>
              </a:rPr>
            </a:br>
            <a:r>
              <a:rPr lang="pl-PL" altLang="pl-PL" dirty="0">
                <a:latin typeface="Arial" panose="020B0604020202020204" pitchFamily="34" charset="0"/>
              </a:rPr>
              <a:t>Względna wielkość móżdżku — 10% masy mózgu</a:t>
            </a:r>
          </a:p>
          <a:p>
            <a:pPr>
              <a:spcBef>
                <a:spcPct val="0"/>
              </a:spcBef>
              <a:buNone/>
            </a:pPr>
            <a:endParaRPr lang="pl-PL" altLang="pl-PL" sz="1700" dirty="0"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None/>
            </a:pPr>
            <a:endParaRPr lang="pl-PL" altLang="pl-PL" sz="1400" dirty="0"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None/>
            </a:pPr>
            <a:endParaRPr lang="pl-PL" altLang="pl-PL" sz="1400" dirty="0"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None/>
            </a:pPr>
            <a:r>
              <a:rPr lang="pl-PL" altLang="pl-PL" sz="1400" dirty="0">
                <a:latin typeface="Arial" panose="020B0604020202020204" pitchFamily="34" charset="0"/>
              </a:rPr>
              <a:t>(</a:t>
            </a:r>
            <a:r>
              <a:rPr lang="pl-PL" altLang="pl-PL" sz="1400" i="1" dirty="0" err="1">
                <a:latin typeface="Arial" panose="020B0604020202020204" pitchFamily="34" charset="0"/>
              </a:rPr>
              <a:t>Herculano-Houzel</a:t>
            </a:r>
            <a:r>
              <a:rPr lang="pl-PL" altLang="pl-PL" sz="1400" i="1" dirty="0">
                <a:latin typeface="Arial" panose="020B0604020202020204" pitchFamily="34" charset="0"/>
              </a:rPr>
              <a:t> S: The </a:t>
            </a:r>
            <a:r>
              <a:rPr lang="pl-PL" altLang="pl-PL" sz="1400" i="1" dirty="0" err="1">
                <a:latin typeface="Arial" panose="020B0604020202020204" pitchFamily="34" charset="0"/>
              </a:rPr>
              <a:t>human</a:t>
            </a:r>
            <a:r>
              <a:rPr lang="pl-PL" altLang="pl-PL" sz="1400" i="1" dirty="0">
                <a:latin typeface="Arial" panose="020B0604020202020204" pitchFamily="34" charset="0"/>
              </a:rPr>
              <a:t> </a:t>
            </a:r>
            <a:r>
              <a:rPr lang="pl-PL" altLang="pl-PL" sz="1400" i="1" dirty="0" err="1">
                <a:latin typeface="Arial" panose="020B0604020202020204" pitchFamily="34" charset="0"/>
              </a:rPr>
              <a:t>brain</a:t>
            </a:r>
            <a:r>
              <a:rPr lang="pl-PL" altLang="pl-PL" sz="1400" i="1" dirty="0">
                <a:latin typeface="Arial" panose="020B0604020202020204" pitchFamily="34" charset="0"/>
              </a:rPr>
              <a:t> in </a:t>
            </a:r>
            <a:r>
              <a:rPr lang="pl-PL" altLang="pl-PL" sz="1400" i="1" dirty="0" err="1">
                <a:latin typeface="Arial" panose="020B0604020202020204" pitchFamily="34" charset="0"/>
              </a:rPr>
              <a:t>numbers</a:t>
            </a:r>
            <a:r>
              <a:rPr lang="pl-PL" altLang="pl-PL" sz="1400" i="1" dirty="0">
                <a:latin typeface="Arial" panose="020B0604020202020204" pitchFamily="34" charset="0"/>
              </a:rPr>
              <a:t>: a </a:t>
            </a:r>
            <a:r>
              <a:rPr lang="pl-PL" altLang="pl-PL" sz="1400" i="1" dirty="0" err="1">
                <a:latin typeface="Arial" panose="020B0604020202020204" pitchFamily="34" charset="0"/>
              </a:rPr>
              <a:t>linearly</a:t>
            </a:r>
            <a:r>
              <a:rPr lang="pl-PL" altLang="pl-PL" sz="1400" i="1" dirty="0">
                <a:latin typeface="Arial" panose="020B0604020202020204" pitchFamily="34" charset="0"/>
              </a:rPr>
              <a:t> </a:t>
            </a:r>
            <a:r>
              <a:rPr lang="pl-PL" altLang="pl-PL" sz="1400" i="1" dirty="0" err="1">
                <a:latin typeface="Arial" panose="020B0604020202020204" pitchFamily="34" charset="0"/>
              </a:rPr>
              <a:t>scaled-up</a:t>
            </a:r>
            <a:r>
              <a:rPr lang="pl-PL" altLang="pl-PL" sz="1400" i="1" dirty="0">
                <a:latin typeface="Arial" panose="020B0604020202020204" pitchFamily="34" charset="0"/>
              </a:rPr>
              <a:t> </a:t>
            </a:r>
            <a:r>
              <a:rPr lang="pl-PL" altLang="pl-PL" sz="1400" i="1" dirty="0" err="1">
                <a:latin typeface="Arial" panose="020B0604020202020204" pitchFamily="34" charset="0"/>
              </a:rPr>
              <a:t>primate</a:t>
            </a:r>
            <a:r>
              <a:rPr lang="pl-PL" altLang="pl-PL" sz="1400" i="1" dirty="0">
                <a:latin typeface="Arial" panose="020B0604020202020204" pitchFamily="34" charset="0"/>
              </a:rPr>
              <a:t> </a:t>
            </a:r>
            <a:r>
              <a:rPr lang="pl-PL" altLang="pl-PL" sz="1400" i="1" dirty="0" err="1">
                <a:latin typeface="Arial" panose="020B0604020202020204" pitchFamily="34" charset="0"/>
              </a:rPr>
              <a:t>brain</a:t>
            </a:r>
            <a:r>
              <a:rPr lang="pl-PL" altLang="pl-PL" sz="1400" i="1" dirty="0">
                <a:latin typeface="Arial" panose="020B0604020202020204" pitchFamily="34" charset="0"/>
              </a:rPr>
              <a:t>. </a:t>
            </a:r>
            <a:r>
              <a:rPr lang="pl-PL" altLang="pl-PL" sz="1400" i="1" dirty="0" err="1">
                <a:latin typeface="Arial" panose="020B0604020202020204" pitchFamily="34" charset="0"/>
              </a:rPr>
              <a:t>Frontiers</a:t>
            </a:r>
            <a:r>
              <a:rPr lang="pl-PL" altLang="pl-PL" sz="1400" i="1" dirty="0">
                <a:latin typeface="Arial" panose="020B0604020202020204" pitchFamily="34" charset="0"/>
              </a:rPr>
              <a:t> in Human </a:t>
            </a:r>
            <a:r>
              <a:rPr lang="pl-PL" altLang="pl-PL" sz="1400" i="1" dirty="0" err="1">
                <a:latin typeface="Arial" panose="020B0604020202020204" pitchFamily="34" charset="0"/>
              </a:rPr>
              <a:t>Neuroscience</a:t>
            </a:r>
            <a:r>
              <a:rPr lang="pl-PL" altLang="pl-PL" sz="1400" i="1" dirty="0">
                <a:latin typeface="Arial" panose="020B0604020202020204" pitchFamily="34" charset="0"/>
              </a:rPr>
              <a:t> 2009, 3,31</a:t>
            </a:r>
            <a:r>
              <a:rPr lang="pl-PL" altLang="pl-PL" sz="1400" dirty="0">
                <a:latin typeface="Arial" panose="020B0604020202020204" pitchFamily="34" charset="0"/>
              </a:rPr>
              <a:t>)</a:t>
            </a:r>
            <a:endParaRPr lang="pl-PL" sz="1400" dirty="0"/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466281"/>
            <a:ext cx="10242720" cy="98064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15186333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60095" y="5462290"/>
            <a:ext cx="10242720" cy="980640"/>
          </a:xfrm>
          <a:prstGeom prst="rect">
            <a:avLst/>
          </a:prstGeom>
          <a:ln w="0">
            <a:noFill/>
          </a:ln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3596" y="103746"/>
            <a:ext cx="7410450" cy="4943475"/>
          </a:xfrm>
          <a:prstGeom prst="rect">
            <a:avLst/>
          </a:prstGeom>
        </p:spPr>
      </p:pic>
      <p:sp>
        <p:nvSpPr>
          <p:cNvPr id="7" name="Prostokąt 6"/>
          <p:cNvSpPr/>
          <p:nvPr/>
        </p:nvSpPr>
        <p:spPr>
          <a:xfrm>
            <a:off x="1275347" y="4894138"/>
            <a:ext cx="109166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sz="1000" dirty="0"/>
              <a:t>Around 4000 nerve </a:t>
            </a:r>
            <a:r>
              <a:rPr lang="en-US" sz="1000" dirty="0" err="1"/>
              <a:t>fibres</a:t>
            </a:r>
            <a:r>
              <a:rPr lang="en-US" sz="1000" dirty="0"/>
              <a:t> connect to this single neuron</a:t>
            </a:r>
            <a:r>
              <a:rPr lang="pl-PL" sz="1000" dirty="0"/>
              <a:t>   </a:t>
            </a:r>
            <a:r>
              <a:rPr lang="en-US" sz="1000" dirty="0"/>
              <a:t>Google/</a:t>
            </a:r>
            <a:r>
              <a:rPr lang="en-US" sz="1000" dirty="0" err="1"/>
              <a:t>Lichtman</a:t>
            </a:r>
            <a:r>
              <a:rPr lang="en-US" sz="1000" dirty="0"/>
              <a:t> Laboratory</a:t>
            </a:r>
            <a:r>
              <a:rPr lang="pl-PL" sz="1000" dirty="0"/>
              <a:t> </a:t>
            </a:r>
            <a:r>
              <a:rPr lang="en-US" sz="1000" dirty="0"/>
              <a:t> </a:t>
            </a:r>
            <a:r>
              <a:rPr lang="pl-PL" sz="1000" dirty="0">
                <a:hlinkClick r:id="rId5"/>
              </a:rPr>
              <a:t>https://www.newscientist.com/article/2279937-google-has-mapped-a-piece-of-human-brain-in-the-most-detail </a:t>
            </a:r>
            <a:r>
              <a:rPr lang="pl-PL" sz="1000" dirty="0" err="1">
                <a:hlinkClick r:id="rId5"/>
              </a:rPr>
              <a:t>ever</a:t>
            </a:r>
            <a:r>
              <a:rPr lang="pl-PL" dirty="0">
                <a:hlinkClick r:id="rId5"/>
              </a:rPr>
              <a:t>/</a:t>
            </a:r>
            <a:endParaRPr lang="pl-PL" dirty="0"/>
          </a:p>
          <a:p>
            <a:pPr fontAlgn="base"/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0566504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7193" y="72558"/>
            <a:ext cx="9144793" cy="5078408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xmlns="" id="{502F2066-548E-3F6A-94DF-B85140004813}"/>
              </a:ext>
            </a:extLst>
          </p:cNvPr>
          <p:cNvSpPr txBox="1"/>
          <p:nvPr/>
        </p:nvSpPr>
        <p:spPr>
          <a:xfrm>
            <a:off x="6096000" y="80063"/>
            <a:ext cx="616037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000" b="1" dirty="0">
                <a:solidFill>
                  <a:srgbClr val="C00000"/>
                </a:solidFill>
              </a:rPr>
              <a:t>Układ limbiczny -  odpowiedzialny za pamięć, uczenie się,  emocje</a:t>
            </a:r>
          </a:p>
        </p:txBody>
      </p:sp>
    </p:spTree>
    <p:extLst>
      <p:ext uri="{BB962C8B-B14F-4D97-AF65-F5344CB8AC3E}">
        <p14:creationId xmlns:p14="http://schemas.microsoft.com/office/powerpoint/2010/main" val="27932474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83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  <p:sp>
        <p:nvSpPr>
          <p:cNvPr id="6" name="Prostokąt 5"/>
          <p:cNvSpPr/>
          <p:nvPr/>
        </p:nvSpPr>
        <p:spPr>
          <a:xfrm>
            <a:off x="1628274" y="566678"/>
            <a:ext cx="1027095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>
                <a:solidFill>
                  <a:srgbClr val="0000FF"/>
                </a:solidFill>
              </a:rPr>
              <a:t>Pamięć to zdolność magazynowania i odtwarzania informacji. </a:t>
            </a:r>
          </a:p>
          <a:p>
            <a:endParaRPr lang="pl-PL" sz="2800" dirty="0"/>
          </a:p>
          <a:p>
            <a:r>
              <a:rPr lang="pl-PL" sz="2800" dirty="0"/>
              <a:t>Pamięć dzielimy na </a:t>
            </a:r>
            <a:r>
              <a:rPr lang="pl-PL" sz="2800" i="1" dirty="0"/>
              <a:t>krótkotrwałą i długotrwałą  </a:t>
            </a:r>
          </a:p>
          <a:p>
            <a:r>
              <a:rPr lang="pl-PL" sz="2800" dirty="0"/>
              <a:t> w jej organizacji oraz magazynowaniu udział biorą liczne ośrodki korowe mózgu z główną rolą </a:t>
            </a:r>
            <a:r>
              <a:rPr lang="pl-PL" sz="2800" b="1" dirty="0">
                <a:solidFill>
                  <a:srgbClr val="0000FF"/>
                </a:solidFill>
              </a:rPr>
              <a:t>hipokampa</a:t>
            </a:r>
          </a:p>
          <a:p>
            <a:endParaRPr lang="pl-PL" sz="2800" dirty="0"/>
          </a:p>
          <a:p>
            <a:r>
              <a:rPr lang="pl-PL" sz="2800" dirty="0"/>
              <a:t>Pamięć utrwalona w postaci engramów (ślad pamięciowy – zmiana w </a:t>
            </a:r>
            <a:r>
              <a:rPr lang="pl-PL" sz="2800" dirty="0" err="1"/>
              <a:t>ukł</a:t>
            </a:r>
            <a:r>
              <a:rPr lang="pl-PL" sz="2800" dirty="0"/>
              <a:t>. nerwowym) w szarych komórkach mózgu zdefiniowana została  w 1980 roku przez </a:t>
            </a:r>
            <a:r>
              <a:rPr lang="pl-PL" sz="2800" dirty="0" err="1"/>
              <a:t>Ungara</a:t>
            </a:r>
            <a:r>
              <a:rPr lang="pl-PL" sz="2800" dirty="0"/>
              <a:t> jako </a:t>
            </a:r>
            <a:r>
              <a:rPr lang="pl-PL" sz="2800" i="1" dirty="0">
                <a:solidFill>
                  <a:srgbClr val="0000FF"/>
                </a:solidFill>
              </a:rPr>
              <a:t>„trwanie przeszłości w teraźniejszości”. </a:t>
            </a:r>
          </a:p>
        </p:txBody>
      </p:sp>
      <p:sp>
        <p:nvSpPr>
          <p:cNvPr id="7" name="Prostokąt 6"/>
          <p:cNvSpPr/>
          <p:nvPr/>
        </p:nvSpPr>
        <p:spPr>
          <a:xfrm>
            <a:off x="1628273" y="4595842"/>
            <a:ext cx="1045143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100" dirty="0" err="1"/>
              <a:t>Teofan</a:t>
            </a:r>
            <a:r>
              <a:rPr lang="pl-PL" sz="1100" dirty="0"/>
              <a:t> M. </a:t>
            </a:r>
            <a:r>
              <a:rPr lang="pl-PL" sz="1100" dirty="0" err="1"/>
              <a:t>Domżał</a:t>
            </a:r>
            <a:r>
              <a:rPr lang="pl-PL" sz="1100" dirty="0"/>
              <a:t> Pamięć w neurologii: zaburzenia, diagnostyka i leczenie. </a:t>
            </a:r>
            <a:r>
              <a:rPr lang="pl-PL" sz="1100" dirty="0" err="1"/>
              <a:t>ViaMedica</a:t>
            </a:r>
            <a:r>
              <a:rPr lang="pl-PL" sz="1100" dirty="0"/>
              <a:t> 2013</a:t>
            </a:r>
          </a:p>
        </p:txBody>
      </p:sp>
    </p:spTree>
    <p:extLst>
      <p:ext uri="{BB962C8B-B14F-4D97-AF65-F5344CB8AC3E}">
        <p14:creationId xmlns:p14="http://schemas.microsoft.com/office/powerpoint/2010/main" val="33092186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17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764631" y="5499882"/>
            <a:ext cx="10242720" cy="980640"/>
          </a:xfrm>
          <a:prstGeom prst="rect">
            <a:avLst/>
          </a:prstGeom>
          <a:ln w="0">
            <a:noFill/>
          </a:ln>
        </p:spPr>
      </p:pic>
      <p:sp>
        <p:nvSpPr>
          <p:cNvPr id="12" name="pole tekstowe 11"/>
          <p:cNvSpPr txBox="1"/>
          <p:nvPr/>
        </p:nvSpPr>
        <p:spPr>
          <a:xfrm>
            <a:off x="4812632" y="457200"/>
            <a:ext cx="2947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rgbClr val="0000FF"/>
                </a:solidFill>
              </a:rPr>
              <a:t>PAMIĘĆ</a:t>
            </a:r>
          </a:p>
        </p:txBody>
      </p:sp>
      <p:cxnSp>
        <p:nvCxnSpPr>
          <p:cNvPr id="14" name="Łącznik prosty ze strzałką 13"/>
          <p:cNvCxnSpPr/>
          <p:nvPr/>
        </p:nvCxnSpPr>
        <p:spPr>
          <a:xfrm flipH="1">
            <a:off x="3958389" y="774640"/>
            <a:ext cx="1876927" cy="4812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pole tekstowe 14"/>
          <p:cNvSpPr txBox="1"/>
          <p:nvPr/>
        </p:nvSpPr>
        <p:spPr>
          <a:xfrm>
            <a:off x="2827421" y="1242354"/>
            <a:ext cx="18648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/>
              <a:t>KRÓTKOTRWAŁA</a:t>
            </a:r>
          </a:p>
          <a:p>
            <a:endParaRPr lang="pl-PL" dirty="0"/>
          </a:p>
          <a:p>
            <a:r>
              <a:rPr lang="pl-PL" dirty="0"/>
              <a:t>robocza</a:t>
            </a:r>
          </a:p>
        </p:txBody>
      </p:sp>
      <p:sp>
        <p:nvSpPr>
          <p:cNvPr id="16" name="pole tekstowe 15"/>
          <p:cNvSpPr txBox="1"/>
          <p:nvPr/>
        </p:nvSpPr>
        <p:spPr>
          <a:xfrm>
            <a:off x="7964905" y="1255903"/>
            <a:ext cx="19852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/>
              <a:t>DŁUGOTRWAŁA</a:t>
            </a:r>
          </a:p>
        </p:txBody>
      </p:sp>
      <p:cxnSp>
        <p:nvCxnSpPr>
          <p:cNvPr id="18" name="Łącznik prosty ze strzałką 17"/>
          <p:cNvCxnSpPr>
            <a:endCxn id="16" idx="0"/>
          </p:cNvCxnSpPr>
          <p:nvPr/>
        </p:nvCxnSpPr>
        <p:spPr>
          <a:xfrm>
            <a:off x="6617368" y="774640"/>
            <a:ext cx="2340142" cy="4812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Łącznik prosty ze strzałką 20"/>
          <p:cNvCxnSpPr/>
          <p:nvPr/>
        </p:nvCxnSpPr>
        <p:spPr>
          <a:xfrm flipH="1">
            <a:off x="7567863" y="1573343"/>
            <a:ext cx="842211" cy="5081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Łącznik prosty ze strzałką 22"/>
          <p:cNvCxnSpPr/>
          <p:nvPr/>
        </p:nvCxnSpPr>
        <p:spPr>
          <a:xfrm>
            <a:off x="9240253" y="1625235"/>
            <a:ext cx="1010652" cy="5404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pole tekstowe 23"/>
          <p:cNvSpPr txBox="1"/>
          <p:nvPr/>
        </p:nvSpPr>
        <p:spPr>
          <a:xfrm>
            <a:off x="6737684" y="2081463"/>
            <a:ext cx="18648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DEKLARATYWNA</a:t>
            </a:r>
          </a:p>
          <a:p>
            <a:endParaRPr lang="pl-PL" dirty="0"/>
          </a:p>
        </p:txBody>
      </p:sp>
      <p:sp>
        <p:nvSpPr>
          <p:cNvPr id="25" name="pole tekstowe 24"/>
          <p:cNvSpPr txBox="1"/>
          <p:nvPr/>
        </p:nvSpPr>
        <p:spPr>
          <a:xfrm>
            <a:off x="9504946" y="2081463"/>
            <a:ext cx="26870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NIEDEKLARATYWNA</a:t>
            </a:r>
          </a:p>
          <a:p>
            <a:r>
              <a:rPr lang="pl-PL" dirty="0"/>
              <a:t>PROCEDURALNA</a:t>
            </a:r>
          </a:p>
          <a:p>
            <a:r>
              <a:rPr lang="pl-PL" dirty="0"/>
              <a:t>(świadoma i nieświadoma)</a:t>
            </a:r>
          </a:p>
        </p:txBody>
      </p:sp>
      <p:sp>
        <p:nvSpPr>
          <p:cNvPr id="26" name="pole tekstowe 25"/>
          <p:cNvSpPr txBox="1"/>
          <p:nvPr/>
        </p:nvSpPr>
        <p:spPr>
          <a:xfrm>
            <a:off x="6847973" y="2639228"/>
            <a:ext cx="18247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-epizodyczna</a:t>
            </a:r>
          </a:p>
          <a:p>
            <a:r>
              <a:rPr lang="pl-PL" dirty="0"/>
              <a:t>-semantyczna</a:t>
            </a:r>
          </a:p>
          <a:p>
            <a:r>
              <a:rPr lang="pl-PL" dirty="0"/>
              <a:t>-autobiograficzna</a:t>
            </a:r>
          </a:p>
        </p:txBody>
      </p:sp>
      <p:sp>
        <p:nvSpPr>
          <p:cNvPr id="28" name="pole tekstowe 27"/>
          <p:cNvSpPr txBox="1"/>
          <p:nvPr/>
        </p:nvSpPr>
        <p:spPr>
          <a:xfrm>
            <a:off x="10250905" y="3004793"/>
            <a:ext cx="18889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-nawyki</a:t>
            </a:r>
          </a:p>
          <a:p>
            <a:r>
              <a:rPr lang="pl-PL" dirty="0"/>
              <a:t>-procedury</a:t>
            </a:r>
          </a:p>
          <a:p>
            <a:r>
              <a:rPr lang="pl-PL" dirty="0"/>
              <a:t>-proste odruchy</a:t>
            </a:r>
          </a:p>
        </p:txBody>
      </p:sp>
      <p:sp>
        <p:nvSpPr>
          <p:cNvPr id="32" name="pole tekstowe 31"/>
          <p:cNvSpPr txBox="1"/>
          <p:nvPr/>
        </p:nvSpPr>
        <p:spPr>
          <a:xfrm>
            <a:off x="8957510" y="3043896"/>
            <a:ext cx="12933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-operacyjna</a:t>
            </a:r>
          </a:p>
        </p:txBody>
      </p:sp>
      <p:sp>
        <p:nvSpPr>
          <p:cNvPr id="33" name="pole tekstowe 32"/>
          <p:cNvSpPr txBox="1"/>
          <p:nvPr/>
        </p:nvSpPr>
        <p:spPr>
          <a:xfrm>
            <a:off x="2695074" y="4307305"/>
            <a:ext cx="41528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obszar kory przedczołowej</a:t>
            </a:r>
          </a:p>
          <a:p>
            <a:r>
              <a:rPr lang="pl-PL" dirty="0"/>
              <a:t>płaty skroniowe, czołowe,  układ limbiczny                                             </a:t>
            </a:r>
          </a:p>
        </p:txBody>
      </p:sp>
      <p:sp>
        <p:nvSpPr>
          <p:cNvPr id="34" name="pole tekstowe 33"/>
          <p:cNvSpPr txBox="1"/>
          <p:nvPr/>
        </p:nvSpPr>
        <p:spPr>
          <a:xfrm>
            <a:off x="8073189" y="4391526"/>
            <a:ext cx="31282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hipokamp, kora nowa, móżdżek</a:t>
            </a:r>
          </a:p>
        </p:txBody>
      </p:sp>
    </p:spTree>
    <p:extLst>
      <p:ext uri="{BB962C8B-B14F-4D97-AF65-F5344CB8AC3E}">
        <p14:creationId xmlns:p14="http://schemas.microsoft.com/office/powerpoint/2010/main" val="11789445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618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11968" y="5661647"/>
            <a:ext cx="10242720" cy="980640"/>
          </a:xfrm>
          <a:prstGeom prst="rect">
            <a:avLst/>
          </a:prstGeom>
          <a:ln w="0">
            <a:noFill/>
          </a:ln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7699" y="1718537"/>
            <a:ext cx="2810830" cy="3356489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95351" y="5048446"/>
            <a:ext cx="4572396" cy="262151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1383631" y="271988"/>
            <a:ext cx="1102493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b="1" dirty="0">
                <a:solidFill>
                  <a:srgbClr val="0000FF"/>
                </a:solidFill>
              </a:rPr>
              <a:t>„Ruch zastąpi prawie każdy lek, podczas gdy żaden lek nie zastąpi ruchu”</a:t>
            </a:r>
            <a:r>
              <a:rPr lang="pl-PL" dirty="0"/>
              <a:t/>
            </a:r>
            <a:br>
              <a:rPr lang="pl-PL" dirty="0"/>
            </a:br>
            <a:r>
              <a:rPr lang="pl-PL" sz="1600" dirty="0"/>
              <a:t>Wojciech Oczko (1537–1599) - nadworny lekarz króla Stefana Batorego i Zygmunta III Wazy</a:t>
            </a:r>
          </a:p>
          <a:p>
            <a:r>
              <a:rPr lang="pl-PL" sz="1600" dirty="0"/>
              <a:t>We wszystkich chorobach Oczko znaczącą rolę leczniczą przypisywał wodzie, słońcu, powietrzu i aktywności fizycznej. </a:t>
            </a:r>
          </a:p>
          <a:p>
            <a:r>
              <a:rPr lang="pl-PL" sz="1600" dirty="0"/>
              <a:t>Poświęcił temu drugą monografię naukową, pod tytułem </a:t>
            </a:r>
            <a:r>
              <a:rPr lang="pl-PL" sz="1600" i="1" dirty="0"/>
              <a:t>Cieplice</a:t>
            </a:r>
            <a:r>
              <a:rPr lang="pl-PL" sz="1600" dirty="0"/>
              <a:t>, wydaną w 1578 roku. Dzieło to zapoczątkowało polską balneologię.</a:t>
            </a:r>
          </a:p>
        </p:txBody>
      </p:sp>
      <p:sp>
        <p:nvSpPr>
          <p:cNvPr id="9" name="Prostokąt 8"/>
          <p:cNvSpPr/>
          <p:nvPr/>
        </p:nvSpPr>
        <p:spPr>
          <a:xfrm>
            <a:off x="1317458" y="1747061"/>
            <a:ext cx="324406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b="1" dirty="0">
                <a:solidFill>
                  <a:srgbClr val="0000FF"/>
                </a:solidFill>
              </a:rPr>
              <a:t>Aktywność fizyczna </a:t>
            </a:r>
            <a:r>
              <a:rPr lang="pl-PL" sz="2400" dirty="0"/>
              <a:t>- wg Światowej Organizacji Zdrowia (WHO) </a:t>
            </a:r>
          </a:p>
          <a:p>
            <a:r>
              <a:rPr lang="pl-PL" sz="2400" dirty="0"/>
              <a:t>- ruch ciała wywołany przez mięśnie szkieletowe, który wymaga energii.</a:t>
            </a:r>
          </a:p>
        </p:txBody>
      </p:sp>
      <p:sp>
        <p:nvSpPr>
          <p:cNvPr id="10" name="Prostokąt 9"/>
          <p:cNvSpPr/>
          <p:nvPr/>
        </p:nvSpPr>
        <p:spPr>
          <a:xfrm>
            <a:off x="7438530" y="1497693"/>
            <a:ext cx="4786558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b="1" dirty="0"/>
              <a:t>Wpływa na wiele mechanizmów na poziomie układowym, komórkowym i molekularnym:</a:t>
            </a:r>
          </a:p>
          <a:p>
            <a:pPr marL="342900" indent="-342900">
              <a:buFontTx/>
              <a:buChar char="-"/>
            </a:pPr>
            <a:r>
              <a:rPr lang="pl-PL" altLang="pl-PL" dirty="0"/>
              <a:t>poprawia produkcję czynników neurotroficznych, </a:t>
            </a:r>
          </a:p>
          <a:p>
            <a:pPr marL="342900" indent="-342900">
              <a:buFontTx/>
              <a:buChar char="-"/>
            </a:pPr>
            <a:r>
              <a:rPr lang="pl-PL" altLang="pl-PL" dirty="0"/>
              <a:t>neuroprzekaźników i hormonów</a:t>
            </a:r>
          </a:p>
          <a:p>
            <a:pPr marL="342900" indent="-342900">
              <a:buFontTx/>
              <a:buChar char="-"/>
            </a:pPr>
            <a:r>
              <a:rPr lang="pl-PL" altLang="pl-PL" dirty="0"/>
              <a:t>promuje przeżycie neuronów i </a:t>
            </a:r>
            <a:r>
              <a:rPr lang="pl-PL" altLang="pl-PL" dirty="0" err="1"/>
              <a:t>neuroplastyczności</a:t>
            </a:r>
            <a:r>
              <a:rPr lang="pl-PL" altLang="pl-PL" dirty="0"/>
              <a:t>, </a:t>
            </a:r>
          </a:p>
          <a:p>
            <a:pPr marL="342900" indent="-342900">
              <a:buFontTx/>
              <a:buChar char="-"/>
            </a:pPr>
            <a:r>
              <a:rPr lang="pl-PL" altLang="pl-PL" dirty="0"/>
              <a:t>optymalizuje reakcje neuroendokrynne i fizjologiczne na czynniki psychospołeczne i zmęczenie fizyczne. </a:t>
            </a:r>
          </a:p>
          <a:p>
            <a:pPr marL="342900" indent="-342900">
              <a:buFontTx/>
              <a:buChar char="-"/>
            </a:pPr>
            <a:r>
              <a:rPr lang="pl-PL" altLang="pl-PL" dirty="0"/>
              <a:t>uwrażliwia autonomiczny oraz ośrodkowy układ nerwowy przez wpływ na wiele procesów, takich jak plastyczność synaptyczna, </a:t>
            </a:r>
            <a:r>
              <a:rPr lang="pl-PL" altLang="pl-PL" dirty="0" err="1"/>
              <a:t>neurogeneza</a:t>
            </a:r>
            <a:r>
              <a:rPr lang="pl-PL" altLang="pl-PL" dirty="0"/>
              <a:t>, </a:t>
            </a:r>
            <a:r>
              <a:rPr lang="pl-PL" altLang="pl-PL" dirty="0" err="1"/>
              <a:t>angiogeneza</a:t>
            </a:r>
            <a:r>
              <a:rPr lang="pl-PL" altLang="pl-PL" dirty="0"/>
              <a:t> i </a:t>
            </a:r>
            <a:r>
              <a:rPr lang="pl-PL" altLang="pl-PL" dirty="0" err="1"/>
              <a:t>autofagia</a:t>
            </a: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24952512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4166" y="197280"/>
            <a:ext cx="8522368" cy="3900656"/>
          </a:xfrm>
          <a:prstGeom prst="rect">
            <a:avLst/>
          </a:prstGeom>
        </p:spPr>
      </p:pic>
      <p:sp>
        <p:nvSpPr>
          <p:cNvPr id="7" name="Prostokąt 6"/>
          <p:cNvSpPr/>
          <p:nvPr/>
        </p:nvSpPr>
        <p:spPr>
          <a:xfrm>
            <a:off x="1524000" y="4295215"/>
            <a:ext cx="106002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err="1"/>
              <a:t>Kévin</a:t>
            </a:r>
            <a:r>
              <a:rPr lang="en-US" sz="1600" dirty="0"/>
              <a:t> Nay  et al. Molecular Mechanisms Underlying the Beneficial Effects of Exercise on Brain Function and Neurological Disorders. Int. J. Mol. Sci. 2021, 22, 4052</a:t>
            </a:r>
          </a:p>
        </p:txBody>
      </p:sp>
    </p:spTree>
    <p:extLst>
      <p:ext uri="{BB962C8B-B14F-4D97-AF65-F5344CB8AC3E}">
        <p14:creationId xmlns:p14="http://schemas.microsoft.com/office/powerpoint/2010/main" val="7188118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1588127" y="0"/>
            <a:ext cx="10515600" cy="721895"/>
          </a:xfrm>
        </p:spPr>
        <p:txBody>
          <a:bodyPr>
            <a:normAutofit/>
          </a:bodyPr>
          <a:lstStyle/>
          <a:p>
            <a:pPr algn="ctr"/>
            <a:r>
              <a:rPr lang="pl-PL" sz="2800" b="1" dirty="0">
                <a:solidFill>
                  <a:srgbClr val="0000FF"/>
                </a:solidFill>
                <a:latin typeface="+mn-lt"/>
              </a:rPr>
              <a:t>METODY WSPOMAGANIA PAMIĘCI:</a:t>
            </a:r>
          </a:p>
        </p:txBody>
      </p:sp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1387560" y="599170"/>
            <a:ext cx="10515600" cy="4814764"/>
          </a:xfrm>
        </p:spPr>
        <p:txBody>
          <a:bodyPr>
            <a:normAutofit fontScale="92500" lnSpcReduction="20000"/>
          </a:bodyPr>
          <a:lstStyle/>
          <a:p>
            <a:pPr marL="0" indent="0">
              <a:spcBef>
                <a:spcPct val="0"/>
              </a:spcBef>
              <a:buNone/>
            </a:pPr>
            <a:r>
              <a:rPr lang="pl-PL" sz="2400" dirty="0"/>
              <a:t>1. Styl życia:  </a:t>
            </a:r>
            <a:r>
              <a:rPr lang="pl-PL" altLang="pl-PL" sz="2400" b="1" dirty="0">
                <a:solidFill>
                  <a:schemeClr val="bg1"/>
                </a:solidFill>
              </a:rPr>
              <a:t>Wysiłek fizyczny</a:t>
            </a:r>
          </a:p>
          <a:p>
            <a:pPr>
              <a:spcBef>
                <a:spcPct val="0"/>
              </a:spcBef>
              <a:buFontTx/>
              <a:buChar char="-"/>
            </a:pPr>
            <a:r>
              <a:rPr lang="pl-PL" altLang="pl-PL" sz="2400" b="1" dirty="0">
                <a:solidFill>
                  <a:srgbClr val="0000FF"/>
                </a:solidFill>
              </a:rPr>
              <a:t>wysiłek fizyczny</a:t>
            </a:r>
          </a:p>
          <a:p>
            <a:pPr>
              <a:spcBef>
                <a:spcPct val="0"/>
              </a:spcBef>
              <a:buFontTx/>
              <a:buChar char="-"/>
            </a:pPr>
            <a:r>
              <a:rPr lang="pl-PL" altLang="pl-PL" sz="2400" dirty="0"/>
              <a:t>sen, odpoczynek, </a:t>
            </a:r>
          </a:p>
          <a:p>
            <a:pPr>
              <a:spcBef>
                <a:spcPct val="0"/>
              </a:spcBef>
              <a:buFontTx/>
              <a:buChar char="-"/>
            </a:pPr>
            <a:r>
              <a:rPr lang="pl-PL" altLang="pl-PL" sz="2400" dirty="0"/>
              <a:t>dieta  </a:t>
            </a:r>
          </a:p>
          <a:p>
            <a:pPr>
              <a:spcBef>
                <a:spcPct val="0"/>
              </a:spcBef>
              <a:buFontTx/>
              <a:buChar char="-"/>
            </a:pPr>
            <a:r>
              <a:rPr lang="pl-PL" altLang="pl-PL" sz="2400" dirty="0"/>
              <a:t>dotlenienie</a:t>
            </a:r>
          </a:p>
          <a:p>
            <a:pPr marL="0" indent="0">
              <a:spcBef>
                <a:spcPct val="0"/>
              </a:spcBef>
              <a:buNone/>
            </a:pPr>
            <a:endParaRPr lang="pl-PL" altLang="pl-PL" sz="2400" dirty="0"/>
          </a:p>
          <a:p>
            <a:pPr marL="0" indent="0">
              <a:spcBef>
                <a:spcPct val="0"/>
              </a:spcBef>
              <a:buNone/>
            </a:pPr>
            <a:r>
              <a:rPr lang="pl-PL" altLang="pl-PL" sz="2400" dirty="0"/>
              <a:t>2. Farmakologiczne:</a:t>
            </a:r>
          </a:p>
          <a:p>
            <a:pPr marL="0" indent="0">
              <a:spcBef>
                <a:spcPct val="0"/>
              </a:spcBef>
              <a:buNone/>
            </a:pPr>
            <a:r>
              <a:rPr lang="pl-PL" altLang="pl-PL" sz="2400" dirty="0"/>
              <a:t>-  leki </a:t>
            </a:r>
            <a:r>
              <a:rPr lang="pl-PL" altLang="pl-PL" sz="2400" dirty="0" err="1"/>
              <a:t>prokognitywne</a:t>
            </a:r>
            <a:r>
              <a:rPr lang="pl-PL" altLang="pl-PL" sz="2400" dirty="0"/>
              <a:t> (osoby starsze) - inhibitory cholinoesterazy; </a:t>
            </a:r>
          </a:p>
          <a:p>
            <a:pPr>
              <a:spcBef>
                <a:spcPct val="0"/>
              </a:spcBef>
              <a:buFontTx/>
              <a:buChar char="-"/>
            </a:pPr>
            <a:r>
              <a:rPr lang="pl-PL" altLang="pl-PL" sz="2400" dirty="0"/>
              <a:t>leki </a:t>
            </a:r>
            <a:r>
              <a:rPr lang="pl-PL" altLang="pl-PL" sz="2400" dirty="0" err="1"/>
              <a:t>nootropowe</a:t>
            </a:r>
            <a:r>
              <a:rPr lang="pl-PL" altLang="pl-PL" sz="2400" dirty="0"/>
              <a:t>; </a:t>
            </a:r>
          </a:p>
          <a:p>
            <a:pPr>
              <a:spcBef>
                <a:spcPct val="0"/>
              </a:spcBef>
              <a:buFontTx/>
              <a:buChar char="-"/>
            </a:pPr>
            <a:r>
              <a:rPr lang="pl-PL" altLang="pl-PL" sz="2400" dirty="0"/>
              <a:t>środki działające </a:t>
            </a:r>
            <a:r>
              <a:rPr lang="pl-PL" altLang="pl-PL" sz="2400" dirty="0" err="1"/>
              <a:t>neuroprotekcyjnie</a:t>
            </a:r>
            <a:r>
              <a:rPr lang="pl-PL" altLang="pl-PL" sz="2400" dirty="0"/>
              <a:t>: przeciwutleniacze, leki przeciwzapalne, czynniki wzrostu; </a:t>
            </a:r>
          </a:p>
          <a:p>
            <a:pPr>
              <a:spcBef>
                <a:spcPct val="0"/>
              </a:spcBef>
              <a:buFontTx/>
              <a:buChar char="-"/>
            </a:pPr>
            <a:r>
              <a:rPr lang="pl-PL" altLang="pl-PL" sz="2400" dirty="0"/>
              <a:t>suplementy diety - wspomagające koncentrację uwagi i pamięć</a:t>
            </a:r>
          </a:p>
          <a:p>
            <a:pPr marL="0" indent="0">
              <a:spcBef>
                <a:spcPct val="0"/>
              </a:spcBef>
              <a:buNone/>
            </a:pPr>
            <a:endParaRPr lang="pl-PL" altLang="pl-PL" sz="2400" dirty="0"/>
          </a:p>
          <a:p>
            <a:pPr marL="0" indent="0">
              <a:spcBef>
                <a:spcPct val="0"/>
              </a:spcBef>
              <a:buNone/>
            </a:pPr>
            <a:r>
              <a:rPr lang="pl-PL" altLang="pl-PL" sz="2400" dirty="0"/>
              <a:t>3. Psychologiczne:</a:t>
            </a:r>
          </a:p>
          <a:p>
            <a:pPr marL="0" indent="0">
              <a:spcBef>
                <a:spcPct val="0"/>
              </a:spcBef>
              <a:buNone/>
            </a:pPr>
            <a:r>
              <a:rPr lang="pl-PL" altLang="pl-PL" sz="2400" dirty="0"/>
              <a:t>- ćwiczenia funkcji uwagi i pamięci w oparciu o: różnorodną aktywność umysłową </a:t>
            </a:r>
          </a:p>
          <a:p>
            <a:pPr marL="0" indent="0">
              <a:spcBef>
                <a:spcPct val="0"/>
              </a:spcBef>
              <a:buNone/>
            </a:pPr>
            <a:r>
              <a:rPr lang="pl-PL" altLang="pl-PL" sz="2400" dirty="0"/>
              <a:t>- ćwiczenie umysłu celowe trenowanie pamięci </a:t>
            </a:r>
          </a:p>
          <a:p>
            <a:pPr marL="0" indent="0">
              <a:spcBef>
                <a:spcPct val="0"/>
              </a:spcBef>
              <a:buNone/>
            </a:pPr>
            <a:r>
              <a:rPr lang="pl-PL" altLang="pl-PL" sz="2400" dirty="0"/>
              <a:t>- wykonywanie określonych zadań </a:t>
            </a:r>
            <a:r>
              <a:rPr lang="pl-PL" altLang="pl-PL" sz="2400" dirty="0" err="1"/>
              <a:t>uwagowych</a:t>
            </a:r>
            <a:r>
              <a:rPr lang="pl-PL" altLang="pl-PL" sz="2400" dirty="0"/>
              <a:t> i pamięciowych, ukierunkowanych na wspomaganie rożnych funkcji poznawczych </a:t>
            </a:r>
          </a:p>
          <a:p>
            <a:pPr marL="0" indent="0">
              <a:spcBef>
                <a:spcPct val="0"/>
              </a:spcBef>
              <a:buNone/>
            </a:pPr>
            <a:endParaRPr lang="pl-PL" altLang="pl-PL" sz="2400" dirty="0">
              <a:latin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buNone/>
            </a:pPr>
            <a:endParaRPr lang="pl-PL" altLang="pl-PL" sz="2400" dirty="0"/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413934"/>
            <a:ext cx="10242720" cy="980640"/>
          </a:xfrm>
          <a:prstGeom prst="rect">
            <a:avLst/>
          </a:prstGeom>
          <a:ln w="0">
            <a:noFill/>
          </a:ln>
        </p:spPr>
      </p:pic>
      <p:sp>
        <p:nvSpPr>
          <p:cNvPr id="8" name="Prostokąt 7"/>
          <p:cNvSpPr/>
          <p:nvPr/>
        </p:nvSpPr>
        <p:spPr>
          <a:xfrm>
            <a:off x="1588127" y="5384037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sz="1100" dirty="0"/>
              <a:t>A. Baran Zakład Psychologii Lekarskiej, Katedra Psychiatrii, Collegium </a:t>
            </a:r>
            <a:r>
              <a:rPr lang="pl-PL" sz="1100" dirty="0" err="1"/>
              <a:t>Medicum</a:t>
            </a:r>
            <a:r>
              <a:rPr lang="pl-PL" sz="1100" dirty="0"/>
              <a:t> U J</a:t>
            </a:r>
          </a:p>
        </p:txBody>
      </p:sp>
    </p:spTree>
    <p:extLst>
      <p:ext uri="{BB962C8B-B14F-4D97-AF65-F5344CB8AC3E}">
        <p14:creationId xmlns:p14="http://schemas.microsoft.com/office/powerpoint/2010/main" val="24345824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632284" y="5523945"/>
            <a:ext cx="10242720" cy="980640"/>
          </a:xfrm>
          <a:prstGeom prst="rect">
            <a:avLst/>
          </a:prstGeom>
          <a:ln w="0">
            <a:noFill/>
          </a:ln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4103" y="0"/>
            <a:ext cx="5608806" cy="4651651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90797" y="167354"/>
            <a:ext cx="2097206" cy="2408129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53888" y="2575483"/>
            <a:ext cx="1971023" cy="2190110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04325" y="743657"/>
            <a:ext cx="1572904" cy="774259"/>
          </a:xfrm>
          <a:prstGeom prst="rect">
            <a:avLst/>
          </a:prstGeom>
          <a:solidFill>
            <a:srgbClr val="0000FF"/>
          </a:solidFill>
        </p:spPr>
      </p:pic>
      <p:sp>
        <p:nvSpPr>
          <p:cNvPr id="10" name="Prostokąt 9"/>
          <p:cNvSpPr/>
          <p:nvPr/>
        </p:nvSpPr>
        <p:spPr>
          <a:xfrm>
            <a:off x="1925053" y="3024207"/>
            <a:ext cx="1937084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pl-PL" b="1" dirty="0">
                <a:solidFill>
                  <a:srgbClr val="0000FF"/>
                </a:solidFill>
              </a:rPr>
              <a:t>aktywny fizycznie</a:t>
            </a:r>
          </a:p>
          <a:p>
            <a:r>
              <a:rPr lang="pl-PL" b="1" dirty="0">
                <a:solidFill>
                  <a:srgbClr val="0000FF"/>
                </a:solidFill>
              </a:rPr>
              <a:t>bieg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2075908" y="4568518"/>
            <a:ext cx="652723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/>
              <a:t>Wysiłek fizyczny sprzyja </a:t>
            </a:r>
            <a:r>
              <a:rPr lang="pl-PL" dirty="0" err="1"/>
              <a:t>neurogenezie</a:t>
            </a:r>
            <a:r>
              <a:rPr lang="pl-PL" dirty="0"/>
              <a:t> w mózgu</a:t>
            </a:r>
          </a:p>
          <a:p>
            <a:r>
              <a:rPr lang="pl-PL" altLang="pl-PL" dirty="0" err="1"/>
              <a:t>Lazarov</a:t>
            </a:r>
            <a:r>
              <a:rPr lang="pl-PL" altLang="pl-PL" dirty="0"/>
              <a:t> O. et al. </a:t>
            </a:r>
            <a:r>
              <a:rPr lang="en-US" altLang="pl-PL" dirty="0"/>
              <a:t>When Neurogenesis Encounters Aging and Disease </a:t>
            </a:r>
            <a:endParaRPr lang="pl-PL" altLang="pl-PL" dirty="0"/>
          </a:p>
          <a:p>
            <a:r>
              <a:rPr lang="pl-PL" altLang="pl-PL" dirty="0" err="1"/>
              <a:t>Trends</a:t>
            </a:r>
            <a:r>
              <a:rPr lang="pl-PL" altLang="pl-PL" dirty="0"/>
              <a:t> in </a:t>
            </a:r>
            <a:r>
              <a:rPr lang="pl-PL" altLang="pl-PL" dirty="0" err="1"/>
              <a:t>Neurosciences</a:t>
            </a:r>
            <a:r>
              <a:rPr lang="pl-PL" altLang="pl-PL" dirty="0"/>
              <a:t>, 2010, </a:t>
            </a:r>
            <a:r>
              <a:rPr lang="pl-PL" dirty="0"/>
              <a:t>33(12): 569–579</a:t>
            </a:r>
            <a:endParaRPr lang="pl-PL" altLang="pl-PL" dirty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355874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36031" y="5371613"/>
            <a:ext cx="10242720" cy="980640"/>
          </a:xfrm>
          <a:prstGeom prst="rect">
            <a:avLst/>
          </a:prstGeom>
          <a:ln w="0">
            <a:noFill/>
          </a:ln>
        </p:spPr>
      </p:pic>
      <p:pic>
        <p:nvPicPr>
          <p:cNvPr id="6" name="Picture 4" descr="Znalezione obrazy dla zapytania wysi&amp;lstrok;ek neurogenez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109" y="157915"/>
            <a:ext cx="5727700" cy="445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05549" y="273475"/>
            <a:ext cx="2676376" cy="2133785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7393" y="2680735"/>
            <a:ext cx="1786896" cy="2542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424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764631" y="5499882"/>
            <a:ext cx="10242720" cy="980640"/>
          </a:xfrm>
          <a:prstGeom prst="rect">
            <a:avLst/>
          </a:prstGeom>
          <a:ln w="0">
            <a:noFill/>
          </a:ln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4631" y="427548"/>
            <a:ext cx="8096190" cy="5096698"/>
          </a:xfrm>
          <a:prstGeom prst="rect">
            <a:avLst/>
          </a:prstGeom>
        </p:spPr>
      </p:pic>
      <p:sp>
        <p:nvSpPr>
          <p:cNvPr id="7" name="Prostokąt 6"/>
          <p:cNvSpPr/>
          <p:nvPr/>
        </p:nvSpPr>
        <p:spPr>
          <a:xfrm>
            <a:off x="1764631" y="13719"/>
            <a:ext cx="100503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b="1" dirty="0">
                <a:solidFill>
                  <a:srgbClr val="0000FF"/>
                </a:solidFill>
              </a:rPr>
              <a:t>Mechanizmy, dzięki którym pracujące mięśnie szkieletowe mogą wpływać na mózg. </a:t>
            </a:r>
          </a:p>
        </p:txBody>
      </p:sp>
      <p:sp>
        <p:nvSpPr>
          <p:cNvPr id="9" name="Prostokąt 8"/>
          <p:cNvSpPr/>
          <p:nvPr/>
        </p:nvSpPr>
        <p:spPr>
          <a:xfrm>
            <a:off x="1375611" y="5269049"/>
            <a:ext cx="104394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err="1"/>
              <a:t>Kévin</a:t>
            </a:r>
            <a:r>
              <a:rPr lang="en-US" sz="1200" dirty="0"/>
              <a:t> Nay  et al. Molecular Mechanisms Underlying the Beneficial Effects of Exercise on Brain Function and Neurological Disorders. Int. J. Mol. Sci. 2021, 22, 4052</a:t>
            </a:r>
          </a:p>
        </p:txBody>
      </p:sp>
    </p:spTree>
    <p:extLst>
      <p:ext uri="{BB962C8B-B14F-4D97-AF65-F5344CB8AC3E}">
        <p14:creationId xmlns:p14="http://schemas.microsoft.com/office/powerpoint/2010/main" val="3987156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766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764631" y="5499882"/>
            <a:ext cx="10242720" cy="980640"/>
          </a:xfrm>
          <a:prstGeom prst="rect">
            <a:avLst/>
          </a:prstGeom>
          <a:ln w="0">
            <a:noFill/>
          </a:ln>
        </p:spPr>
      </p:pic>
      <p:sp>
        <p:nvSpPr>
          <p:cNvPr id="9" name="Prostokąt 8"/>
          <p:cNvSpPr/>
          <p:nvPr/>
        </p:nvSpPr>
        <p:spPr>
          <a:xfrm>
            <a:off x="1363580" y="5272460"/>
            <a:ext cx="104394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err="1"/>
              <a:t>Kévin</a:t>
            </a:r>
            <a:r>
              <a:rPr lang="en-US" sz="1200" dirty="0"/>
              <a:t> Nay  et al. Molecular Mechanisms Underlying the Beneficial Effects of Exercise on Brain Function and Neurological Disorders. Int. J. Mol. Sci. 2021, 22, 4052</a:t>
            </a: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0503" y="217998"/>
            <a:ext cx="6981497" cy="4918621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1183271" y="29153"/>
            <a:ext cx="4190670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b="1" dirty="0">
                <a:solidFill>
                  <a:srgbClr val="0000FF"/>
                </a:solidFill>
              </a:rPr>
              <a:t>Mechanizmy, dzięki którym wysiłek fizyczny może wpływać na oś </a:t>
            </a:r>
            <a:r>
              <a:rPr lang="pl-PL" b="1" dirty="0" err="1">
                <a:solidFill>
                  <a:srgbClr val="0000FF"/>
                </a:solidFill>
              </a:rPr>
              <a:t>mikrobiota</a:t>
            </a:r>
            <a:r>
              <a:rPr lang="pl-PL" b="1" dirty="0">
                <a:solidFill>
                  <a:srgbClr val="0000FF"/>
                </a:solidFill>
              </a:rPr>
              <a:t> </a:t>
            </a:r>
            <a:r>
              <a:rPr lang="pl-PL" b="1" dirty="0" err="1">
                <a:solidFill>
                  <a:srgbClr val="0000FF"/>
                </a:solidFill>
              </a:rPr>
              <a:t>jelitowa-mózg</a:t>
            </a:r>
            <a:r>
              <a:rPr lang="pl-PL" b="1" dirty="0">
                <a:solidFill>
                  <a:srgbClr val="0000FF"/>
                </a:solidFill>
              </a:rPr>
              <a:t>. </a:t>
            </a:r>
          </a:p>
          <a:p>
            <a:endParaRPr lang="pl-PL" dirty="0"/>
          </a:p>
          <a:p>
            <a:pPr marL="342900" indent="-342900">
              <a:buAutoNum type="arabicParenBoth"/>
            </a:pPr>
            <a:r>
              <a:rPr lang="pl-PL" dirty="0"/>
              <a:t>aktywacja nerwu błędnego (VN), </a:t>
            </a:r>
          </a:p>
          <a:p>
            <a:pPr marL="342900" indent="-342900">
              <a:buAutoNum type="arabicParenBoth"/>
            </a:pPr>
            <a:r>
              <a:rPr lang="pl-PL" dirty="0"/>
              <a:t>aktywacja osi </a:t>
            </a:r>
            <a:r>
              <a:rPr lang="pl-PL" dirty="0" err="1"/>
              <a:t>podwzgórze-przysadka-nadnercza</a:t>
            </a:r>
            <a:r>
              <a:rPr lang="pl-PL" dirty="0"/>
              <a:t> (HPA), </a:t>
            </a:r>
          </a:p>
          <a:p>
            <a:pPr marL="342900" indent="-342900">
              <a:buAutoNum type="arabicParenBoth"/>
            </a:pPr>
            <a:r>
              <a:rPr lang="pl-PL" dirty="0"/>
              <a:t>modulacja metabolizmu neuroprzekaźników ( tryptofanu (</a:t>
            </a:r>
            <a:r>
              <a:rPr lang="pl-PL" dirty="0" err="1"/>
              <a:t>Tph</a:t>
            </a:r>
            <a:r>
              <a:rPr lang="pl-PL" dirty="0"/>
              <a:t>) i/lub serotoniny (Ser)  </a:t>
            </a:r>
          </a:p>
          <a:p>
            <a:pPr marL="342900" indent="-342900">
              <a:buAutoNum type="arabicParenBoth"/>
            </a:pPr>
            <a:r>
              <a:rPr lang="pl-PL" dirty="0"/>
              <a:t>zmniejszenie stanu zapalnego poprzez produkcję SCFA (krótkołańcuchowe kwasy tłuszczowe</a:t>
            </a:r>
          </a:p>
          <a:p>
            <a:r>
              <a:rPr lang="pl-PL" dirty="0"/>
              <a:t> </a:t>
            </a:r>
          </a:p>
          <a:p>
            <a:r>
              <a:rPr lang="pl-PL" sz="1600" dirty="0"/>
              <a:t>(SCFA) zawierają mniej niż sześć atomów węgla i są produkowane w jelicie grubym poprzez bakteryjną fermentację błonnika pokarmowego i skrobi opornej )</a:t>
            </a:r>
          </a:p>
        </p:txBody>
      </p:sp>
    </p:spTree>
    <p:extLst>
      <p:ext uri="{BB962C8B-B14F-4D97-AF65-F5344CB8AC3E}">
        <p14:creationId xmlns:p14="http://schemas.microsoft.com/office/powerpoint/2010/main" val="33120320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764631" y="5499882"/>
            <a:ext cx="10242720" cy="980640"/>
          </a:xfrm>
          <a:prstGeom prst="rect">
            <a:avLst/>
          </a:prstGeom>
          <a:ln w="0">
            <a:noFill/>
          </a:ln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7052" y="190227"/>
            <a:ext cx="5054022" cy="4432176"/>
          </a:xfrm>
          <a:prstGeom prst="rect">
            <a:avLst/>
          </a:prstGeom>
        </p:spPr>
      </p:pic>
      <p:sp>
        <p:nvSpPr>
          <p:cNvPr id="10" name="Prostokąt 9"/>
          <p:cNvSpPr/>
          <p:nvPr/>
        </p:nvSpPr>
        <p:spPr>
          <a:xfrm>
            <a:off x="1307052" y="5315216"/>
            <a:ext cx="314861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100" dirty="0"/>
              <a:t>P. </a:t>
            </a:r>
            <a:r>
              <a:rPr lang="pl-PL" sz="1100" dirty="0" err="1"/>
              <a:t>Małczyńska</a:t>
            </a:r>
            <a:r>
              <a:rPr lang="pl-PL" sz="1100" dirty="0"/>
              <a:t> i </a:t>
            </a:r>
            <a:r>
              <a:rPr lang="pl-PL" sz="1100" dirty="0" err="1"/>
              <a:t>wsp</a:t>
            </a:r>
            <a:r>
              <a:rPr lang="pl-PL" sz="1100" dirty="0"/>
              <a:t>. Postępy Biochemii 65 (1) 2019 </a:t>
            </a:r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2200" y="347640"/>
            <a:ext cx="6019800" cy="4621169"/>
          </a:xfrm>
          <a:prstGeom prst="rect">
            <a:avLst/>
          </a:prstGeom>
        </p:spPr>
      </p:pic>
      <p:sp>
        <p:nvSpPr>
          <p:cNvPr id="12" name="Prostokąt 11"/>
          <p:cNvSpPr/>
          <p:nvPr/>
        </p:nvSpPr>
        <p:spPr>
          <a:xfrm>
            <a:off x="8539841" y="5499882"/>
            <a:ext cx="308289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100" dirty="0" err="1"/>
              <a:t>Genes</a:t>
            </a:r>
            <a:r>
              <a:rPr lang="pl-PL" sz="1100" dirty="0"/>
              <a:t> 2019, 10, 720; doi:10.3390/genes10090720</a:t>
            </a:r>
          </a:p>
        </p:txBody>
      </p:sp>
    </p:spTree>
    <p:extLst>
      <p:ext uri="{BB962C8B-B14F-4D97-AF65-F5344CB8AC3E}">
        <p14:creationId xmlns:p14="http://schemas.microsoft.com/office/powerpoint/2010/main" val="8526419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671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764631" y="5499882"/>
            <a:ext cx="10242720" cy="980640"/>
          </a:xfrm>
          <a:prstGeom prst="rect">
            <a:avLst/>
          </a:prstGeom>
          <a:ln w="0">
            <a:noFill/>
          </a:ln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1239" y="73071"/>
            <a:ext cx="5687922" cy="5426811"/>
          </a:xfrm>
          <a:prstGeom prst="rect">
            <a:avLst/>
          </a:prstGeom>
        </p:spPr>
      </p:pic>
      <p:sp>
        <p:nvSpPr>
          <p:cNvPr id="7" name="Prostokąt 6"/>
          <p:cNvSpPr/>
          <p:nvPr/>
        </p:nvSpPr>
        <p:spPr>
          <a:xfrm>
            <a:off x="1555917" y="5434760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900" dirty="0"/>
              <a:t>Hayes et al. Cardiorespiratory fitness-related neuroplasticity in aging brain</a:t>
            </a: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xmlns="" id="{763CDDEF-F326-3522-3302-7413AE07924B}"/>
              </a:ext>
            </a:extLst>
          </p:cNvPr>
          <p:cNvSpPr txBox="1"/>
          <p:nvPr/>
        </p:nvSpPr>
        <p:spPr>
          <a:xfrm>
            <a:off x="1555917" y="2869324"/>
            <a:ext cx="5538566" cy="263055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pl-PL" dirty="0"/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xmlns="" id="{C38C6C4F-7939-4856-3C66-6AD1F841F318}"/>
              </a:ext>
            </a:extLst>
          </p:cNvPr>
          <p:cNvSpPr txBox="1"/>
          <p:nvPr/>
        </p:nvSpPr>
        <p:spPr>
          <a:xfrm>
            <a:off x="1579981" y="2727263"/>
            <a:ext cx="10525309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b="1" dirty="0">
                <a:solidFill>
                  <a:srgbClr val="0000FF"/>
                </a:solidFill>
              </a:rPr>
              <a:t>Badania strukturalne MRI wykazujące pozytywne korelacje z objętością wysiłku i sprawnością mózgu</a:t>
            </a:r>
            <a:r>
              <a:rPr lang="pl-PL" dirty="0"/>
              <a:t>. </a:t>
            </a:r>
          </a:p>
          <a:p>
            <a:pPr marL="342900" indent="-342900">
              <a:buAutoNum type="alphaUcParenBoth"/>
            </a:pPr>
            <a:r>
              <a:rPr lang="pl-PL" dirty="0"/>
              <a:t>regiony istoty szarej, w tym obszar przedczołowy regiony korowe i ciemieniowe, wykazujące zachowanie związane ze sprawnością u starszych osób. </a:t>
            </a:r>
            <a:r>
              <a:rPr lang="pl-PL" sz="1100" dirty="0"/>
              <a:t>Z </a:t>
            </a:r>
            <a:r>
              <a:rPr lang="pl-PL" sz="1100" dirty="0" err="1"/>
              <a:t>Colcombe</a:t>
            </a:r>
            <a:r>
              <a:rPr lang="pl-PL" sz="1100" dirty="0"/>
              <a:t> et al. (2003), </a:t>
            </a:r>
          </a:p>
          <a:p>
            <a:r>
              <a:rPr lang="pl-PL" dirty="0"/>
              <a:t>(B) regiony wykazujące zwiększoną objętość mózgu u osób starszych którzy przechodzili ponad 72 cykle tygodniowo. </a:t>
            </a:r>
            <a:r>
              <a:rPr lang="pl-PL" sz="1100" dirty="0"/>
              <a:t>Z </a:t>
            </a:r>
            <a:r>
              <a:rPr lang="pl-PL" sz="1100" dirty="0" err="1"/>
              <a:t>Erickson</a:t>
            </a:r>
            <a:r>
              <a:rPr lang="pl-PL" sz="1100" dirty="0"/>
              <a:t> et al. (2010), </a:t>
            </a:r>
          </a:p>
          <a:p>
            <a:r>
              <a:rPr lang="pl-PL" dirty="0"/>
              <a:t>(C) regiony istoty szarej, w tym obustronna kora przedczołowa, wykazująca pozytywny związek z sprawność fizyczna. </a:t>
            </a:r>
            <a:r>
              <a:rPr lang="pl-PL" sz="1100" dirty="0"/>
              <a:t>Z Weinstein i in. (2012), </a:t>
            </a:r>
          </a:p>
          <a:p>
            <a:r>
              <a:rPr lang="pl-PL" dirty="0"/>
              <a:t>(D) regiony mózgu wykazujące pozytywny związek ze sprawnością</a:t>
            </a:r>
            <a:r>
              <a:rPr lang="pl-PL" sz="1100" dirty="0"/>
              <a:t>. Gordon i in. (2008), </a:t>
            </a:r>
          </a:p>
          <a:p>
            <a:r>
              <a:rPr lang="pl-PL" dirty="0"/>
              <a:t>          LTC, boczna kora skroniowa; PFC, kora przedczołowa </a:t>
            </a:r>
          </a:p>
        </p:txBody>
      </p:sp>
    </p:spTree>
    <p:extLst>
      <p:ext uri="{BB962C8B-B14F-4D97-AF65-F5344CB8AC3E}">
        <p14:creationId xmlns:p14="http://schemas.microsoft.com/office/powerpoint/2010/main" val="42483969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764631" y="5499882"/>
            <a:ext cx="10242720" cy="980640"/>
          </a:xfrm>
          <a:prstGeom prst="rect">
            <a:avLst/>
          </a:prstGeom>
          <a:ln w="0">
            <a:noFill/>
          </a:ln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1382" y="28763"/>
            <a:ext cx="7467765" cy="559494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8819147" y="5023547"/>
            <a:ext cx="3625599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100" dirty="0"/>
              <a:t>Pałasz E. i </a:t>
            </a:r>
            <a:r>
              <a:rPr lang="pl-PL" sz="1100" dirty="0" err="1"/>
              <a:t>wsp</a:t>
            </a:r>
            <a:r>
              <a:rPr lang="pl-PL" sz="1100" dirty="0"/>
              <a:t>. – Rola czynników troficznych i procesów zapalnych w neuroprotekcji... </a:t>
            </a:r>
            <a:r>
              <a:rPr lang="pl-PL" sz="1100" dirty="0" err="1"/>
              <a:t>Postepy</a:t>
            </a:r>
            <a:r>
              <a:rPr lang="pl-PL" sz="1100" dirty="0"/>
              <a:t> </a:t>
            </a:r>
            <a:r>
              <a:rPr lang="pl-PL" sz="1100" dirty="0" err="1"/>
              <a:t>Hig</a:t>
            </a:r>
            <a:r>
              <a:rPr lang="pl-PL" sz="1100" dirty="0"/>
              <a:t> </a:t>
            </a:r>
            <a:r>
              <a:rPr lang="pl-PL" sz="1100" dirty="0" err="1"/>
              <a:t>Med</a:t>
            </a:r>
            <a:r>
              <a:rPr lang="pl-PL" sz="1100" dirty="0"/>
              <a:t> </a:t>
            </a:r>
            <a:r>
              <a:rPr lang="pl-PL" sz="1100" dirty="0" err="1"/>
              <a:t>Dosw</a:t>
            </a:r>
            <a:r>
              <a:rPr lang="pl-PL" sz="1100" dirty="0"/>
              <a:t> (online), 2017; tom 71: 713-726</a:t>
            </a:r>
          </a:p>
        </p:txBody>
      </p:sp>
    </p:spTree>
    <p:extLst>
      <p:ext uri="{BB962C8B-B14F-4D97-AF65-F5344CB8AC3E}">
        <p14:creationId xmlns:p14="http://schemas.microsoft.com/office/powerpoint/2010/main" val="33953210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764631" y="5499882"/>
            <a:ext cx="10242720" cy="980640"/>
          </a:xfrm>
          <a:prstGeom prst="rect">
            <a:avLst/>
          </a:prstGeom>
          <a:ln w="0">
            <a:noFill/>
          </a:ln>
        </p:spPr>
      </p:pic>
      <p:sp>
        <p:nvSpPr>
          <p:cNvPr id="2" name="Prostokąt 1"/>
          <p:cNvSpPr/>
          <p:nvPr/>
        </p:nvSpPr>
        <p:spPr>
          <a:xfrm>
            <a:off x="1311442" y="143341"/>
            <a:ext cx="10527632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b="1" dirty="0">
                <a:solidFill>
                  <a:srgbClr val="0000FF"/>
                </a:solidFill>
              </a:rPr>
              <a:t>Aktywność fizyczna: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>
                <a:solidFill>
                  <a:srgbClr val="0000FF"/>
                </a:solidFill>
              </a:rPr>
              <a:t>powoduje wzrost </a:t>
            </a:r>
            <a:r>
              <a:rPr lang="pl-PL" dirty="0" err="1">
                <a:solidFill>
                  <a:srgbClr val="0000FF"/>
                </a:solidFill>
              </a:rPr>
              <a:t>neutrofin</a:t>
            </a:r>
            <a:r>
              <a:rPr lang="pl-PL" dirty="0">
                <a:solidFill>
                  <a:srgbClr val="0000FF"/>
                </a:solidFill>
              </a:rPr>
              <a:t> w tym BDNF odpowiedzialny za </a:t>
            </a:r>
            <a:r>
              <a:rPr lang="pl-PL" dirty="0" err="1">
                <a:solidFill>
                  <a:srgbClr val="0000FF"/>
                </a:solidFill>
              </a:rPr>
              <a:t>neurogenezę</a:t>
            </a:r>
            <a:r>
              <a:rPr lang="pl-PL" dirty="0">
                <a:solidFill>
                  <a:srgbClr val="0000FF"/>
                </a:solidFill>
              </a:rPr>
              <a:t>, NGF, IGF-1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redukuje czynniki prozapalne a wzmacnia przeciwzapalne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stymuluje </a:t>
            </a:r>
            <a:r>
              <a:rPr lang="pl-PL" dirty="0" err="1"/>
              <a:t>angiogenezę</a:t>
            </a:r>
            <a:r>
              <a:rPr lang="pl-PL" dirty="0"/>
              <a:t> VEGF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poprawia wyniki w testach pamięciowych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>
                <a:solidFill>
                  <a:srgbClr val="0000FF"/>
                </a:solidFill>
              </a:rPr>
              <a:t>zwiększa objętość hipokampa</a:t>
            </a:r>
            <a:r>
              <a:rPr lang="pl-PL" dirty="0"/>
              <a:t>, czyli strukturę mózgu, która jest zaangażowana w procesy pamięciowe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poprawia koncentrację, percepcję, kreatywność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poprawia wyniki w nauce w szkole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>
                <a:solidFill>
                  <a:srgbClr val="0000FF"/>
                </a:solidFill>
              </a:rPr>
              <a:t>wpływa na pojawienie się nowych komórek w tzw. zakręcie zębatym hipokampa, czyli w obszarze, który jest odpowiedzialny za procesy poznawcze, pamięć, uczenie się, skupienie i podzielność uwagi, wspomnienia oraz emocje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>
                <a:solidFill>
                  <a:srgbClr val="0000FF"/>
                </a:solidFill>
              </a:rPr>
              <a:t>prowadzi do zwiększenia objętości istoty szarej i białej </a:t>
            </a:r>
            <a:r>
              <a:rPr lang="pl-PL" dirty="0"/>
              <a:t>w różnych obszarach mózgu związanych z zapamiętywaniem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na strukturę i funkcjonowanie mózgu,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na sprawność intelektualną,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podzielność uwagi,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pamięć,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zdolności werbalne,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redukcja stresu, wzrost endorfin</a:t>
            </a:r>
          </a:p>
        </p:txBody>
      </p:sp>
    </p:spTree>
    <p:extLst>
      <p:ext uri="{BB962C8B-B14F-4D97-AF65-F5344CB8AC3E}">
        <p14:creationId xmlns:p14="http://schemas.microsoft.com/office/powerpoint/2010/main" val="18957095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764631" y="5499882"/>
            <a:ext cx="10242720" cy="980640"/>
          </a:xfrm>
          <a:prstGeom prst="rect">
            <a:avLst/>
          </a:prstGeom>
          <a:ln w="0">
            <a:noFill/>
          </a:ln>
        </p:spPr>
      </p:pic>
      <p:sp>
        <p:nvSpPr>
          <p:cNvPr id="2" name="Tytuł 1">
            <a:extLst>
              <a:ext uri="{FF2B5EF4-FFF2-40B4-BE49-F238E27FC236}">
                <a16:creationId xmlns:a16="http://schemas.microsoft.com/office/drawing/2014/main" xmlns="" id="{AEA6B08C-F167-8F1B-6B91-D2EF2BFCEF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3414" y="122584"/>
            <a:ext cx="10515600" cy="846995"/>
          </a:xfrm>
        </p:spPr>
        <p:txBody>
          <a:bodyPr>
            <a:normAutofit/>
          </a:bodyPr>
          <a:lstStyle/>
          <a:p>
            <a:r>
              <a:rPr lang="pl-PL" sz="2800" b="1" dirty="0">
                <a:solidFill>
                  <a:srgbClr val="0000FF"/>
                </a:solidFill>
              </a:rPr>
              <a:t>JAKA AKTYWNOŚĆ FIZYCZNA JEST KORZYSTNA DLA MÓZGU:</a:t>
            </a:r>
          </a:p>
        </p:txBody>
      </p:sp>
      <p:sp>
        <p:nvSpPr>
          <p:cNvPr id="8" name="Symbol zastępczy zawartości 7">
            <a:extLst>
              <a:ext uri="{FF2B5EF4-FFF2-40B4-BE49-F238E27FC236}">
                <a16:creationId xmlns:a16="http://schemas.microsoft.com/office/drawing/2014/main" xmlns="" id="{B58F5206-49FF-66E3-7DA6-98920FAD2D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63414" y="1092163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pl-PL" dirty="0">
                <a:solidFill>
                  <a:srgbClr val="0000FF"/>
                </a:solidFill>
              </a:rPr>
              <a:t>KAŻDA!!!!</a:t>
            </a:r>
          </a:p>
          <a:p>
            <a:pPr marL="0" indent="0">
              <a:buNone/>
            </a:pPr>
            <a:r>
              <a:rPr lang="pl-PL" dirty="0"/>
              <a:t>Trening </a:t>
            </a:r>
            <a:r>
              <a:rPr lang="pl-PL" dirty="0" err="1"/>
              <a:t>kardio</a:t>
            </a:r>
            <a:r>
              <a:rPr lang="pl-PL" dirty="0"/>
              <a:t>  HR </a:t>
            </a:r>
            <a:r>
              <a:rPr lang="pl-PL" dirty="0" err="1"/>
              <a:t>wys</a:t>
            </a:r>
            <a:r>
              <a:rPr lang="pl-PL" dirty="0"/>
              <a:t>= 220 – wiek (75%) górna granica tętna</a:t>
            </a:r>
          </a:p>
          <a:p>
            <a:pPr marL="0" indent="0">
              <a:buNone/>
            </a:pPr>
            <a:r>
              <a:rPr lang="pl-PL" dirty="0"/>
              <a:t>                                                                (55%) dolna granica tętna</a:t>
            </a:r>
          </a:p>
          <a:p>
            <a:pPr marL="0" indent="0">
              <a:buNone/>
            </a:pPr>
            <a:r>
              <a:rPr lang="pl-PL" dirty="0"/>
              <a:t>150 min/tydzień   (3 x 50 minut)  wysiłki aerobowe</a:t>
            </a:r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r>
              <a:rPr lang="pl-PL" dirty="0" err="1"/>
              <a:t>Neurofitness</a:t>
            </a:r>
            <a:endParaRPr lang="pl-PL" dirty="0"/>
          </a:p>
          <a:p>
            <a:pPr marL="0" indent="0">
              <a:buNone/>
            </a:pPr>
            <a:r>
              <a:rPr lang="pl-PL" dirty="0"/>
              <a:t>HIT – osoby młode</a:t>
            </a:r>
          </a:p>
        </p:txBody>
      </p:sp>
    </p:spTree>
    <p:extLst>
      <p:ext uri="{BB962C8B-B14F-4D97-AF65-F5344CB8AC3E}">
        <p14:creationId xmlns:p14="http://schemas.microsoft.com/office/powerpoint/2010/main" val="15709276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>
            <a:extLst>
              <a:ext uri="{FF2B5EF4-FFF2-40B4-BE49-F238E27FC236}">
                <a16:creationId xmlns:a16="http://schemas.microsoft.com/office/drawing/2014/main" xmlns="" id="{FECF33DC-440F-87C5-D5B6-AB7B4C8CD1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062"/>
            <a:ext cx="6000258" cy="5871338"/>
          </a:xfrm>
          <a:prstGeom prst="rect">
            <a:avLst/>
          </a:pr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xmlns="" id="{77499DEA-3BB2-32C4-7926-8696ACC9A7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34006"/>
            <a:ext cx="6000258" cy="5520836"/>
          </a:xfrm>
          <a:prstGeom prst="rect">
            <a:avLst/>
          </a:prstGeom>
        </p:spPr>
      </p:pic>
      <p:sp>
        <p:nvSpPr>
          <p:cNvPr id="5" name="pole tekstowe 4">
            <a:extLst>
              <a:ext uri="{FF2B5EF4-FFF2-40B4-BE49-F238E27FC236}">
                <a16:creationId xmlns:a16="http://schemas.microsoft.com/office/drawing/2014/main" xmlns="" id="{5954216B-FE60-854C-DFA5-78E91F79E000}"/>
              </a:ext>
            </a:extLst>
          </p:cNvPr>
          <p:cNvSpPr txBox="1"/>
          <p:nvPr/>
        </p:nvSpPr>
        <p:spPr>
          <a:xfrm>
            <a:off x="240598" y="5934400"/>
            <a:ext cx="1204419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400" dirty="0"/>
              <a:t>https://communitymedicine4all.com/2020/12/02/who-guidelines-on-physical-activity-and-sedentary-behaviour-2020-the-essentials/3/</a:t>
            </a:r>
          </a:p>
        </p:txBody>
      </p:sp>
    </p:spTree>
    <p:extLst>
      <p:ext uri="{BB962C8B-B14F-4D97-AF65-F5344CB8AC3E}">
        <p14:creationId xmlns:p14="http://schemas.microsoft.com/office/powerpoint/2010/main" val="19406264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764631" y="5596135"/>
            <a:ext cx="10242720" cy="980640"/>
          </a:xfrm>
          <a:prstGeom prst="rect">
            <a:avLst/>
          </a:prstGeom>
          <a:ln w="0">
            <a:noFill/>
          </a:ln>
        </p:spPr>
      </p:pic>
      <p:sp>
        <p:nvSpPr>
          <p:cNvPr id="2" name="Prostokąt 1"/>
          <p:cNvSpPr/>
          <p:nvPr/>
        </p:nvSpPr>
        <p:spPr>
          <a:xfrm>
            <a:off x="1263316" y="241930"/>
            <a:ext cx="1092868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000" b="1" dirty="0">
                <a:solidFill>
                  <a:srgbClr val="0000FF"/>
                </a:solidFill>
              </a:rPr>
              <a:t>KINEZJOLOGIA EDUKACYJNA  - GIMNASTYKA UMYSŁU</a:t>
            </a:r>
          </a:p>
          <a:p>
            <a:r>
              <a:rPr lang="pl-PL" sz="2000" b="1" dirty="0">
                <a:solidFill>
                  <a:srgbClr val="0000FF"/>
                </a:solidFill>
              </a:rPr>
              <a:t>Do najważniejszych ćwiczeń należy zaliczyć: wg. </a:t>
            </a:r>
            <a:r>
              <a:rPr lang="pl-PL" sz="2000" b="1" dirty="0" err="1">
                <a:solidFill>
                  <a:srgbClr val="0000FF"/>
                </a:solidFill>
              </a:rPr>
              <a:t>Paul’a</a:t>
            </a:r>
            <a:r>
              <a:rPr lang="pl-PL" sz="2000" b="1" dirty="0">
                <a:solidFill>
                  <a:srgbClr val="0000FF"/>
                </a:solidFill>
              </a:rPr>
              <a:t> Dennisona</a:t>
            </a:r>
          </a:p>
          <a:p>
            <a:r>
              <a:rPr lang="pl-PL" sz="2000" dirty="0"/>
              <a:t/>
            </a:r>
            <a:br>
              <a:rPr lang="pl-PL" sz="2000" dirty="0"/>
            </a:br>
            <a:r>
              <a:rPr lang="pl-PL" sz="2000" dirty="0"/>
              <a:t>- </a:t>
            </a:r>
            <a:r>
              <a:rPr lang="pl-PL" sz="2000" b="1" dirty="0">
                <a:solidFill>
                  <a:srgbClr val="0000FF"/>
                </a:solidFill>
              </a:rPr>
              <a:t>"leniwe ósemki" </a:t>
            </a:r>
            <a:r>
              <a:rPr lang="pl-PL" sz="2000" dirty="0"/>
              <a:t>, doskonalą ruchy gałki ocznej, koordynację ręka- oko, poprawiają sprawność pisania.</a:t>
            </a:r>
            <a:br>
              <a:rPr lang="pl-PL" sz="2000" dirty="0"/>
            </a:br>
            <a:r>
              <a:rPr lang="pl-PL" sz="2000" dirty="0"/>
              <a:t>Ćwiczenia rozpoczynamy lewą ręką i kreślimy znak położonej ósemki. Znak ósemki zakreślamy tak, aby punkt przecięcia linii znajdował się na wysokości oczu, na wprost nosa. Ręka porusza się w kierunku przeciwnym do ruchu wskazówek zegara, w górę, zatacza pętlę</a:t>
            </a:r>
            <a:br>
              <a:rPr lang="pl-PL" sz="2000" dirty="0"/>
            </a:br>
            <a:r>
              <a:rPr lang="pl-PL" sz="2000" dirty="0"/>
              <a:t>-</a:t>
            </a:r>
            <a:r>
              <a:rPr lang="pl-PL" sz="2000" b="1" dirty="0">
                <a:solidFill>
                  <a:srgbClr val="0000FF"/>
                </a:solidFill>
              </a:rPr>
              <a:t> "słoń" </a:t>
            </a:r>
            <a:r>
              <a:rPr lang="pl-PL" sz="2000" dirty="0"/>
              <a:t>, daje poczucie równowagi i koncentrację, ułatwia zapamiętywanie cyfr i literowanie.</a:t>
            </a:r>
            <a:br>
              <a:rPr lang="pl-PL" sz="2000" dirty="0"/>
            </a:br>
            <a:r>
              <a:rPr lang="pl-PL" sz="2000" dirty="0"/>
              <a:t>Wygodna pozycja ciała, kolana lekko rozstawione. Głowa dotyka ramienia. Zakreślając ręką odpowiedni ruch śledzimy ją oczyma jak wyobrażoną przez siebie na dalszym planie ósemkę.</a:t>
            </a:r>
            <a:br>
              <a:rPr lang="pl-PL" sz="2000" dirty="0"/>
            </a:br>
            <a:r>
              <a:rPr lang="pl-PL" sz="2000" dirty="0"/>
              <a:t>- </a:t>
            </a:r>
            <a:r>
              <a:rPr lang="pl-PL" sz="2000" b="1" dirty="0">
                <a:solidFill>
                  <a:srgbClr val="0000FF"/>
                </a:solidFill>
              </a:rPr>
              <a:t>"sowa" </a:t>
            </a:r>
            <a:r>
              <a:rPr lang="pl-PL" sz="2000" dirty="0"/>
              <a:t>, wzmacnia pamięć, wzmaga matematyczną precyzję, polepsza słuch. Chwytamy mocno i ściskamy mięsień barku lewego prawą dłonią. Powoli odwracamy głowę spoglądając za siebie przez lewe ramię, głęboko oddychamy, opuszczamy luźno głowę, robimy głęboki wdech i rozluźniamy mięśnie karku. Powtarzamy ściskając drugi bark.</a:t>
            </a:r>
            <a:br>
              <a:rPr lang="pl-PL" sz="2000" dirty="0"/>
            </a:br>
            <a:r>
              <a:rPr lang="pl-PL" sz="2000" dirty="0"/>
              <a:t>- </a:t>
            </a:r>
            <a:r>
              <a:rPr lang="pl-PL" sz="2000" b="1" dirty="0">
                <a:solidFill>
                  <a:srgbClr val="0000FF"/>
                </a:solidFill>
              </a:rPr>
              <a:t>"ruchy naprzemienne"</a:t>
            </a:r>
            <a:r>
              <a:rPr lang="pl-PL" sz="2000" dirty="0"/>
              <a:t> , poprawiają intuicję, wyostrzają jasność myślenia, poprawiają wymowę i pisownię.</a:t>
            </a:r>
            <a:br>
              <a:rPr lang="pl-PL" sz="2000" dirty="0"/>
            </a:b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18983985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764631" y="5499882"/>
            <a:ext cx="10242720" cy="980640"/>
          </a:xfrm>
          <a:prstGeom prst="rect">
            <a:avLst/>
          </a:prstGeom>
          <a:ln w="0">
            <a:noFill/>
          </a:ln>
        </p:spPr>
      </p:pic>
      <p:sp>
        <p:nvSpPr>
          <p:cNvPr id="2" name="Prostokąt 1"/>
          <p:cNvSpPr/>
          <p:nvPr/>
        </p:nvSpPr>
        <p:spPr>
          <a:xfrm>
            <a:off x="1299411" y="260267"/>
            <a:ext cx="1070794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dirty="0"/>
              <a:t>Ruch polega na jednoczesnym wymachu ręki do przeciwnej do niej nogi. W ten sposób uaktywniamy obie półkule mózgu do równoczesnej pracy.</a:t>
            </a:r>
            <a:br>
              <a:rPr lang="pl-PL" sz="2000" dirty="0"/>
            </a:br>
            <a:r>
              <a:rPr lang="pl-PL" sz="2000" dirty="0"/>
              <a:t>-</a:t>
            </a:r>
            <a:r>
              <a:rPr lang="pl-PL" sz="2000" b="1" dirty="0">
                <a:solidFill>
                  <a:srgbClr val="0000FF"/>
                </a:solidFill>
              </a:rPr>
              <a:t> "sięganie po piłkę" </a:t>
            </a:r>
            <a:r>
              <a:rPr lang="pl-PL" sz="2000" dirty="0"/>
              <a:t>, (luźne skłony), wzrost pewności siebie, poczucie równowagi i koordynacja ciała, poprawa abstrakcyjnego myślenia. Nogi skrzyżowane w kostkach. Wykonujemy skłon klatką piersiową do nóg na wydechu. Sięgamy dłońmi jak najdalej przed siebie. Wdech wykonujemy przy podnoszeniu ciała.</a:t>
            </a:r>
            <a:br>
              <a:rPr lang="pl-PL" sz="2000" dirty="0"/>
            </a:br>
            <a:r>
              <a:rPr lang="pl-PL" sz="2000" dirty="0"/>
              <a:t>- </a:t>
            </a:r>
            <a:r>
              <a:rPr lang="pl-PL" sz="2000" b="1" dirty="0">
                <a:solidFill>
                  <a:srgbClr val="0000FF"/>
                </a:solidFill>
              </a:rPr>
              <a:t>"krążenie szyją" </a:t>
            </a:r>
            <a:r>
              <a:rPr lang="pl-PL" sz="2000" dirty="0"/>
              <a:t>, odciążenie centralnego systemu nerwowego, prawidłowe oddychanie.</a:t>
            </a:r>
            <a:br>
              <a:rPr lang="pl-PL" sz="2000" dirty="0"/>
            </a:br>
            <a:r>
              <a:rPr lang="pl-PL" sz="2000" dirty="0"/>
              <a:t>Krążenia wykonujemy bardzo wolnym i delikatnym ruchem przenosząc głowę od jednego do drugiego obojczyka. Na koniec pomyśl, że po twojej szyi spływa ciepły wodospad.</a:t>
            </a:r>
            <a:br>
              <a:rPr lang="pl-PL" sz="2000" dirty="0"/>
            </a:br>
            <a:r>
              <a:rPr lang="pl-PL" sz="2000" dirty="0"/>
              <a:t>- </a:t>
            </a:r>
            <a:r>
              <a:rPr lang="pl-PL" sz="2000" b="1" dirty="0">
                <a:solidFill>
                  <a:srgbClr val="0000FF"/>
                </a:solidFill>
              </a:rPr>
              <a:t>"punkty na myślenie" </a:t>
            </a:r>
            <a:r>
              <a:rPr lang="pl-PL" sz="2000" dirty="0"/>
              <a:t>, stymulują przepływ krwi do mózgu. Masujemy uszy. Chwytamy dwoma palcami najpierw lewe ucho, zaczynamy od góry małżowiny i pocieramy je. Końcówkę ucha ciągniemy w dół. Później masujemy drugie. </a:t>
            </a:r>
          </a:p>
          <a:p>
            <a:r>
              <a:rPr lang="pl-PL" sz="2000" dirty="0"/>
              <a:t>Gimnastyka mózgu to metoda prosta, naturalna, wolna od środków farmakologicznych i efektywna.</a:t>
            </a:r>
            <a:br>
              <a:rPr lang="pl-PL" sz="2000" dirty="0"/>
            </a:br>
            <a:endParaRPr lang="pl-PL" sz="2000" dirty="0"/>
          </a:p>
          <a:p>
            <a:r>
              <a:rPr lang="pl-PL" dirty="0"/>
              <a:t>BIBLIOGRAFIA:</a:t>
            </a:r>
            <a:br>
              <a:rPr lang="pl-PL" dirty="0"/>
            </a:br>
            <a:r>
              <a:rPr lang="pl-PL" dirty="0"/>
              <a:t>1.Twórcza kinezjologia w praktyce. Propozycje dla każdego. Praca zbiorowa. KINED, W- </a:t>
            </a:r>
            <a:r>
              <a:rPr lang="pl-PL" dirty="0" err="1"/>
              <a:t>wa</a:t>
            </a:r>
            <a:r>
              <a:rPr lang="pl-PL" dirty="0"/>
              <a:t> 2002 r.</a:t>
            </a:r>
            <a:br>
              <a:rPr lang="pl-PL" dirty="0"/>
            </a:br>
            <a:r>
              <a:rPr lang="pl-PL" dirty="0"/>
              <a:t>2.Materiały z kursu "Gimnastyka Mózgu"</a:t>
            </a:r>
            <a:br>
              <a:rPr lang="pl-PL" dirty="0"/>
            </a:br>
            <a:r>
              <a:rPr lang="pl-PL" dirty="0"/>
              <a:t>3.Kinezjologia edukacyjna, film </a:t>
            </a:r>
            <a:r>
              <a:rPr lang="pl-PL" dirty="0" err="1"/>
              <a:t>metodyczno</a:t>
            </a:r>
            <a:r>
              <a:rPr lang="pl-PL" dirty="0"/>
              <a:t> - instruktażowy, video.</a:t>
            </a:r>
          </a:p>
        </p:txBody>
      </p:sp>
    </p:spTree>
    <p:extLst>
      <p:ext uri="{BB962C8B-B14F-4D97-AF65-F5344CB8AC3E}">
        <p14:creationId xmlns:p14="http://schemas.microsoft.com/office/powerpoint/2010/main" val="30195808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Obraz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8" y="115889"/>
            <a:ext cx="8234696" cy="522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355" name="pole tekstowe 4"/>
          <p:cNvSpPr txBox="1">
            <a:spLocks noChangeArrowheads="1"/>
          </p:cNvSpPr>
          <p:nvPr/>
        </p:nvSpPr>
        <p:spPr bwMode="auto">
          <a:xfrm>
            <a:off x="360948" y="5457491"/>
            <a:ext cx="1151422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1800" dirty="0">
                <a:latin typeface="Arial" panose="020B0604020202020204" pitchFamily="34" charset="0"/>
              </a:rPr>
              <a:t>Przykłady badań </a:t>
            </a:r>
            <a:r>
              <a:rPr lang="pl-PL" altLang="pl-PL" sz="1800" dirty="0" err="1">
                <a:latin typeface="Arial" panose="020B0604020202020204" pitchFamily="34" charset="0"/>
              </a:rPr>
              <a:t>fMRI</a:t>
            </a:r>
            <a:r>
              <a:rPr lang="pl-PL" altLang="pl-PL" sz="1800" dirty="0">
                <a:latin typeface="Arial" panose="020B0604020202020204" pitchFamily="34" charset="0"/>
              </a:rPr>
              <a:t> wykazujących pozytywną zależność między aktywnością mózgu a wysiłkami (tlenowe) w różnych zadaniach poznawczych.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l-PL" altLang="pl-PL" sz="1400" dirty="0">
                <a:latin typeface="Arial" panose="020B0604020202020204" pitchFamily="34" charset="0"/>
              </a:rPr>
              <a:t>ACC, przednia kora obręczy; lewy, lewy półkula; MFG, środkowy zakręt czołowy; RH, prawa półkula; SPL, górny płat ciemieniowy. </a:t>
            </a:r>
          </a:p>
        </p:txBody>
      </p:sp>
      <p:sp>
        <p:nvSpPr>
          <p:cNvPr id="100356" name="pole tekstowe 5"/>
          <p:cNvSpPr txBox="1">
            <a:spLocks noChangeArrowheads="1"/>
          </p:cNvSpPr>
          <p:nvPr/>
        </p:nvSpPr>
        <p:spPr bwMode="auto">
          <a:xfrm>
            <a:off x="-1" y="6627812"/>
            <a:ext cx="5787189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pl-PL" sz="900" dirty="0">
                <a:latin typeface="Arial" panose="020B0604020202020204" pitchFamily="34" charset="0"/>
              </a:rPr>
              <a:t>Hayes et al. Cardiorespiratory fitness-related neuroplasticity in aging brain</a:t>
            </a:r>
            <a:r>
              <a:rPr lang="pl-PL" altLang="pl-PL" sz="900" dirty="0">
                <a:latin typeface="Arial" panose="020B0604020202020204" pitchFamily="34" charset="0"/>
              </a:rPr>
              <a:t>. </a:t>
            </a:r>
            <a:r>
              <a:rPr lang="pl-PL" sz="900" u="sng" dirty="0">
                <a:hlinkClick r:id="rId3"/>
              </a:rPr>
              <a:t>Front </a:t>
            </a:r>
            <a:r>
              <a:rPr lang="pl-PL" sz="900" u="sng" dirty="0" err="1">
                <a:hlinkClick r:id="rId3"/>
              </a:rPr>
              <a:t>Aging</a:t>
            </a:r>
            <a:r>
              <a:rPr lang="pl-PL" sz="900" u="sng" dirty="0">
                <a:hlinkClick r:id="rId3"/>
              </a:rPr>
              <a:t> </a:t>
            </a:r>
            <a:r>
              <a:rPr lang="pl-PL" sz="900" u="sng" dirty="0" err="1">
                <a:hlinkClick r:id="rId3"/>
              </a:rPr>
              <a:t>Neurosci</a:t>
            </a:r>
            <a:r>
              <a:rPr lang="pl-PL" sz="900" u="sng" dirty="0">
                <a:hlinkClick r:id="rId3"/>
              </a:rPr>
              <a:t>.</a:t>
            </a:r>
            <a:r>
              <a:rPr lang="pl-PL" sz="900" dirty="0"/>
              <a:t> 2013; 5: 31.</a:t>
            </a:r>
            <a:endParaRPr lang="pl-PL" altLang="pl-PL" sz="9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09440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764631" y="5499882"/>
            <a:ext cx="10242720" cy="980640"/>
          </a:xfrm>
          <a:prstGeom prst="rect">
            <a:avLst/>
          </a:prstGeom>
          <a:ln w="0">
            <a:noFill/>
          </a:ln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2349" y="124131"/>
            <a:ext cx="5895343" cy="4615072"/>
          </a:xfrm>
          <a:prstGeom prst="rect">
            <a:avLst/>
          </a:prstGeom>
        </p:spPr>
      </p:pic>
      <p:sp>
        <p:nvSpPr>
          <p:cNvPr id="6" name="Prostokąt 5"/>
          <p:cNvSpPr/>
          <p:nvPr/>
        </p:nvSpPr>
        <p:spPr>
          <a:xfrm>
            <a:off x="1433664" y="5384466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pl-PL" altLang="pl-PL" sz="900" dirty="0">
                <a:latin typeface="Arial" panose="020B0604020202020204" pitchFamily="34" charset="0"/>
              </a:rPr>
              <a:t>https://informhealth.com/neurotrophins-fertilisers-for-your-brain/</a:t>
            </a:r>
          </a:p>
        </p:txBody>
      </p:sp>
      <p:sp>
        <p:nvSpPr>
          <p:cNvPr id="7" name="Prostokąt 6"/>
          <p:cNvSpPr/>
          <p:nvPr/>
        </p:nvSpPr>
        <p:spPr>
          <a:xfrm>
            <a:off x="7279106" y="344723"/>
            <a:ext cx="37523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dirty="0">
                <a:solidFill>
                  <a:srgbClr val="0000FF"/>
                </a:solidFill>
              </a:rPr>
              <a:t>DZIĘKUJĘ ZA UWAGĘ</a:t>
            </a:r>
          </a:p>
        </p:txBody>
      </p:sp>
    </p:spTree>
    <p:extLst>
      <p:ext uri="{BB962C8B-B14F-4D97-AF65-F5344CB8AC3E}">
        <p14:creationId xmlns:p14="http://schemas.microsoft.com/office/powerpoint/2010/main" val="37310537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163349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4DDF947D9F9C443AC83B8C85C44A40D" ma:contentTypeVersion="13" ma:contentTypeDescription="Utwórz nowy dokument." ma:contentTypeScope="" ma:versionID="c6cbaab44b94b3252765fd25092c7154">
  <xsd:schema xmlns:xsd="http://www.w3.org/2001/XMLSchema" xmlns:xs="http://www.w3.org/2001/XMLSchema" xmlns:p="http://schemas.microsoft.com/office/2006/metadata/properties" xmlns:ns3="b24c386d-c67d-4c75-94a8-b9ff2c9bbc85" xmlns:ns4="ea16c8db-ba20-4341-9ad6-2b8ca3ebd40a" targetNamespace="http://schemas.microsoft.com/office/2006/metadata/properties" ma:root="true" ma:fieldsID="836f2c1cec08cbc139efc1bb79ea7c20" ns3:_="" ns4:_="">
    <xsd:import namespace="b24c386d-c67d-4c75-94a8-b9ff2c9bbc85"/>
    <xsd:import namespace="ea16c8db-ba20-4341-9ad6-2b8ca3ebd40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LengthInSecond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4c386d-c67d-4c75-94a8-b9ff2c9bbc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16c8db-ba20-4341-9ad6-2b8ca3ebd40a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Udostępniani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Udostępnione dla — szczegóły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krót wskazówki dotyczącej udostępniania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zawartości"/>
        <xsd:element ref="dc:title" minOccurs="0" maxOccurs="1" ma:index="4" ma:displayName="Tytuł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88B8ACF-A1BA-4490-B224-935DA1F6238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24c386d-c67d-4c75-94a8-b9ff2c9bbc85"/>
    <ds:schemaRef ds:uri="ea16c8db-ba20-4341-9ad6-2b8ca3ebd40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B331873-EC8C-4B6B-8DFC-43680BCC80E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5BB8497-F31E-418B-8CD1-BFA85FA79443}">
  <ds:schemaRefs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  <ds:schemaRef ds:uri="http://purl.org/dc/terms/"/>
    <ds:schemaRef ds:uri="http://purl.org/dc/elements/1.1/"/>
    <ds:schemaRef ds:uri="http://schemas.microsoft.com/office/2006/metadata/properties"/>
    <ds:schemaRef ds:uri="ea16c8db-ba20-4341-9ad6-2b8ca3ebd40a"/>
    <ds:schemaRef ds:uri="http://schemas.microsoft.com/office/infopath/2007/PartnerControls"/>
    <ds:schemaRef ds:uri="b24c386d-c67d-4c75-94a8-b9ff2c9bbc8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479</TotalTime>
  <Words>1120</Words>
  <Application>Microsoft Office PowerPoint</Application>
  <PresentationFormat>Širokoúhlá obrazovka</PresentationFormat>
  <Paragraphs>134</Paragraphs>
  <Slides>25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Motyw pakietu Office</vt:lpstr>
      <vt:lpstr>Znaczenie aktywności fizycznej w neurogenezie i poprawie pamięci</vt:lpstr>
      <vt:lpstr>Prezentace aplikace PowerPoint</vt:lpstr>
      <vt:lpstr>MÓZG W LICZBACH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METODY WSPOMAGANIA PAMIĘCI: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JAKA AKTYWNOŚĆ FIZYCZNA JEST KORZYSTNA DLA MÓZGU: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Katarzyna Zielińska</dc:creator>
  <cp:lastModifiedBy>Miluše Matějcová</cp:lastModifiedBy>
  <cp:revision>54</cp:revision>
  <dcterms:created xsi:type="dcterms:W3CDTF">2022-04-26T12:32:41Z</dcterms:created>
  <dcterms:modified xsi:type="dcterms:W3CDTF">2022-05-23T06:35:49Z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0x01010004DDF947D9F9C443AC83B8C85C44A40D</vt:lpwstr>
  </property>
</Properties>
</file>