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5" Type="http://schemas.openxmlformats.org/officeDocument/2006/relationships/hyperlink" Target="https://www.newscientist.com/article/2279937-google-has-mapped-a-piece-of-human-brain-in-the-most-detail%20ever/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3709413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Obraz 3"/>
          <p:cNvPicPr/>
          <p:nvPr/>
        </p:nvPicPr>
        <p:blipFill>
          <a:blip r:embed="rId2"/>
          <a:stretch/>
        </p:blipFill>
        <p:spPr>
          <a:xfrm>
            <a:off x="0" y="8424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1523880" y="2257560"/>
            <a:ext cx="9143280" cy="1471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 fontScale="88000"/>
          </a:bodyPr>
          <a:lstStyle/>
          <a:p>
            <a:pPr algn="ctr">
              <a:lnSpc>
                <a:spcPct val="90000"/>
              </a:lnSpc>
            </a:pPr>
            <a:r>
              <a:rPr lang="pl-PL" sz="6000" b="1" strike="noStrike" spc="-1">
                <a:solidFill>
                  <a:srgbClr val="FFFFFF"/>
                </a:solidFill>
                <a:latin typeface="Calibri Light"/>
              </a:rPr>
              <a:t>Význam fyzické aktivity v neurogenezi a zlepšení paměti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subTitle"/>
          </p:nvPr>
        </p:nvSpPr>
        <p:spPr>
          <a:xfrm>
            <a:off x="1532160" y="3934440"/>
            <a:ext cx="9143280" cy="1401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FFFF00"/>
                </a:solidFill>
                <a:latin typeface="Calibri"/>
              </a:rPr>
              <a:t>Současné zdravotní problémy - aspekt duševního zdraví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FFFF00"/>
                </a:solidFill>
                <a:latin typeface="Calibri"/>
              </a:rPr>
              <a:t>20.05.2022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FFFF00"/>
                </a:solidFill>
                <a:latin typeface="Calibri"/>
              </a:rPr>
              <a:t>dr Ewa Bakońska-Pacoń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17" name="Obraz 4"/>
          <p:cNvPicPr/>
          <p:nvPr/>
        </p:nvPicPr>
        <p:blipFill>
          <a:blip r:embed="rId3"/>
          <a:stretch/>
        </p:blipFill>
        <p:spPr>
          <a:xfrm>
            <a:off x="3960000" y="5427720"/>
            <a:ext cx="4786200" cy="1422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Obraz 3"/>
          <p:cNvPicPr/>
          <p:nvPr/>
        </p:nvPicPr>
        <p:blipFill>
          <a:blip r:embed="rId2"/>
          <a:stretch/>
        </p:blipFill>
        <p:spPr>
          <a:xfrm>
            <a:off x="-14436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19" name="PlaceHolder 1"/>
          <p:cNvSpPr>
            <a:spLocks noGrp="1"/>
          </p:cNvSpPr>
          <p:nvPr>
            <p:ph/>
          </p:nvPr>
        </p:nvSpPr>
        <p:spPr>
          <a:xfrm>
            <a:off x="1251000" y="286920"/>
            <a:ext cx="10795680" cy="4350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Lidský mozek se skládá z přibližně 86 miliard (80 -100 x 109) nervových buněk (neuronů) a přibližně 100 miliard (100 x 1012) synapsi.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V 7. - 18. týdnu vývoje plodu je neurogeneze nejintenzivnější.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Ve 4. měsíci plodu je již většina neuronů vytvořena – ale nejsou mezi nimi žádné spoje – synapse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12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25780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21" name="Obraz 7"/>
          <p:cNvPicPr/>
          <p:nvPr/>
        </p:nvPicPr>
        <p:blipFill>
          <a:blip r:embed="rId4"/>
          <a:stretch/>
        </p:blipFill>
        <p:spPr>
          <a:xfrm>
            <a:off x="7960320" y="3248280"/>
            <a:ext cx="2630520" cy="1972800"/>
          </a:xfrm>
          <a:prstGeom prst="rect">
            <a:avLst/>
          </a:prstGeom>
          <a:ln w="0">
            <a:noFill/>
          </a:ln>
        </p:spPr>
      </p:pic>
      <p:pic>
        <p:nvPicPr>
          <p:cNvPr id="122" name="Obraz 8"/>
          <p:cNvPicPr/>
          <p:nvPr/>
        </p:nvPicPr>
        <p:blipFill>
          <a:blip r:embed="rId5"/>
          <a:stretch/>
        </p:blipFill>
        <p:spPr>
          <a:xfrm>
            <a:off x="2676240" y="3407040"/>
            <a:ext cx="2472480" cy="1813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1387440" y="148680"/>
            <a:ext cx="10514880" cy="7891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2800" b="1" strike="noStrike" spc="-1">
                <a:solidFill>
                  <a:srgbClr val="0000FF"/>
                </a:solidFill>
                <a:latin typeface="Calibri"/>
              </a:rPr>
              <a:t>MOZEK V ČÍSLECH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1387440" y="770040"/>
            <a:ext cx="10691280" cy="5054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6000"/>
          </a:bodyPr>
          <a:lstStyle/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Hmotnost mozku – 1508 g (asi 2 % tělesné hmotnosti)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Celkový počet neuronů - 86 miliard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Celkový počet ostatních buněk - 85 miliard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Hmotnost mozkové kůry - 1233 g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Neurony v mozkové kůře - 16 miliard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Relativní velikost mozkové kůry - 82% hmotnosti mozku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Rel. počet kortikálních neuronů - 19% mozkových neuronů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Hmotnost mozečku - 154 g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Počet neuronů v mozečku - 69 miliard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Relativní velikost mozečku - 10% hmoty mozku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tabLst>
                <a:tab pos="0" algn="l"/>
              </a:tabLst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(</a:t>
            </a:r>
            <a:r>
              <a:rPr lang="pl-PL" sz="1400" b="0" i="1" strike="noStrike" spc="-1">
                <a:solidFill>
                  <a:srgbClr val="000000"/>
                </a:solidFill>
                <a:latin typeface="Arial"/>
              </a:rPr>
              <a:t>Herculano-Houzel S: The human brain in numbers: a linearly scaled-up primate brain. Frontiers in Human Neuroscience 2009, 3,31</a:t>
            </a:r>
            <a:r>
              <a:rPr lang="pl-PL" sz="1400" b="0" strike="noStrike" spc="-1">
                <a:solidFill>
                  <a:srgbClr val="000000"/>
                </a:solidFill>
                <a:latin typeface="Arial"/>
              </a:rPr>
              <a:t>)</a:t>
            </a:r>
            <a:endParaRPr lang="cs-CZ" sz="1400" b="0" strike="noStrike" spc="-1">
              <a:latin typeface="Arial"/>
            </a:endParaRPr>
          </a:p>
        </p:txBody>
      </p:sp>
      <p:pic>
        <p:nvPicPr>
          <p:cNvPr id="12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46624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2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60240" y="54622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29" name="Obraz 5"/>
          <p:cNvPicPr/>
          <p:nvPr/>
        </p:nvPicPr>
        <p:blipFill>
          <a:blip r:embed="rId4"/>
          <a:stretch/>
        </p:blipFill>
        <p:spPr>
          <a:xfrm>
            <a:off x="2703600" y="103680"/>
            <a:ext cx="7409880" cy="4942800"/>
          </a:xfrm>
          <a:prstGeom prst="rect">
            <a:avLst/>
          </a:prstGeom>
          <a:ln w="0">
            <a:noFill/>
          </a:ln>
        </p:spPr>
      </p:pic>
      <p:sp>
        <p:nvSpPr>
          <p:cNvPr id="130" name="Prostokąt 6"/>
          <p:cNvSpPr/>
          <p:nvPr/>
        </p:nvSpPr>
        <p:spPr>
          <a:xfrm>
            <a:off x="1275480" y="4894200"/>
            <a:ext cx="10915920" cy="638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rgbClr val="000000"/>
                </a:solidFill>
                <a:latin typeface="Calibri"/>
                <a:ea typeface="DejaVu Sans"/>
              </a:rPr>
              <a:t>Around 4000 nerve fibres connect to this single neuron</a:t>
            </a:r>
            <a:r>
              <a:rPr lang="pl-PL" sz="1000" b="0" strike="noStrike" spc="-1">
                <a:solidFill>
                  <a:srgbClr val="000000"/>
                </a:solidFill>
                <a:latin typeface="Calibri"/>
                <a:ea typeface="DejaVu Sans"/>
              </a:rPr>
              <a:t>   </a:t>
            </a:r>
            <a:r>
              <a:rPr lang="en-US" sz="1000" b="0" strike="noStrike" spc="-1">
                <a:solidFill>
                  <a:srgbClr val="000000"/>
                </a:solidFill>
                <a:latin typeface="Calibri"/>
                <a:ea typeface="DejaVu Sans"/>
              </a:rPr>
              <a:t>Google/Lichtman Laboratory</a:t>
            </a:r>
            <a:r>
              <a:rPr lang="pl-PL" sz="10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en-US" sz="10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pl-PL" sz="10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5"/>
              </a:rPr>
              <a:t>https://www.newscientist.com/article/2279937-google-has-mapped-a-piece-of-human-brain-in-the-most-detail </a:t>
            </a:r>
            <a:r>
              <a:rPr lang="pl-PL" sz="10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5"/>
              </a:rPr>
              <a:t>ever</a:t>
            </a:r>
            <a:r>
              <a:rPr lang="pl-PL" sz="18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5"/>
              </a:rPr>
              <a:t>/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3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33" name="Obraz 5"/>
          <p:cNvPicPr/>
          <p:nvPr/>
        </p:nvPicPr>
        <p:blipFill>
          <a:blip r:embed="rId4"/>
          <a:stretch/>
        </p:blipFill>
        <p:spPr>
          <a:xfrm>
            <a:off x="1835640" y="141840"/>
            <a:ext cx="9504000" cy="5077800"/>
          </a:xfrm>
          <a:prstGeom prst="rect">
            <a:avLst/>
          </a:prstGeom>
          <a:ln w="0">
            <a:noFill/>
          </a:ln>
        </p:spPr>
      </p:pic>
      <p:sp>
        <p:nvSpPr>
          <p:cNvPr id="134" name="pole tekstowe 6"/>
          <p:cNvSpPr/>
          <p:nvPr/>
        </p:nvSpPr>
        <p:spPr>
          <a:xfrm>
            <a:off x="6095880" y="79920"/>
            <a:ext cx="6159600" cy="699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C00000"/>
                </a:solidFill>
                <a:latin typeface="Calibri"/>
                <a:ea typeface="DejaVu Sans"/>
              </a:rPr>
              <a:t>Układ limbiczny -  odpowiedzialny za pamięć, uczenie się,  emocje</a:t>
            </a:r>
            <a:endParaRPr lang="cs-CZ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Obraz 3"/>
          <p:cNvPicPr/>
          <p:nvPr/>
        </p:nvPicPr>
        <p:blipFill>
          <a:blip r:embed="rId2"/>
          <a:stretch/>
        </p:blipFill>
        <p:spPr>
          <a:xfrm>
            <a:off x="23040" y="36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3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37" name="Prostokąt 5"/>
          <p:cNvSpPr/>
          <p:nvPr/>
        </p:nvSpPr>
        <p:spPr>
          <a:xfrm>
            <a:off x="1628280" y="566640"/>
            <a:ext cx="10270080" cy="3929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800" b="1" strike="noStrike" spc="-1">
                <a:solidFill>
                  <a:srgbClr val="0000FF"/>
                </a:solidFill>
                <a:latin typeface="Calibri"/>
                <a:ea typeface="DejaVu Sans"/>
              </a:rPr>
              <a:t>Paměť = schopnost uchovávání a zpracovávaní informací. 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Paměť dělíme na krátkodobou a dlouhodobou, na organizaci a uchovávání informací se podílejí četná kortikální centra mozku s hlavní rolí hipokampuse.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Paměť uchovaná ve formě engramů (paměťová stopa – změna v nervovém systému) v šedých buňkách mozku byla v roce 1980 G.Ungarem definována jako „trvání minulosti v přítomnosti“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800" b="0" i="1" strike="noStrike" spc="-1">
                <a:solidFill>
                  <a:srgbClr val="0000FF"/>
                </a:solidFill>
                <a:latin typeface="Calibri"/>
                <a:ea typeface="DejaVu Sans"/>
              </a:rPr>
              <a:t> 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138" name="Prostokąt 6"/>
          <p:cNvSpPr/>
          <p:nvPr/>
        </p:nvSpPr>
        <p:spPr>
          <a:xfrm>
            <a:off x="1628280" y="4595760"/>
            <a:ext cx="10450800" cy="257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1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Teofan M. Domżał Pamięć w neurologii: zaburzenia, diagnostyka i leczenie. ViaMedica 2013</a:t>
            </a:r>
            <a:endParaRPr lang="cs-CZ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Obraz 3"/>
          <p:cNvPicPr/>
          <p:nvPr/>
        </p:nvPicPr>
        <p:blipFill>
          <a:blip r:embed="rId2"/>
          <a:stretch/>
        </p:blipFill>
        <p:spPr>
          <a:xfrm>
            <a:off x="0" y="3096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4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41" name="pole tekstowe 11"/>
          <p:cNvSpPr/>
          <p:nvPr/>
        </p:nvSpPr>
        <p:spPr>
          <a:xfrm>
            <a:off x="4812480" y="457200"/>
            <a:ext cx="2946960" cy="455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Paměť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142" name="Łącznik prosty ze strzałką 13"/>
          <p:cNvSpPr/>
          <p:nvPr/>
        </p:nvSpPr>
        <p:spPr>
          <a:xfrm flipH="1">
            <a:off x="3957840" y="774720"/>
            <a:ext cx="1876320" cy="480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B9BD5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3" name="pole tekstowe 14"/>
          <p:cNvSpPr/>
          <p:nvPr/>
        </p:nvSpPr>
        <p:spPr>
          <a:xfrm>
            <a:off x="2827440" y="1242360"/>
            <a:ext cx="1864080" cy="91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Krátkodobá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provozní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44" name="pole tekstowe 15"/>
          <p:cNvSpPr/>
          <p:nvPr/>
        </p:nvSpPr>
        <p:spPr>
          <a:xfrm>
            <a:off x="7965000" y="1256040"/>
            <a:ext cx="198432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Dlouhodobá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45" name="Łącznik prosty ze strzałką 17"/>
          <p:cNvSpPr/>
          <p:nvPr/>
        </p:nvSpPr>
        <p:spPr>
          <a:xfrm>
            <a:off x="6617520" y="774720"/>
            <a:ext cx="2339280" cy="480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B9BD5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6" name="Łącznik prosty ze strzałką 20"/>
          <p:cNvSpPr/>
          <p:nvPr/>
        </p:nvSpPr>
        <p:spPr>
          <a:xfrm flipH="1">
            <a:off x="7567200" y="1573200"/>
            <a:ext cx="841320" cy="5072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B9BD5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7" name="Łącznik prosty ze strzałką 22"/>
          <p:cNvSpPr/>
          <p:nvPr/>
        </p:nvSpPr>
        <p:spPr>
          <a:xfrm>
            <a:off x="9240120" y="1625400"/>
            <a:ext cx="1009800" cy="539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>
            <a:solidFill>
              <a:srgbClr val="5B9BD5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8" name="pole tekstowe 23"/>
          <p:cNvSpPr/>
          <p:nvPr/>
        </p:nvSpPr>
        <p:spPr>
          <a:xfrm>
            <a:off x="6737760" y="2081520"/>
            <a:ext cx="186408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DEKLARITIVNÍ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sp>
        <p:nvSpPr>
          <p:cNvPr id="149" name="pole tekstowe 24"/>
          <p:cNvSpPr/>
          <p:nvPr/>
        </p:nvSpPr>
        <p:spPr>
          <a:xfrm>
            <a:off x="9505080" y="2081520"/>
            <a:ext cx="2686320" cy="91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NEDEKLARITIVNÍ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PROCEDURALNA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(vědomá a nevědomá)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50" name="pole tekstowe 25"/>
          <p:cNvSpPr/>
          <p:nvPr/>
        </p:nvSpPr>
        <p:spPr>
          <a:xfrm>
            <a:off x="6847920" y="2639160"/>
            <a:ext cx="1824120" cy="91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-epizodická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-sémantická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-autobiografická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51" name="pole tekstowe 27"/>
          <p:cNvSpPr/>
          <p:nvPr/>
        </p:nvSpPr>
        <p:spPr>
          <a:xfrm>
            <a:off x="10251000" y="3004920"/>
            <a:ext cx="1888200" cy="118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-zvyky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-postupy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-jednoduché reflexy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52" name="pole tekstowe 31"/>
          <p:cNvSpPr/>
          <p:nvPr/>
        </p:nvSpPr>
        <p:spPr>
          <a:xfrm>
            <a:off x="8957520" y="3043800"/>
            <a:ext cx="129276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-operativní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53" name="pole tekstowe 32"/>
          <p:cNvSpPr/>
          <p:nvPr/>
        </p:nvSpPr>
        <p:spPr>
          <a:xfrm>
            <a:off x="2694960" y="4307400"/>
            <a:ext cx="4152240" cy="91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oblast prefrontální kůry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temporální a čelní lalok, limbický systém                                             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54" name="pole tekstowe 33"/>
          <p:cNvSpPr/>
          <p:nvPr/>
        </p:nvSpPr>
        <p:spPr>
          <a:xfrm>
            <a:off x="8073360" y="4391640"/>
            <a:ext cx="312732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hipokampus, mozková kůra, mozeček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Obraz 3"/>
          <p:cNvPicPr/>
          <p:nvPr/>
        </p:nvPicPr>
        <p:blipFill>
          <a:blip r:embed="rId2"/>
          <a:stretch/>
        </p:blipFill>
        <p:spPr>
          <a:xfrm>
            <a:off x="0" y="6444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12000" y="56617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57" name="Obraz 5"/>
          <p:cNvPicPr/>
          <p:nvPr/>
        </p:nvPicPr>
        <p:blipFill>
          <a:blip r:embed="rId4"/>
          <a:stretch/>
        </p:blipFill>
        <p:spPr>
          <a:xfrm>
            <a:off x="4627800" y="1718640"/>
            <a:ext cx="2810160" cy="3355920"/>
          </a:xfrm>
          <a:prstGeom prst="rect">
            <a:avLst/>
          </a:prstGeom>
          <a:ln w="0">
            <a:noFill/>
          </a:ln>
        </p:spPr>
      </p:pic>
      <p:pic>
        <p:nvPicPr>
          <p:cNvPr id="158" name="Obraz 6"/>
          <p:cNvPicPr/>
          <p:nvPr/>
        </p:nvPicPr>
        <p:blipFill>
          <a:blip r:embed="rId5"/>
          <a:stretch/>
        </p:blipFill>
        <p:spPr>
          <a:xfrm>
            <a:off x="4495320" y="5048280"/>
            <a:ext cx="4571640" cy="261360"/>
          </a:xfrm>
          <a:prstGeom prst="rect">
            <a:avLst/>
          </a:prstGeom>
          <a:ln w="0">
            <a:noFill/>
          </a:ln>
        </p:spPr>
      </p:pic>
      <p:sp>
        <p:nvSpPr>
          <p:cNvPr id="159" name="Prostokąt 7"/>
          <p:cNvSpPr/>
          <p:nvPr/>
        </p:nvSpPr>
        <p:spPr>
          <a:xfrm>
            <a:off x="1383480" y="272160"/>
            <a:ext cx="11024280" cy="1185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„"Pohyb nahradí téměř jakýkoli lék, zatímco žádný lék nenahradí pohyb”</a:t>
            </a:r>
            <a:r>
              <a:t/>
            </a:r>
            <a:br/>
            <a:r>
              <a:rPr lang="pl-PL" sz="1600" b="0" strike="noStrike" spc="-1">
                <a:solidFill>
                  <a:srgbClr val="000000"/>
                </a:solidFill>
                <a:latin typeface="Calibri"/>
                <a:ea typeface="DejaVu Sans"/>
              </a:rPr>
              <a:t>Wojciech Oczko (Vojtěch Očko)(1537–1599) -dvorní lékař krále Stefana Batory a Zygmunta III Vasy.</a:t>
            </a:r>
            <a:endParaRPr lang="cs-CZ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  <a:ea typeface="DejaVu Sans"/>
              </a:rPr>
              <a:t>U všech nemocí přisoudil Oczko významnou terapeutickou roli vodě, slunci, vzduchu a fyzické aktivitě.</a:t>
            </a:r>
            <a:endParaRPr lang="cs-CZ" sz="1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600" b="0" strike="noStrike" spc="-1">
                <a:solidFill>
                  <a:srgbClr val="000000"/>
                </a:solidFill>
                <a:latin typeface="Calibri"/>
                <a:ea typeface="DejaVu Sans"/>
              </a:rPr>
              <a:t>Věnoval tomu svou druhou vědeckou monografii Cieplice, vydanou v roce 1578. Tato práce iniciovala polskou balneologii.</a:t>
            </a:r>
            <a:endParaRPr lang="cs-CZ" sz="1600" b="0" strike="noStrike" spc="-1">
              <a:latin typeface="Arial"/>
            </a:endParaRPr>
          </a:p>
        </p:txBody>
      </p:sp>
      <p:sp>
        <p:nvSpPr>
          <p:cNvPr id="160" name="Prostokąt 8"/>
          <p:cNvSpPr/>
          <p:nvPr/>
        </p:nvSpPr>
        <p:spPr>
          <a:xfrm>
            <a:off x="1317600" y="1747080"/>
            <a:ext cx="3243240" cy="228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Fyzická aktivita – podle Světové zdravotnické organizace (WHO)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- pohyb těla způsobený kosterními svaly, který vyžaduje energii.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161" name="Prostokąt 9"/>
          <p:cNvSpPr/>
          <p:nvPr/>
        </p:nvSpPr>
        <p:spPr>
          <a:xfrm>
            <a:off x="7438680" y="1497600"/>
            <a:ext cx="4785840" cy="3382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Ovlivňuje mnoho mechanismů na systémové, buněčné a molekulární úrovni: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*zlepšuje produkci neurotrofických faktorů,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neurotransmiterů a hormonů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*podporuje přežití neuronů a neuroplasticitu,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*optimalizuje neuroendokrinní a fyziologické reakce na psychosociální faktory a fyzickou únavu.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00"/>
                </a:solidFill>
                <a:latin typeface="Calibri"/>
                <a:ea typeface="DejaVu Sans"/>
              </a:rPr>
              <a:t>*senzibilizuje autonomní a centrální nervový systém ovlivňováním mnoha procesů, jako je synaptická plasticita, neurogeneze, angiogeneze a autofagie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6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64" name="Obraz 5"/>
          <p:cNvPicPr/>
          <p:nvPr/>
        </p:nvPicPr>
        <p:blipFill>
          <a:blip r:embed="rId4"/>
          <a:stretch/>
        </p:blipFill>
        <p:spPr>
          <a:xfrm>
            <a:off x="2454120" y="197280"/>
            <a:ext cx="8521560" cy="3899880"/>
          </a:xfrm>
          <a:prstGeom prst="rect">
            <a:avLst/>
          </a:prstGeom>
          <a:ln w="0">
            <a:noFill/>
          </a:ln>
        </p:spPr>
      </p:pic>
      <p:sp>
        <p:nvSpPr>
          <p:cNvPr id="165" name="Prostokąt 6"/>
          <p:cNvSpPr/>
          <p:nvPr/>
        </p:nvSpPr>
        <p:spPr>
          <a:xfrm>
            <a:off x="1523880" y="4295160"/>
            <a:ext cx="10599480" cy="576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Calibri"/>
                <a:ea typeface="DejaVu Sans"/>
              </a:rPr>
              <a:t>Kévin Nay  et al. Molecular Mechanisms Underlying the Beneficial Effects of Exercise on Brain Function and Neurological Disorders. Int. J. Mol. Sci. 2021, 22, 4052</a:t>
            </a:r>
            <a:endParaRPr lang="cs-CZ" sz="1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1587960" y="0"/>
            <a:ext cx="10514880" cy="721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2800" b="1" strike="noStrike" spc="-1">
                <a:solidFill>
                  <a:srgbClr val="0000FF"/>
                </a:solidFill>
                <a:latin typeface="Calibri"/>
              </a:rPr>
              <a:t>Jak zdokonalovat paměť: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1387440" y="599040"/>
            <a:ext cx="10514880" cy="4813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4000"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1. Životní styl: Fyzická aktivita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 fyzická aktivita/námaha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*spánek, odpočinek,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*strava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*okysličení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2. Farmakologicky: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 prokognitivní léky (starší osoby) - inhibitory cholinesterázy;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nootropní léky;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neuroprotektivní látky: antioxidanty, protizánětlivé léky, růstové faktory;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doplňky stravy - podporující koncentraci a paměť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3. Psychologicky: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 cvičení funkcí pozornosti a paměti: různé duševní činnosti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 trénink mysli:  cíleně trénuje paměť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 provádění specifických úkolů pro udržení pozornosti a paměti zaměřených na podporu různých kognitivních funkcí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6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41404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70" name="Prostokąt 7"/>
          <p:cNvSpPr/>
          <p:nvPr/>
        </p:nvSpPr>
        <p:spPr>
          <a:xfrm>
            <a:off x="1587960" y="5384160"/>
            <a:ext cx="6095160" cy="257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100" b="0" strike="noStrike" spc="-1">
                <a:solidFill>
                  <a:srgbClr val="000000"/>
                </a:solidFill>
                <a:latin typeface="Calibri"/>
                <a:ea typeface="DejaVu Sans"/>
              </a:rPr>
              <a:t>A. Baran Zakład Psychologii Lekarskiej, Katedra Psychiatrii, Collegium Medicum U J</a:t>
            </a:r>
            <a:endParaRPr lang="cs-CZ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632240" y="552384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72" name="Obraz 5"/>
          <p:cNvPicPr/>
          <p:nvPr/>
        </p:nvPicPr>
        <p:blipFill>
          <a:blip r:embed="rId3"/>
          <a:stretch/>
        </p:blipFill>
        <p:spPr>
          <a:xfrm>
            <a:off x="3484080" y="0"/>
            <a:ext cx="5608080" cy="4650840"/>
          </a:xfrm>
          <a:prstGeom prst="rect">
            <a:avLst/>
          </a:prstGeom>
          <a:ln w="0">
            <a:noFill/>
          </a:ln>
        </p:spPr>
      </p:pic>
      <p:pic>
        <p:nvPicPr>
          <p:cNvPr id="173" name="Obraz 6"/>
          <p:cNvPicPr/>
          <p:nvPr/>
        </p:nvPicPr>
        <p:blipFill>
          <a:blip r:embed="rId4"/>
          <a:stretch/>
        </p:blipFill>
        <p:spPr>
          <a:xfrm>
            <a:off x="9390960" y="167400"/>
            <a:ext cx="2096640" cy="2407320"/>
          </a:xfrm>
          <a:prstGeom prst="rect">
            <a:avLst/>
          </a:prstGeom>
          <a:ln w="0">
            <a:noFill/>
          </a:ln>
        </p:spPr>
      </p:pic>
      <p:pic>
        <p:nvPicPr>
          <p:cNvPr id="174" name="Obraz 7"/>
          <p:cNvPicPr/>
          <p:nvPr/>
        </p:nvPicPr>
        <p:blipFill>
          <a:blip r:embed="rId5"/>
          <a:stretch/>
        </p:blipFill>
        <p:spPr>
          <a:xfrm>
            <a:off x="9453960" y="2575440"/>
            <a:ext cx="1970280" cy="2189520"/>
          </a:xfrm>
          <a:prstGeom prst="rect">
            <a:avLst/>
          </a:prstGeom>
          <a:ln w="0">
            <a:noFill/>
          </a:ln>
        </p:spPr>
      </p:pic>
      <p:sp>
        <p:nvSpPr>
          <p:cNvPr id="175" name="Obraz 8"/>
          <p:cNvSpPr txBox="1"/>
          <p:nvPr/>
        </p:nvSpPr>
        <p:spPr>
          <a:xfrm>
            <a:off x="2204280" y="743760"/>
            <a:ext cx="1572120" cy="773640"/>
          </a:xfrm>
          <a:prstGeom prst="rect">
            <a:avLst/>
          </a:prstGeom>
          <a:blipFill rotWithShape="0">
            <a:blip r:embed="rId6"/>
            <a:stretch/>
          </a:blipFill>
          <a:ln w="0">
            <a:noFill/>
          </a:ln>
        </p:spPr>
        <p:txBody>
          <a:bodyPr lIns="90000" tIns="45000" rIns="90000" bIns="45000" anchor="t" anchorCtr="1">
            <a:noAutofit/>
          </a:bodyPr>
          <a:lstStyle/>
          <a:p>
            <a:r>
              <a:rPr lang="cs-CZ" sz="1800" b="0" strike="noStrike" spc="-1">
                <a:latin typeface="Arial"/>
              </a:rPr>
              <a:t>Nedostatek fyzické aktivity</a:t>
            </a:r>
          </a:p>
        </p:txBody>
      </p:sp>
      <p:sp>
        <p:nvSpPr>
          <p:cNvPr id="176" name="Prostokąt 9"/>
          <p:cNvSpPr/>
          <p:nvPr/>
        </p:nvSpPr>
        <p:spPr>
          <a:xfrm>
            <a:off x="1924920" y="3024360"/>
            <a:ext cx="1936440" cy="36468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FF"/>
                </a:solidFill>
                <a:latin typeface="Calibri"/>
                <a:ea typeface="DejaVu Sans"/>
              </a:rPr>
              <a:t>Aktivní běhání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77" name="Prostokąt 10"/>
          <p:cNvSpPr/>
          <p:nvPr/>
        </p:nvSpPr>
        <p:spPr>
          <a:xfrm>
            <a:off x="1923480" y="4568400"/>
            <a:ext cx="6821280" cy="118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Fyzická aktivita podporuje neurogenezi v mozku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Lazarov O. a kol. Když se neurogeneze setkává se stárnutím a nemocemi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Trends in Neurosciences, 2010, 33 (12): 569–579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7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36120" y="537156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80" name="Picture 4" descr="Znalezione obrazy dla zapytania wysi&amp;lstrok;ek neurogeneza"/>
          <p:cNvPicPr/>
          <p:nvPr/>
        </p:nvPicPr>
        <p:blipFill>
          <a:blip r:embed="rId4"/>
          <a:stretch/>
        </p:blipFill>
        <p:spPr>
          <a:xfrm>
            <a:off x="1724040" y="158040"/>
            <a:ext cx="5726880" cy="4458600"/>
          </a:xfrm>
          <a:prstGeom prst="rect">
            <a:avLst/>
          </a:prstGeom>
          <a:ln w="0">
            <a:noFill/>
          </a:ln>
        </p:spPr>
      </p:pic>
      <p:pic>
        <p:nvPicPr>
          <p:cNvPr id="181" name="Obraz 6"/>
          <p:cNvPicPr/>
          <p:nvPr/>
        </p:nvPicPr>
        <p:blipFill>
          <a:blip r:embed="rId5"/>
          <a:stretch/>
        </p:blipFill>
        <p:spPr>
          <a:xfrm>
            <a:off x="7705440" y="273600"/>
            <a:ext cx="2675520" cy="2133000"/>
          </a:xfrm>
          <a:prstGeom prst="rect">
            <a:avLst/>
          </a:prstGeom>
          <a:ln w="0">
            <a:noFill/>
          </a:ln>
        </p:spPr>
      </p:pic>
      <p:pic>
        <p:nvPicPr>
          <p:cNvPr id="182" name="Obraz 7"/>
          <p:cNvPicPr/>
          <p:nvPr/>
        </p:nvPicPr>
        <p:blipFill>
          <a:blip r:embed="rId6"/>
          <a:stretch/>
        </p:blipFill>
        <p:spPr>
          <a:xfrm>
            <a:off x="9837360" y="2680560"/>
            <a:ext cx="1786320" cy="2541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8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85" name="Obraz 5"/>
          <p:cNvPicPr/>
          <p:nvPr/>
        </p:nvPicPr>
        <p:blipFill>
          <a:blip r:embed="rId4"/>
          <a:stretch/>
        </p:blipFill>
        <p:spPr>
          <a:xfrm>
            <a:off x="1764720" y="427680"/>
            <a:ext cx="8095320" cy="5095800"/>
          </a:xfrm>
          <a:prstGeom prst="rect">
            <a:avLst/>
          </a:prstGeom>
          <a:ln w="0">
            <a:noFill/>
          </a:ln>
        </p:spPr>
      </p:pic>
      <p:sp>
        <p:nvSpPr>
          <p:cNvPr id="186" name="Prostokąt 6"/>
          <p:cNvSpPr/>
          <p:nvPr/>
        </p:nvSpPr>
        <p:spPr>
          <a:xfrm>
            <a:off x="1764720" y="13680"/>
            <a:ext cx="10049760" cy="39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Mechanismy, jimiž fungující kosterní svaly mohou ovlivnit mozek.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187" name="Prostokąt 8"/>
          <p:cNvSpPr/>
          <p:nvPr/>
        </p:nvSpPr>
        <p:spPr>
          <a:xfrm>
            <a:off x="1375560" y="5268960"/>
            <a:ext cx="10438560" cy="27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200" b="0" strike="noStrike" spc="-1">
                <a:solidFill>
                  <a:srgbClr val="000000"/>
                </a:solidFill>
                <a:latin typeface="Calibri"/>
                <a:ea typeface="DejaVu Sans"/>
              </a:rPr>
              <a:t>Kévin Nay  et al. Molecular Mechanisms Underlying the Beneficial Effects of Exercise on Brain Function and Neurological Disorders. Int. J. Mol. Sci. 2021, 22, 4052</a:t>
            </a:r>
            <a:endParaRPr lang="cs-CZ" sz="1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Obraz 3"/>
          <p:cNvPicPr/>
          <p:nvPr/>
        </p:nvPicPr>
        <p:blipFill>
          <a:blip r:embed="rId2"/>
          <a:stretch/>
        </p:blipFill>
        <p:spPr>
          <a:xfrm>
            <a:off x="0" y="1584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8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90" name="Prostokąt 8"/>
          <p:cNvSpPr/>
          <p:nvPr/>
        </p:nvSpPr>
        <p:spPr>
          <a:xfrm>
            <a:off x="1363680" y="5272560"/>
            <a:ext cx="10438560" cy="272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200" b="0" strike="noStrike" spc="-1">
                <a:solidFill>
                  <a:srgbClr val="000000"/>
                </a:solidFill>
                <a:latin typeface="Calibri"/>
                <a:ea typeface="DejaVu Sans"/>
              </a:rPr>
              <a:t>Kévin Nay  et al. Molecular Mechanisms Underlying the Beneficial Effects of Exercise on Brain Function and Neurological Disorders. Int. J. Mol. Sci. 2021, 22, 4052</a:t>
            </a:r>
            <a:endParaRPr lang="cs-CZ" sz="1200" b="0" strike="noStrike" spc="-1">
              <a:latin typeface="Arial"/>
            </a:endParaRPr>
          </a:p>
        </p:txBody>
      </p:sp>
      <p:pic>
        <p:nvPicPr>
          <p:cNvPr id="191" name="Obraz 1"/>
          <p:cNvPicPr/>
          <p:nvPr/>
        </p:nvPicPr>
        <p:blipFill>
          <a:blip r:embed="rId4"/>
          <a:stretch/>
        </p:blipFill>
        <p:spPr>
          <a:xfrm>
            <a:off x="5210640" y="218160"/>
            <a:ext cx="6980760" cy="4917960"/>
          </a:xfrm>
          <a:prstGeom prst="rect">
            <a:avLst/>
          </a:prstGeom>
          <a:ln w="0">
            <a:noFill/>
          </a:ln>
        </p:spPr>
      </p:pic>
      <p:sp>
        <p:nvSpPr>
          <p:cNvPr id="192" name="Prostokąt 2"/>
          <p:cNvSpPr/>
          <p:nvPr/>
        </p:nvSpPr>
        <p:spPr>
          <a:xfrm>
            <a:off x="1183320" y="29160"/>
            <a:ext cx="4190040" cy="4722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1" strike="noStrike" spc="-1">
                <a:solidFill>
                  <a:srgbClr val="0000FF"/>
                </a:solidFill>
                <a:latin typeface="Calibri"/>
                <a:ea typeface="DejaVu Sans"/>
              </a:rPr>
              <a:t> Mechanismy, které díky fyzické aktivitě mohou ovlivnit mikrobiom osu střevo-mozek.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1) aktivace bloudivého nervu (VN),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aktivace osy hypotalamus-hypofýza-nadledviny (HPA),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2) modulace metabolismu neurotransmiterů (tryptofan (Tph) a/nebo serotonin (Ser)  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3) snižení zánětu skrze produkci SCFA (mastné kyseliny s krátkým řetězcem).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(SCFA) obsahují méně než šest atomů uhlíku a jsou produkovány v tlustém střevě bakteriální fermentací vlákniny a rezistentního škrobu)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9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95" name="Obraz 2"/>
          <p:cNvSpPr txBox="1"/>
          <p:nvPr/>
        </p:nvSpPr>
        <p:spPr>
          <a:xfrm>
            <a:off x="1440000" y="248400"/>
            <a:ext cx="5053320" cy="4431600"/>
          </a:xfrm>
          <a:prstGeom prst="rect">
            <a:avLst/>
          </a:prstGeom>
          <a:blipFill rotWithShape="0">
            <a:blip r:embed="rId4"/>
            <a:stretch/>
          </a:blipFill>
          <a:ln w="0">
            <a:noFill/>
          </a:ln>
        </p:spPr>
        <p:txBody>
          <a:bodyPr lIns="90000" tIns="45000" rIns="90000" bIns="45000" anchor="t" anchorCtr="1">
            <a:noAutofit/>
          </a:bodyPr>
          <a:lstStyle/>
          <a:p>
            <a:r>
              <a:rPr lang="cs-CZ" sz="1800" b="0" strike="noStrike" spc="-1">
                <a:latin typeface="Arial"/>
              </a:rPr>
              <a:t>Fyzická aktivita: angiogenéze, neuroplasticita,antioxidace</a:t>
            </a:r>
          </a:p>
        </p:txBody>
      </p:sp>
      <p:sp>
        <p:nvSpPr>
          <p:cNvPr id="196" name="Prostokąt 9"/>
          <p:cNvSpPr/>
          <p:nvPr/>
        </p:nvSpPr>
        <p:spPr>
          <a:xfrm>
            <a:off x="1326960" y="5315040"/>
            <a:ext cx="3108240" cy="257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100" b="0" strike="noStrike" spc="-1">
                <a:solidFill>
                  <a:srgbClr val="000000"/>
                </a:solidFill>
                <a:latin typeface="Calibri"/>
                <a:ea typeface="DejaVu Sans"/>
              </a:rPr>
              <a:t>P. Małczyńska i wsp. Postępy Biochemii 65 (1) 2019 </a:t>
            </a:r>
            <a:endParaRPr lang="cs-CZ" sz="1100" b="0" strike="noStrike" spc="-1">
              <a:latin typeface="Arial"/>
            </a:endParaRPr>
          </a:p>
        </p:txBody>
      </p:sp>
      <p:pic>
        <p:nvPicPr>
          <p:cNvPr id="197" name="Obraz 10"/>
          <p:cNvPicPr/>
          <p:nvPr/>
        </p:nvPicPr>
        <p:blipFill>
          <a:blip r:embed="rId5"/>
          <a:stretch/>
        </p:blipFill>
        <p:spPr>
          <a:xfrm>
            <a:off x="6172200" y="347760"/>
            <a:ext cx="6019200" cy="4620600"/>
          </a:xfrm>
          <a:prstGeom prst="rect">
            <a:avLst/>
          </a:prstGeom>
          <a:ln w="0">
            <a:noFill/>
          </a:ln>
        </p:spPr>
      </p:pic>
      <p:sp>
        <p:nvSpPr>
          <p:cNvPr id="198" name="Prostokąt 11"/>
          <p:cNvSpPr/>
          <p:nvPr/>
        </p:nvSpPr>
        <p:spPr>
          <a:xfrm>
            <a:off x="8551080" y="5499720"/>
            <a:ext cx="3059640" cy="257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1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Genes 2019, 10, 720; doi:10.3390/genes10090720</a:t>
            </a:r>
            <a:endParaRPr lang="cs-CZ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Obraz 3"/>
          <p:cNvPicPr/>
          <p:nvPr/>
        </p:nvPicPr>
        <p:blipFill>
          <a:blip r:embed="rId2"/>
          <a:stretch/>
        </p:blipFill>
        <p:spPr>
          <a:xfrm>
            <a:off x="-8676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201" name="Obraz 1"/>
          <p:cNvPicPr/>
          <p:nvPr/>
        </p:nvPicPr>
        <p:blipFill>
          <a:blip r:embed="rId4"/>
          <a:stretch/>
        </p:blipFill>
        <p:spPr>
          <a:xfrm>
            <a:off x="1481400" y="73080"/>
            <a:ext cx="5687280" cy="5425920"/>
          </a:xfrm>
          <a:prstGeom prst="rect">
            <a:avLst/>
          </a:prstGeom>
          <a:ln w="0">
            <a:noFill/>
          </a:ln>
        </p:spPr>
      </p:pic>
      <p:sp>
        <p:nvSpPr>
          <p:cNvPr id="202" name="Prostokąt 6"/>
          <p:cNvSpPr/>
          <p:nvPr/>
        </p:nvSpPr>
        <p:spPr>
          <a:xfrm>
            <a:off x="1555920" y="5434920"/>
            <a:ext cx="6095160" cy="227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900" b="0" strike="noStrike" spc="-1">
                <a:solidFill>
                  <a:srgbClr val="000000"/>
                </a:solidFill>
                <a:latin typeface="Calibri"/>
                <a:ea typeface="DejaVu Sans"/>
              </a:rPr>
              <a:t>Hayes et al. Cardiorespiratory fitness-related neuroplasticity in aging brain</a:t>
            </a:r>
            <a:endParaRPr lang="cs-CZ" sz="900" b="0" strike="noStrike" spc="-1">
              <a:latin typeface="Arial"/>
            </a:endParaRPr>
          </a:p>
        </p:txBody>
      </p:sp>
      <p:sp>
        <p:nvSpPr>
          <p:cNvPr id="203" name="pole tekstowe 5"/>
          <p:cNvSpPr/>
          <p:nvPr/>
        </p:nvSpPr>
        <p:spPr>
          <a:xfrm>
            <a:off x="1555920" y="2869200"/>
            <a:ext cx="5537880" cy="2629800"/>
          </a:xfrm>
          <a:prstGeom prst="rect">
            <a:avLst/>
          </a:prstGeom>
          <a:solidFill>
            <a:schemeClr val="bg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4" name="pole tekstowe 8"/>
          <p:cNvSpPr/>
          <p:nvPr/>
        </p:nvSpPr>
        <p:spPr>
          <a:xfrm>
            <a:off x="1580040" y="2727360"/>
            <a:ext cx="10524600" cy="2558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 Strukturální MRI studie ukazující pozitivní korelace s objemem cvičení a mozkovou zdatností.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oblasti šedé kůry, včetně prefrontálních kortikálních a parietálních oblastí, vykazující agilní chování u starších dospělých. Od Colcombe et al. (2003)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(B) oblasti vykazující zvýšený objem mozku u starších dospělých, kteří procházeli více než 72 cykly týdně. Od Ericksona a kol. (2010)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(C) oblasti šedé hmoty, včetně bilaterálního prefrontálního kortexu, vykazující pozitivní spojení s fyzickou funkcí. Od Weinsteina a kol. (2012)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(D) oblasti mozku pozitivně spojené s fitness. Gordon a kol. (2008)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           LTC, laterální temporální kortex; PFC, prefrontální kůra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0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207" name="Obraz 1"/>
          <p:cNvPicPr/>
          <p:nvPr/>
        </p:nvPicPr>
        <p:blipFill>
          <a:blip r:embed="rId4"/>
          <a:stretch/>
        </p:blipFill>
        <p:spPr>
          <a:xfrm>
            <a:off x="1351440" y="28800"/>
            <a:ext cx="7467120" cy="5594400"/>
          </a:xfrm>
          <a:prstGeom prst="rect">
            <a:avLst/>
          </a:prstGeom>
          <a:ln w="0">
            <a:noFill/>
          </a:ln>
        </p:spPr>
      </p:pic>
      <p:sp>
        <p:nvSpPr>
          <p:cNvPr id="208" name="Prostokąt 2"/>
          <p:cNvSpPr/>
          <p:nvPr/>
        </p:nvSpPr>
        <p:spPr>
          <a:xfrm>
            <a:off x="8819280" y="5023440"/>
            <a:ext cx="3624840" cy="592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100" b="0" strike="noStrike" spc="-1">
                <a:solidFill>
                  <a:srgbClr val="000000"/>
                </a:solidFill>
                <a:latin typeface="Calibri"/>
                <a:ea typeface="DejaVu Sans"/>
              </a:rPr>
              <a:t>Pałasz E. i wsp. – Rola czynników troficznych i procesów zapalnych w neuroprotekcji... Postepy Hig Med Dosw (online), 2017; tom 71: 713-726</a:t>
            </a:r>
            <a:endParaRPr lang="cs-CZ" sz="11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1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211" name="Prostokąt 1"/>
          <p:cNvSpPr/>
          <p:nvPr/>
        </p:nvSpPr>
        <p:spPr>
          <a:xfrm>
            <a:off x="1311480" y="143280"/>
            <a:ext cx="10526760" cy="777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Fyzická aktivita: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způsobuje zvýšení neutrofinů, včetně BDNF odpovědného za neurogenezi, NGF, IGF-1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snižuje prozánětlivé a posiluje protizánětlivé faktory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stimuluje angiogenezi VEGF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zlepšuje výsledky v testech paměti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zvětšuje objem hipokampu, tedy struktury mozku, která se podílí na paměťových procesech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zlepšuje koncentraci, postřeh a kreativitu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zlepšuje školní prospěch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ovlivňuje vzhled nových buněk v tzv ozubený gyrus hippocampu, tedy v oblasti, která je zodpovědná za kognitivní procesy, paměť, učení, zaměření a dělitelnost pozornosti, vzpomínek a emocí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vede ke zvýšení objemu šedé a bílé hmoty v různých oblastech mozku souvisejících se zapamatováním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na stavbu a fungování mozku,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na intelektuální výkon,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dělitelnost pozornosti,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Paměť,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verbální dovednosti,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400" b="1" strike="noStrike" spc="-1">
                <a:solidFill>
                  <a:srgbClr val="0000FF"/>
                </a:solidFill>
                <a:latin typeface="Calibri"/>
                <a:ea typeface="DejaVu Sans"/>
              </a:rPr>
              <a:t>snížení stresu, zvýšení endorfinů</a:t>
            </a:r>
            <a:endParaRPr lang="cs-CZ" sz="2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1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1563480" y="122760"/>
            <a:ext cx="10514880" cy="8463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2800" b="1" strike="noStrike" spc="-1">
                <a:solidFill>
                  <a:srgbClr val="0000FF"/>
                </a:solidFill>
                <a:latin typeface="Calibri Light"/>
              </a:rPr>
              <a:t>KTERÁ FYZICKÁ AKTIVITA JE PROSPĚŠNÁ PRO ČINNOST MOZKU?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/>
          </p:nvPr>
        </p:nvSpPr>
        <p:spPr>
          <a:xfrm>
            <a:off x="1563480" y="109224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FF"/>
                </a:solidFill>
                <a:latin typeface="Calibri"/>
              </a:rPr>
              <a:t>KAŽDÁ!!!!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Trénink kardio  HR = 220 – věk (75%) horní hranice tepové frekvence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                                                                (55 %) nižší srdeční frekvence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150 min / týden (3 x 50 minut) aerobní cvičení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Neurofitness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HIT - mladí lidé</a:t>
            </a:r>
            <a:endParaRPr lang="cs-CZ" sz="2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Obraz 1"/>
          <p:cNvPicPr/>
          <p:nvPr/>
        </p:nvPicPr>
        <p:blipFill>
          <a:blip r:embed="rId2"/>
          <a:stretch/>
        </p:blipFill>
        <p:spPr>
          <a:xfrm>
            <a:off x="0" y="63000"/>
            <a:ext cx="5999400" cy="5870520"/>
          </a:xfrm>
          <a:prstGeom prst="rect">
            <a:avLst/>
          </a:prstGeom>
          <a:ln w="0">
            <a:noFill/>
          </a:ln>
        </p:spPr>
      </p:pic>
      <p:pic>
        <p:nvPicPr>
          <p:cNvPr id="217" name="Obraz 2"/>
          <p:cNvPicPr/>
          <p:nvPr/>
        </p:nvPicPr>
        <p:blipFill>
          <a:blip r:embed="rId3"/>
          <a:stretch/>
        </p:blipFill>
        <p:spPr>
          <a:xfrm>
            <a:off x="6095880" y="133920"/>
            <a:ext cx="5999400" cy="5520240"/>
          </a:xfrm>
          <a:prstGeom prst="rect">
            <a:avLst/>
          </a:prstGeom>
          <a:ln w="0">
            <a:noFill/>
          </a:ln>
        </p:spPr>
      </p:pic>
      <p:sp>
        <p:nvSpPr>
          <p:cNvPr id="218" name="pole tekstowe 4"/>
          <p:cNvSpPr/>
          <p:nvPr/>
        </p:nvSpPr>
        <p:spPr>
          <a:xfrm>
            <a:off x="240480" y="5934240"/>
            <a:ext cx="12043440" cy="303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4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https://communitymedicine4all.com/2020/12/02/who-guidelines-on-physical-activity-and-sedentary-behaviour-2020-the-essentials/3/</a:t>
            </a:r>
            <a:endParaRPr lang="cs-CZ" sz="1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2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59620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221" name="Prostokąt 1"/>
          <p:cNvSpPr/>
          <p:nvPr/>
        </p:nvSpPr>
        <p:spPr>
          <a:xfrm>
            <a:off x="1263240" y="241920"/>
            <a:ext cx="10927800" cy="46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VZDĚLÁVACÍ KINEZIOLOGIE - GYMNASTIKA MYSLI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Mezi nejdůležitější cvičení patří: dle Paul Dennison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- "líné osmičky", zlepšují pohyby oční bulvy, koordinaci ruka-oko, zlepšují psaní.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Cvičení začínáme levou rukou a kreslíme znak osmičky. Znaménko osmičky označíme tak, aby průsečík čar byl v úrovni očí, naproti nosu. Ruka se pohybuje proti směru hodinových ručiček, nahoru, ve smyčce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- "slon", dává pocit rovnováhy a koncentrace, usnadňuje zapamatování čísel a hláskování.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Pohodlná poloha těla, kolena mírně od sebe. Hlava se dotýká ramene. Tím, že rukou uděláme správný pohyb, sledujeme ji očima jako osmičku, kterou si představujeme na pozadí.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- "sova", posiluje paměť, zvyšuje matematickou přesnost, zlepšuje sluch. Pevně ​​uchopíme a pravou rukou stiskneme levý ramenní sval. Pomalu otočíme hlavu s pohledem dozadu přes levé rameno, zhluboka dýcháme, volně sklopíme hlavu, zhluboka se nadechneme a uvolníme šíjové svaly. Opakujeme zmáčknutím druhého ramene.</a:t>
            </a:r>
            <a:endParaRPr lang="cs-CZ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0000FF"/>
                </a:solidFill>
                <a:latin typeface="Calibri"/>
                <a:ea typeface="DejaVu Sans"/>
              </a:rPr>
              <a:t>- "střídavé pohyby", zlepší intuici, zbystří jasnost myšlení, zlepší výslovnost a pravopis.</a:t>
            </a:r>
            <a:endParaRPr lang="cs-CZ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2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224" name="Prostokąt 1"/>
          <p:cNvSpPr/>
          <p:nvPr/>
        </p:nvSpPr>
        <p:spPr>
          <a:xfrm>
            <a:off x="1299240" y="260280"/>
            <a:ext cx="10707120" cy="4969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Pohyb se současným švihem vaší paže na opačnou nohu. Tímto způsobem aktivujeme obě hemisféry mozku, aby pracovaly současně.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"sahání na míč", (volné ohyby), zvýšení sebevědomí, smyslu pro rovnováhu a koordinaci těla, zlepšení abstraktního myšlení. Nohy zkřížené v kotnících. S výdechem ohneme hrudník k nohám. Rukama dosáhneme co nejdále dopředu. Při zvedání těla se nadechujeme.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"krční cirkulace", odlehčení centrální nervové soustavy, správné dýchání.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Cirkulace se provádějí velmi pomalým a jemným pohybem, pohybem hlavy z jedné klíční kosti na druhou. Konečně si pomyslete, že vám po krku stéká teplý vodopád.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"body myšlení", stimulují průtok krve do mozku. Masírujeme uši. Nejprve uchopte levé ucho dvěma prsty, začněte od horní části boltce a třete jej. Stáhněte špičku ucha dolů. Poté masírujeme druhou.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Mozková gymnastika je jednoduchá, přírodní, farmakologicky nenáročná a účinná metoda.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BIBLIOGRAFIE: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1. Kreativní kineziologie v praxi. Návrhy pro každého. Skupinová práce. KINED, Varšava 2002.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2. Materiály z kurzu "Mozková gymnastika"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3. Edukační kineziologie, metodické a instruktážní video, video.</a:t>
            </a:r>
            <a:endParaRPr lang="cs-CZ" sz="2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Obraz 2"/>
          <p:cNvPicPr/>
          <p:nvPr/>
        </p:nvPicPr>
        <p:blipFill>
          <a:blip r:embed="rId2"/>
          <a:stretch/>
        </p:blipFill>
        <p:spPr>
          <a:xfrm>
            <a:off x="1703520" y="115920"/>
            <a:ext cx="8233920" cy="5220720"/>
          </a:xfrm>
          <a:prstGeom prst="rect">
            <a:avLst/>
          </a:prstGeom>
          <a:ln w="0">
            <a:noFill/>
          </a:ln>
        </p:spPr>
      </p:pic>
      <p:sp>
        <p:nvSpPr>
          <p:cNvPr id="226" name="pole tekstowe 4"/>
          <p:cNvSpPr/>
          <p:nvPr/>
        </p:nvSpPr>
        <p:spPr>
          <a:xfrm>
            <a:off x="1620000" y="5628240"/>
            <a:ext cx="11513520" cy="51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Příklady studií fMRI ukazující pozitivní vztah mezi mozkovou aktivitou a (aerobním) cvičením v různých kognitivních úlohách.</a:t>
            </a:r>
            <a:endParaRPr lang="cs-CZ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ACC, kůra předního laloku; levá, levá hemisféra; MFG, střední frontální gyrus; RH, pravá hemisféra; SPL, horní parietální lalok</a:t>
            </a:r>
            <a:endParaRPr lang="cs-CZ" sz="1400" b="0" strike="noStrike" spc="-1">
              <a:latin typeface="Arial"/>
            </a:endParaRPr>
          </a:p>
        </p:txBody>
      </p:sp>
      <p:sp>
        <p:nvSpPr>
          <p:cNvPr id="227" name="pole tekstowe 5"/>
          <p:cNvSpPr/>
          <p:nvPr/>
        </p:nvSpPr>
        <p:spPr>
          <a:xfrm>
            <a:off x="0" y="6627960"/>
            <a:ext cx="5786640" cy="227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900" b="0" strike="noStrike" spc="-1">
                <a:solidFill>
                  <a:srgbClr val="000000"/>
                </a:solidFill>
                <a:latin typeface="Arial"/>
                <a:ea typeface="DejaVu Sans"/>
              </a:rPr>
              <a:t>Hayes et al. Cardiorespiratory fitness-related neuroplasticity in aging brain</a:t>
            </a:r>
            <a:r>
              <a:rPr lang="pl-PL" sz="900" b="0" strike="noStrike" spc="-1">
                <a:solidFill>
                  <a:srgbClr val="000000"/>
                </a:solidFill>
                <a:latin typeface="Arial"/>
                <a:ea typeface="DejaVu Sans"/>
              </a:rPr>
              <a:t>. </a:t>
            </a:r>
            <a:r>
              <a:rPr lang="pl-PL" sz="9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Front </a:t>
            </a:r>
            <a:r>
              <a:rPr lang="pl-PL" sz="9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Aging</a:t>
            </a:r>
            <a:r>
              <a:rPr lang="pl-PL" sz="9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 </a:t>
            </a:r>
            <a:r>
              <a:rPr lang="pl-PL" sz="9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Neurosci</a:t>
            </a:r>
            <a:r>
              <a:rPr lang="pl-PL" sz="9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.</a:t>
            </a:r>
            <a:r>
              <a:rPr lang="pl-PL" sz="900" b="0" strike="noStrike" spc="-1">
                <a:solidFill>
                  <a:srgbClr val="000000"/>
                </a:solidFill>
                <a:latin typeface="Calibri"/>
                <a:ea typeface="DejaVu Sans"/>
              </a:rPr>
              <a:t> 2013; 5: 31.</a:t>
            </a:r>
            <a:endParaRPr lang="cs-CZ" sz="9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22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764720" y="54997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230" name="Obraz 2"/>
          <p:cNvPicPr/>
          <p:nvPr/>
        </p:nvPicPr>
        <p:blipFill>
          <a:blip r:embed="rId4"/>
          <a:stretch/>
        </p:blipFill>
        <p:spPr>
          <a:xfrm>
            <a:off x="1632240" y="124200"/>
            <a:ext cx="5894640" cy="4614480"/>
          </a:xfrm>
          <a:prstGeom prst="rect">
            <a:avLst/>
          </a:prstGeom>
          <a:ln w="0">
            <a:noFill/>
          </a:ln>
        </p:spPr>
      </p:pic>
      <p:sp>
        <p:nvSpPr>
          <p:cNvPr id="231" name="Prostokąt 5"/>
          <p:cNvSpPr/>
          <p:nvPr/>
        </p:nvSpPr>
        <p:spPr>
          <a:xfrm>
            <a:off x="1433520" y="5384520"/>
            <a:ext cx="6095160" cy="227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900" b="0" strike="noStrike" spc="-1">
                <a:solidFill>
                  <a:srgbClr val="000000"/>
                </a:solidFill>
                <a:latin typeface="Arial"/>
                <a:ea typeface="DejaVu Sans"/>
              </a:rPr>
              <a:t>https://informhealth.com/neurotrophins-fertilisers-for-your-brain/</a:t>
            </a:r>
            <a:endParaRPr lang="cs-CZ" sz="900" b="0" strike="noStrike" spc="-1">
              <a:latin typeface="Arial"/>
            </a:endParaRPr>
          </a:p>
        </p:txBody>
      </p:sp>
      <p:sp>
        <p:nvSpPr>
          <p:cNvPr id="232" name="Prostokąt 6"/>
          <p:cNvSpPr/>
          <p:nvPr/>
        </p:nvSpPr>
        <p:spPr>
          <a:xfrm>
            <a:off x="7279200" y="344880"/>
            <a:ext cx="3751560" cy="51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2800" b="0" strike="noStrike" spc="-1">
                <a:solidFill>
                  <a:srgbClr val="0000FF"/>
                </a:solidFill>
                <a:latin typeface="Calibri"/>
                <a:ea typeface="DejaVu Sans"/>
              </a:rPr>
              <a:t>DĚKUJÍ ZA POZORNOST</a:t>
            </a:r>
            <a:endParaRPr lang="cs-CZ" sz="2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</TotalTime>
  <Words>1572</Words>
  <Application>Microsoft Office PowerPoint</Application>
  <PresentationFormat>Širokoúhlá obrazovka</PresentationFormat>
  <Paragraphs>155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25</vt:i4>
      </vt:variant>
    </vt:vector>
  </HeadingPairs>
  <TitlesOfParts>
    <vt:vector size="34" baseType="lpstr">
      <vt:lpstr>Arial</vt:lpstr>
      <vt:lpstr>Calibri</vt:lpstr>
      <vt:lpstr>Calibri Light</vt:lpstr>
      <vt:lpstr>DejaVu Sans</vt:lpstr>
      <vt:lpstr>Symbol</vt:lpstr>
      <vt:lpstr>Wingdings</vt:lpstr>
      <vt:lpstr>Office Theme</vt:lpstr>
      <vt:lpstr>Office Theme</vt:lpstr>
      <vt:lpstr>Office Theme</vt:lpstr>
      <vt:lpstr>Význam fyzické aktivity v neurogenezi a zlepšení paměti</vt:lpstr>
      <vt:lpstr>Prezentace aplikace PowerPoint</vt:lpstr>
      <vt:lpstr>MOZEK V ČÍSLECH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 zdokonalovat paměť: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KTERÁ FYZICKÁ AKTIVITA JE PROSPĚŠNÁ PRO ČINNOST MOZKU?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Miluše Matějcová</cp:lastModifiedBy>
  <cp:revision>79</cp:revision>
  <dcterms:created xsi:type="dcterms:W3CDTF">2022-04-26T12:32:41Z</dcterms:created>
  <dcterms:modified xsi:type="dcterms:W3CDTF">2022-05-25T06:49:05Z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Širokoúhlá obrazovka</vt:lpwstr>
  </property>
  <property fmtid="{D5CDD505-2E9C-101B-9397-08002B2CF9AE}" pid="4" name="Slides">
    <vt:i4>25</vt:i4>
  </property>
</Properties>
</file>