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3"/>
  </p:notesMasterIdLst>
  <p:sldIdLst>
    <p:sldId id="275" r:id="rId2"/>
    <p:sldId id="272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99C1E-6639-41EE-B511-05A2A895ADEE}" type="datetimeFigureOut">
              <a:rPr lang="cs-CZ" smtClean="0"/>
              <a:t>23.5.2022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797B5-D110-4173-B544-D01DD5C09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085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36D5C2B-982C-4A44-BBCA-EE0AB76A45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DF80EAA3-D2DB-4E1D-8CD4-086C3AFD2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D37B4A83-9209-4771-A953-0BE04A4E3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4DE8C-41E0-4204-8ED2-4E7328481348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367AEE9A-4322-4D06-A1B2-FA22BEB6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8055F539-15B7-4E15-9E86-B5014804C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5317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FD14E1F-564D-4CD1-86FB-19EAC302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BEEB616-A8F8-4D08-8C74-44EE056654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9469EDB-203A-49CC-A8BB-5366C05B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ABE3B-870D-4B62-B380-599E42B028CC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662F655B-FCD0-418D-B855-1175AB3C8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B919F8E6-F8D0-470B-9F0A-2019826A4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4913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A636BE9-BC7F-4145-B019-29B71E8D8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4174427-D9DB-410A-98A8-BF0FD6CB34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9E526329-A518-4503-9AA6-E9C9A368A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90A41-7F55-477B-AF48-8627F35EC4BE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83843D4F-DD85-464C-86BE-7C953F6E5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B16EB247-CD72-4EA0-B51E-D58169D13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152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152B96E-8EAE-490F-B12E-7311409BC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69BDC27-8020-4BDC-BC80-C87254DAD8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49223E92-C70C-455E-826F-251F6413D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53C3DA1D-B873-453C-982B-1D6BBDFE4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9B91-D58C-42BF-9578-F23472F7E018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EB77A5F3-9151-401B-B997-2C6C8A14D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DFFE981E-F777-4AF5-9FB3-6BA6385D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2876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003FCC8-6879-47FC-A5C8-C1C7AC0DA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21D1010F-2827-4DE5-BA3F-B1382A2985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C4B5AB20-7CE0-4A78-AE91-DEF28934AC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xmlns="" id="{30E5A5C5-B369-47D4-8CDE-E24FFEEA8B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xmlns="" id="{FD88C804-5029-460C-9E48-251507ED16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80A0D934-F755-4047-944C-9E8BCC040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1FED7-25BA-4E37-AF53-19358CC75BF1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A98AA078-D882-4BDB-AB2A-52EDFA06F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86D7D624-D8C4-4B1E-8A61-0264F8545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375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0C0B00E-E3EA-4FB9-B86F-560C78A61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11CCC5C7-B1C7-41E6-9472-1CB613FFC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4B68-7E8C-4AD3-AA73-F934FA9F5245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2BA3A737-336C-4D48-B17F-EEBD536F5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0B4617E5-8B1A-4933-BE92-C504C24AB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9278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31474954-6850-4C90-9F96-67D8850FD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07048-67E5-4E5D-8CDE-EC732F233497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5CF9BFC7-E278-4566-B199-29745E5A7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C5FAA58D-85E6-4CB0-AFA1-7CEA115AA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2638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3662DD7-1C13-4483-A40A-D33CC7856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9F4F38D-210E-4CDF-9BE3-0777AFC69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B24EE13C-78A4-4D7A-9272-8DF0611985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A5B16ED8-A46A-43D2-B654-5CE79401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52CC3-FFBD-4B3E-87EA-A4DD12119253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E70577CF-134D-462A-BE6E-4DB425D96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F0D52702-4D78-4720-8D8B-A15978E6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0108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6D70034-A550-49EE-9604-B4B2106BF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F40DC354-43E3-4316-8593-9AA9CBEF75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0779DE39-F0EC-4207-BE37-0F6EC67A2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E1201D1C-1633-42F8-B90D-1CB532167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FBC6-9ED0-4A39-AC6D-B76865C70C0C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DAF14FDC-9CDE-486A-ABDF-3CA0F5315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AAF9B784-1E92-4A7D-BE20-06297B18D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987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21B0160-54CC-4448-B494-675036633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2822013F-B054-421D-96F8-F3D2CC8AEC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E7A38C6-B46F-48E9-ABDD-4787AD287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2042D-C3D6-40FB-9AB0-97A1E52DE654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EB882452-47F5-40C7-9124-D87E453B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C1F28F4C-F50C-429A-A0B7-C2D9583A5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5513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A7773480-459A-4D4B-99CA-4B8F15645D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2E9402C9-1A78-4F35-BB5A-DD0D47EAA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7EF461F0-5B3E-4852-8AA9-1A61C2B40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ACE90-2E43-42CB-8F54-5F7C05FC7464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C6DE1AEA-FE07-4C03-8492-C850547D1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5C19E5E4-92D0-4F41-AC67-B036E5D1E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92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832D0217-BAFE-41D0-93D8-FBD6323D2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2ABD759E-D12B-436D-B208-38E0279CD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686FF67-6FA5-4782-B034-470B0DFBEB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4BE26-EE24-4F92-BDB6-001BA475D94A}" type="datetime1">
              <a:rPr lang="cs-CZ" smtClean="0"/>
              <a:t>23.5.2022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883C3BE6-4F55-4965-851D-369C26226D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Online digitální platforma s informacemi pro pedagogy a management škol v přeshraničním regionu CZ.11.4.120/0.0/0.0/20_032/0002839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C40BED2D-E90D-45FC-BE94-3258C4A2EB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5C6C3-D8F6-451E-8A51-75D9BE9EB8F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022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CCAD5BA-0643-49D9-B616-29470341C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695" y="607217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/>
              <a:t>Podpůrné aktivity při péči o třídní kolektivy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502F4AF-D01E-4F0F-891A-701984A81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666" y="5819469"/>
            <a:ext cx="2401426" cy="56465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2400" dirty="0"/>
              <a:t>Mgr. Miloš Poláček</a:t>
            </a: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xmlns="" id="{60496A5C-03C1-457F-85C5-16FE546D3B76}"/>
              </a:ext>
            </a:extLst>
          </p:cNvPr>
          <p:cNvSpPr txBox="1">
            <a:spLocks/>
          </p:cNvSpPr>
          <p:nvPr/>
        </p:nvSpPr>
        <p:spPr>
          <a:xfrm>
            <a:off x="838200" y="1375794"/>
            <a:ext cx="9522204" cy="760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600" dirty="0"/>
              <a:t>Aktivity v rámci spolupráce SZŠ a SVČ Trutnov</a:t>
            </a:r>
          </a:p>
        </p:txBody>
      </p:sp>
      <p:sp>
        <p:nvSpPr>
          <p:cNvPr id="7" name="Zástupný symbol pro obsah 2">
            <a:extLst>
              <a:ext uri="{FF2B5EF4-FFF2-40B4-BE49-F238E27FC236}">
                <a16:creationId xmlns:a16="http://schemas.microsoft.com/office/drawing/2014/main" xmlns="" id="{D0BB1D91-13B5-4ECD-A01E-3F7A6BF7A363}"/>
              </a:ext>
            </a:extLst>
          </p:cNvPr>
          <p:cNvSpPr txBox="1">
            <a:spLocks/>
          </p:cNvSpPr>
          <p:nvPr/>
        </p:nvSpPr>
        <p:spPr>
          <a:xfrm>
            <a:off x="8144934" y="5819468"/>
            <a:ext cx="2401426" cy="56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2400" dirty="0"/>
              <a:t>Trutnov, 2022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xmlns="" id="{E691D815-B0E7-4A9A-B037-FD92AACDE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693" y="2021221"/>
            <a:ext cx="6627303" cy="3727858"/>
          </a:xfrm>
          <a:prstGeom prst="rect">
            <a:avLst/>
          </a:prstGeom>
        </p:spPr>
      </p:pic>
      <p:pic>
        <p:nvPicPr>
          <p:cNvPr id="9" name="Zástupný symbol pro obsah 4">
            <a:extLst>
              <a:ext uri="{FF2B5EF4-FFF2-40B4-BE49-F238E27FC236}">
                <a16:creationId xmlns:a16="http://schemas.microsoft.com/office/drawing/2014/main" xmlns="" id="{F27B4AC1-78BB-494F-96B8-0232C5137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E6D2D51D-0EC0-4D4A-877C-8F5D306DB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33782" y="6384123"/>
            <a:ext cx="7560297" cy="337352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</a:t>
            </a:r>
          </a:p>
          <a:p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1996381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418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Oblasti spolupráce – druhy programů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/>
              <a:t>Adaptační kurzy</a:t>
            </a:r>
          </a:p>
          <a:p>
            <a:r>
              <a:rPr lang="cs-CZ" sz="3600" b="1" dirty="0"/>
              <a:t>„</a:t>
            </a:r>
            <a:r>
              <a:rPr lang="cs-CZ" sz="3600" b="1" dirty="0" err="1"/>
              <a:t>For</a:t>
            </a:r>
            <a:r>
              <a:rPr lang="cs-CZ" sz="3600" b="1" dirty="0"/>
              <a:t> </a:t>
            </a:r>
            <a:r>
              <a:rPr lang="cs-CZ" sz="3600" b="1" dirty="0" err="1"/>
              <a:t>Fun</a:t>
            </a:r>
            <a:r>
              <a:rPr lang="cs-CZ" sz="3600" b="1" dirty="0"/>
              <a:t>“ programy</a:t>
            </a:r>
          </a:p>
          <a:p>
            <a:r>
              <a:rPr lang="cs-CZ" sz="3600" b="1" dirty="0"/>
              <a:t>Odborné kurzy</a:t>
            </a:r>
          </a:p>
          <a:p>
            <a:r>
              <a:rPr lang="cs-CZ" sz="3600" b="1" dirty="0"/>
              <a:t>Výchovně-vzdělávací programy</a:t>
            </a:r>
          </a:p>
          <a:p>
            <a:r>
              <a:rPr lang="cs-CZ" sz="3600" b="1" dirty="0"/>
              <a:t>Kurzy „Na klíč“</a:t>
            </a:r>
          </a:p>
          <a:p>
            <a:r>
              <a:rPr lang="cs-CZ" sz="3600" b="1" dirty="0"/>
              <a:t>Preventivní programy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Zástupný symbol pro obsah 4">
            <a:extLst>
              <a:ext uri="{FF2B5EF4-FFF2-40B4-BE49-F238E27FC236}">
                <a16:creationId xmlns:a16="http://schemas.microsoft.com/office/drawing/2014/main" xmlns="" id="{3819FFE0-EE25-49BF-9637-B134302C6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54774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CBF1030A-CEAC-484C-85FD-CFF08F23F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64871" y="6077351"/>
            <a:ext cx="8262257" cy="625875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1709192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Adaptační kurzy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351338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2-3 dny</a:t>
            </a:r>
          </a:p>
          <a:p>
            <a:r>
              <a:rPr lang="cs-CZ" b="1" dirty="0"/>
              <a:t>Přírodní prostředí (kontrast, přirozenost prostředí)</a:t>
            </a:r>
          </a:p>
          <a:p>
            <a:r>
              <a:rPr lang="cs-CZ" b="1" dirty="0"/>
              <a:t>Seznámení spolužáků, společné zážitky, otevření společných témat, typologie skupinových rolí…</a:t>
            </a:r>
          </a:p>
          <a:p>
            <a:r>
              <a:rPr lang="cs-CZ" b="1" dirty="0"/>
              <a:t>Třídní „start up“ pro třídního učitele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CE3B3BA8-DCF0-41A2-A248-EF6BF4890E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13" y="1690688"/>
            <a:ext cx="5666376" cy="3753054"/>
          </a:xfrm>
          <a:prstGeom prst="rect">
            <a:avLst/>
          </a:prstGeom>
        </p:spPr>
      </p:pic>
      <p:pic>
        <p:nvPicPr>
          <p:cNvPr id="6" name="Zástupný symbol pro obsah 4">
            <a:extLst>
              <a:ext uri="{FF2B5EF4-FFF2-40B4-BE49-F238E27FC236}">
                <a16:creationId xmlns:a16="http://schemas.microsoft.com/office/drawing/2014/main" xmlns="" id="{FF0AB647-EF93-4D9B-A6C1-6747A173E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18241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3BA3C291-DAA9-48FD-98CC-9E3B9FB3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01572" y="6411159"/>
            <a:ext cx="7103882" cy="228600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05538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418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„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b="1" dirty="0" err="1"/>
              <a:t>Fun</a:t>
            </a:r>
            <a:r>
              <a:rPr lang="cs-CZ" b="1" dirty="0"/>
              <a:t>“ programy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533230"/>
          </a:xfrm>
        </p:spPr>
        <p:txBody>
          <a:bodyPr>
            <a:normAutofit/>
          </a:bodyPr>
          <a:lstStyle/>
          <a:p>
            <a:r>
              <a:rPr lang="cs-CZ" b="1" dirty="0"/>
              <a:t>1 – 2 dny</a:t>
            </a:r>
          </a:p>
          <a:p>
            <a:r>
              <a:rPr lang="cs-CZ" b="1" dirty="0" err="1"/>
              <a:t>Outdoor</a:t>
            </a:r>
            <a:r>
              <a:rPr lang="cs-CZ" b="1" dirty="0"/>
              <a:t>/</a:t>
            </a:r>
            <a:r>
              <a:rPr lang="cs-CZ" b="1" dirty="0" err="1"/>
              <a:t>indoor</a:t>
            </a:r>
            <a:endParaRPr lang="cs-CZ" b="1" dirty="0"/>
          </a:p>
          <a:p>
            <a:r>
              <a:rPr lang="cs-CZ" b="1" dirty="0"/>
              <a:t>Strávit společný čas mimo školní prostředí, podpora fungování skupiny</a:t>
            </a:r>
          </a:p>
          <a:p>
            <a:r>
              <a:rPr lang="cs-CZ" b="1" dirty="0"/>
              <a:t>Př.: Školní výlety, dopolední programy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A7E10AC-F630-49ED-933C-1E39CF17C2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746" y="1535184"/>
            <a:ext cx="5446266" cy="3607267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xmlns="" id="{159F4728-5577-408D-A184-57A8FDC1E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38053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E82C3C33-1631-4C2A-899A-D4385F0FF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30246" y="6358855"/>
            <a:ext cx="8131507" cy="361092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2095999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Odborné kurzy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533230"/>
          </a:xfrm>
        </p:spPr>
        <p:txBody>
          <a:bodyPr>
            <a:normAutofit/>
          </a:bodyPr>
          <a:lstStyle/>
          <a:p>
            <a:r>
              <a:rPr lang="cs-CZ" b="1" dirty="0"/>
              <a:t>2 dny (přes noc)</a:t>
            </a:r>
          </a:p>
          <a:p>
            <a:r>
              <a:rPr lang="cs-CZ" b="1" dirty="0" err="1"/>
              <a:t>Outdoor</a:t>
            </a:r>
            <a:endParaRPr lang="cs-CZ" b="1" dirty="0"/>
          </a:p>
          <a:p>
            <a:r>
              <a:rPr lang="cs-CZ" b="1" dirty="0"/>
              <a:t>Specifické téma</a:t>
            </a:r>
          </a:p>
          <a:p>
            <a:r>
              <a:rPr lang="cs-CZ" b="1" dirty="0"/>
              <a:t>Ověření a prohloubení odborných znalostí a dovedností</a:t>
            </a:r>
          </a:p>
          <a:p>
            <a:r>
              <a:rPr lang="cs-CZ" b="1" dirty="0"/>
              <a:t>Př.: Záchranáři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FF470E04-4E8D-4D20-BC67-2AFA67B443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415" y="1413544"/>
            <a:ext cx="4169329" cy="312699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xmlns="" id="{30E2D5FB-9D5F-4324-A7EC-A8599C6A0E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6729" y="3368268"/>
            <a:ext cx="3702602" cy="2770568"/>
          </a:xfrm>
          <a:prstGeom prst="rect">
            <a:avLst/>
          </a:prstGeom>
        </p:spPr>
      </p:pic>
      <p:pic>
        <p:nvPicPr>
          <p:cNvPr id="7" name="Zástupný symbol pro obsah 4">
            <a:extLst>
              <a:ext uri="{FF2B5EF4-FFF2-40B4-BE49-F238E27FC236}">
                <a16:creationId xmlns:a16="http://schemas.microsoft.com/office/drawing/2014/main" xmlns="" id="{92E4750D-E0E9-4F02-8E6C-A7E2827A50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60" y="119127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D7B4812E-A8ED-4688-9094-2C82487CE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214" y="6373748"/>
            <a:ext cx="4114800" cy="365125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108294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4012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Výchovně-vzdělávací programy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533230"/>
          </a:xfrm>
        </p:spPr>
        <p:txBody>
          <a:bodyPr>
            <a:normAutofit/>
          </a:bodyPr>
          <a:lstStyle/>
          <a:p>
            <a:r>
              <a:rPr lang="cs-CZ" b="1" dirty="0"/>
              <a:t>2 – 5 hodin</a:t>
            </a:r>
          </a:p>
          <a:p>
            <a:r>
              <a:rPr lang="cs-CZ" b="1" dirty="0" err="1"/>
              <a:t>Indoor</a:t>
            </a:r>
            <a:endParaRPr lang="cs-CZ" b="1" dirty="0"/>
          </a:p>
          <a:p>
            <a:r>
              <a:rPr lang="cs-CZ" b="1" dirty="0"/>
              <a:t>Konkrétní záměr a téma</a:t>
            </a:r>
          </a:p>
          <a:p>
            <a:r>
              <a:rPr lang="cs-CZ" b="1" dirty="0"/>
              <a:t>Osvěta, workshopy, inspirace, </a:t>
            </a:r>
            <a:r>
              <a:rPr lang="cs-CZ" b="1" dirty="0" err="1"/>
              <a:t>sebemotivace</a:t>
            </a:r>
            <a:endParaRPr lang="cs-CZ" b="1" dirty="0"/>
          </a:p>
          <a:p>
            <a:r>
              <a:rPr lang="cs-CZ" b="1" dirty="0"/>
              <a:t>Př.: Jak se učit?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D50112C3-579D-42FF-A8F4-8FB5E135D4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13" y="1573242"/>
            <a:ext cx="5474807" cy="4106105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xmlns="" id="{B04919B9-E85F-4131-9374-DB9EB5433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7962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B5826A90-8E3A-41A0-B3F4-6D5298D28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08142" y="6381013"/>
            <a:ext cx="7924014" cy="346108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222365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Preventivní programy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533230"/>
          </a:xfrm>
        </p:spPr>
        <p:txBody>
          <a:bodyPr>
            <a:normAutofit/>
          </a:bodyPr>
          <a:lstStyle/>
          <a:p>
            <a:r>
              <a:rPr lang="cs-CZ" b="1" dirty="0"/>
              <a:t>Dopolední programy</a:t>
            </a:r>
          </a:p>
          <a:p>
            <a:r>
              <a:rPr lang="cs-CZ" b="1" dirty="0" err="1"/>
              <a:t>Indoor</a:t>
            </a:r>
            <a:r>
              <a:rPr lang="cs-CZ" b="1" dirty="0"/>
              <a:t>/</a:t>
            </a:r>
            <a:r>
              <a:rPr lang="cs-CZ" b="1" dirty="0" err="1"/>
              <a:t>outdoor</a:t>
            </a:r>
            <a:endParaRPr lang="cs-CZ" b="1" dirty="0"/>
          </a:p>
          <a:p>
            <a:r>
              <a:rPr lang="cs-CZ" b="1" dirty="0"/>
              <a:t>Prevence rizikového chování</a:t>
            </a:r>
          </a:p>
          <a:p>
            <a:r>
              <a:rPr lang="cs-CZ" b="1" dirty="0"/>
              <a:t>„Prožití“ nežádoucích situací, pojmenování negativ, možné dopady, prevence…</a:t>
            </a:r>
          </a:p>
          <a:p>
            <a:r>
              <a:rPr lang="cs-CZ" b="1" dirty="0"/>
              <a:t>Př.: Prevence závislostí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6CE7C8FB-E489-4084-AF8B-D74957F4CE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898" y="1690688"/>
            <a:ext cx="5643235" cy="3762156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xmlns="" id="{7E3C10E3-A2DB-4F4E-91C2-2BB4C28CA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14117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6E6E4728-4ABF-4BC4-90BD-00DC5C116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30459" y="6457361"/>
            <a:ext cx="7319126" cy="321046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007696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07" y="432593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Kurzy na klíč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715312" cy="453323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2 hodiny – 1 den</a:t>
            </a:r>
          </a:p>
          <a:p>
            <a:r>
              <a:rPr lang="cs-CZ" b="1" dirty="0" err="1"/>
              <a:t>Indoor</a:t>
            </a:r>
            <a:r>
              <a:rPr lang="cs-CZ" b="1" dirty="0"/>
              <a:t>/</a:t>
            </a:r>
            <a:r>
              <a:rPr lang="cs-CZ" b="1" dirty="0" err="1"/>
              <a:t>outdoor</a:t>
            </a:r>
            <a:endParaRPr lang="cs-CZ" b="1" dirty="0"/>
          </a:p>
          <a:p>
            <a:r>
              <a:rPr lang="cs-CZ" b="1" dirty="0"/>
              <a:t>Konkrétní záměr a cíl</a:t>
            </a:r>
          </a:p>
          <a:p>
            <a:r>
              <a:rPr lang="cs-CZ" b="1" dirty="0"/>
              <a:t>Závislé na objednávce učitele</a:t>
            </a:r>
          </a:p>
          <a:p>
            <a:r>
              <a:rPr lang="cs-CZ" b="1" dirty="0"/>
              <a:t>Konkrétní potřeby/problémy třídního kolektivu</a:t>
            </a:r>
          </a:p>
          <a:p>
            <a:r>
              <a:rPr lang="cs-CZ" b="1" dirty="0"/>
              <a:t>Př.: Sebeprezentace, prohlubování poznání, prosazování názorů, důsledky mého jednání, pomluvy ve třídě,…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006B8E54-F871-4FA3-9B0B-4263306C8E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13" y="1619766"/>
            <a:ext cx="5412774" cy="4059581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xmlns="" id="{081FB480-3A19-44E4-84EB-E595EDAC9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63865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5913858B-8031-400A-9958-FE13ECEDB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7686" y="6464688"/>
            <a:ext cx="9176657" cy="335280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2812524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07" y="432593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Programy SZŠ 2021/22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7299120" cy="45332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Adaptační kurzy				2x</a:t>
            </a:r>
          </a:p>
          <a:p>
            <a:r>
              <a:rPr lang="cs-CZ" dirty="0"/>
              <a:t>„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Fun</a:t>
            </a:r>
            <a:r>
              <a:rPr lang="cs-CZ" dirty="0"/>
              <a:t>“ programy			3x</a:t>
            </a:r>
          </a:p>
          <a:p>
            <a:r>
              <a:rPr lang="cs-CZ" dirty="0"/>
              <a:t>Odborné kurzy				2x</a:t>
            </a:r>
          </a:p>
          <a:p>
            <a:r>
              <a:rPr lang="cs-CZ" dirty="0"/>
              <a:t>Výchovně-vzdělávací programy		10x</a:t>
            </a:r>
          </a:p>
          <a:p>
            <a:r>
              <a:rPr lang="cs-CZ" dirty="0"/>
              <a:t>Kurzy „Na klíč“				4x</a:t>
            </a:r>
          </a:p>
          <a:p>
            <a:r>
              <a:rPr lang="cs-CZ" dirty="0"/>
              <a:t>Preventivní programy			7x</a:t>
            </a:r>
            <a:endParaRPr lang="cs-CZ" b="1" dirty="0"/>
          </a:p>
          <a:p>
            <a:r>
              <a:rPr lang="cs-CZ" b="1" dirty="0"/>
              <a:t>CELKEM					28x</a:t>
            </a:r>
            <a:endParaRPr lang="cs-CZ" dirty="0"/>
          </a:p>
        </p:txBody>
      </p:sp>
      <p:pic>
        <p:nvPicPr>
          <p:cNvPr id="4" name="Zástupný symbol pro obsah 4">
            <a:extLst>
              <a:ext uri="{FF2B5EF4-FFF2-40B4-BE49-F238E27FC236}">
                <a16:creationId xmlns:a16="http://schemas.microsoft.com/office/drawing/2014/main" xmlns="" id="{F95A2D5F-4348-4BEB-9BC9-FCC85F624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63865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CB4422A8-C70E-434A-9BED-3C4282AE3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40820" y="6449661"/>
            <a:ext cx="9089573" cy="244474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168181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07" y="432593"/>
            <a:ext cx="10515600" cy="157531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Základ úspěchu podpůrných programů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FDA0092-8302-4BE7-A75B-AE5638641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120" y="2345742"/>
            <a:ext cx="9638950" cy="390405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Aktivní učitel/školní psycholog</a:t>
            </a:r>
          </a:p>
          <a:p>
            <a:r>
              <a:rPr lang="cs-CZ" b="1" dirty="0"/>
              <a:t>Vysoký zájem o třídní kolektiv a jeho dobrá znalost</a:t>
            </a:r>
          </a:p>
          <a:p>
            <a:r>
              <a:rPr lang="cs-CZ" b="1" dirty="0"/>
              <a:t>Konkrétní objednávka (záměr, cíle, potřeby, specifika,...)</a:t>
            </a:r>
          </a:p>
          <a:p>
            <a:r>
              <a:rPr lang="cs-CZ" b="1" dirty="0"/>
              <a:t>Zkušenosti a možnosti lektorů</a:t>
            </a:r>
          </a:p>
          <a:p>
            <a:r>
              <a:rPr lang="cs-CZ" b="1" dirty="0"/>
              <a:t>Konzultace konkrétních metod mezi učitelem/psychologem a lektory</a:t>
            </a:r>
          </a:p>
          <a:p>
            <a:r>
              <a:rPr lang="cs-CZ" b="1" dirty="0"/>
              <a:t>Volba prostředí</a:t>
            </a:r>
          </a:p>
          <a:p>
            <a:r>
              <a:rPr lang="cs-CZ" b="1" dirty="0"/>
              <a:t>Práce učitele před a PO PROGRAMU</a:t>
            </a:r>
          </a:p>
          <a:p>
            <a:r>
              <a:rPr lang="cs-CZ" b="1" dirty="0"/>
              <a:t>Finanční prostředky</a:t>
            </a:r>
          </a:p>
        </p:txBody>
      </p:sp>
      <p:pic>
        <p:nvPicPr>
          <p:cNvPr id="4" name="Zástupný symbol pro obsah 4">
            <a:extLst>
              <a:ext uri="{FF2B5EF4-FFF2-40B4-BE49-F238E27FC236}">
                <a16:creationId xmlns:a16="http://schemas.microsoft.com/office/drawing/2014/main" xmlns="" id="{7AAAA8C1-A10F-44A0-8F3F-F53C6C68D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72922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6D24607-8646-467D-96ED-C57DD3D40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95350" y="6334253"/>
            <a:ext cx="7380514" cy="501650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61005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>
            <a:extLst>
              <a:ext uri="{FF2B5EF4-FFF2-40B4-BE49-F238E27FC236}">
                <a16:creationId xmlns:a16="http://schemas.microsoft.com/office/drawing/2014/main" xmlns="" id="{E128BF19-E0D3-487A-A2F8-460BFD9EB8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391" y="3642380"/>
            <a:ext cx="3503868" cy="26279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B24DEB-B1B0-4505-9442-B25A8B28B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807" y="432593"/>
            <a:ext cx="10515600" cy="1325563"/>
          </a:xfrm>
        </p:spPr>
        <p:txBody>
          <a:bodyPr/>
          <a:lstStyle/>
          <a:p>
            <a:pPr algn="ctr"/>
            <a:r>
              <a:rPr lang="cs-CZ" b="1" dirty="0"/>
              <a:t>Děkuji za pozornost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xmlns="" id="{FD454890-8DE1-4D01-B1D4-1D53157ABC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922" y="1506484"/>
            <a:ext cx="3731414" cy="2471456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xmlns="" id="{7FE023E1-627C-4031-B70C-0D654EA280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602" y="1621211"/>
            <a:ext cx="4092079" cy="2728053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66B8565E-FD62-4723-80F3-75E4E474CF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92" y="1506485"/>
            <a:ext cx="3730498" cy="2471455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xmlns="" id="{80CEED35-2682-484F-BA77-66988ED592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41" y="4115787"/>
            <a:ext cx="4393698" cy="2471455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xmlns="" id="{AF89FE76-73E4-472A-8DFB-EE3B8D60F6C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108" y="3852608"/>
            <a:ext cx="3511941" cy="2482964"/>
          </a:xfrm>
          <a:prstGeom prst="rect">
            <a:avLst/>
          </a:prstGeom>
        </p:spPr>
      </p:pic>
      <p:pic>
        <p:nvPicPr>
          <p:cNvPr id="10" name="Zástupný symbol pro obsah 4">
            <a:extLst>
              <a:ext uri="{FF2B5EF4-FFF2-40B4-BE49-F238E27FC236}">
                <a16:creationId xmlns:a16="http://schemas.microsoft.com/office/drawing/2014/main" xmlns="" id="{F5CF8472-E014-498E-8F9A-07D8FF1B0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23979"/>
            <a:ext cx="7216140" cy="670560"/>
          </a:xfrm>
        </p:spPr>
      </p:pic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5A083023-3E29-40E0-8761-FE9576DE9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36639" y="6289759"/>
            <a:ext cx="7199731" cy="657192"/>
          </a:xfrm>
        </p:spPr>
        <p:txBody>
          <a:bodyPr/>
          <a:lstStyle/>
          <a:p>
            <a:r>
              <a:rPr lang="cs-CZ" dirty="0"/>
              <a:t>Online digitální platforma s informacemi pro pedagogy a management škol v přeshraničním regionu 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66774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Vlastní 1">
      <a:majorFont>
        <a:latin typeface="Roboto Condensed"/>
        <a:ea typeface=""/>
        <a:cs typeface=""/>
      </a:majorFont>
      <a:minorFont>
        <a:latin typeface="Roboto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1503</TotalTime>
  <Words>422</Words>
  <Application>Microsoft Office PowerPoint</Application>
  <PresentationFormat>Širokoúhlá obrazovka</PresentationFormat>
  <Paragraphs>77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Roboto Condensed</vt:lpstr>
      <vt:lpstr>Roboto Condensed Light</vt:lpstr>
      <vt:lpstr>Motiv Office</vt:lpstr>
      <vt:lpstr>Podpůrné aktivity při péči o třídní kolektivy</vt:lpstr>
      <vt:lpstr>Oblasti spolupráce – druhy programů</vt:lpstr>
      <vt:lpstr>Adaptační kurzy</vt:lpstr>
      <vt:lpstr>„For Fun“ programy</vt:lpstr>
      <vt:lpstr>Odborné kurzy</vt:lpstr>
      <vt:lpstr>Výchovně-vzdělávací programy</vt:lpstr>
      <vt:lpstr>Preventivní programy</vt:lpstr>
      <vt:lpstr>Kurzy na klíč</vt:lpstr>
      <vt:lpstr>Programy SZŠ 2021/22</vt:lpstr>
      <vt:lpstr> Základ úspěchu podpůrných programů</vt:lpstr>
      <vt:lpstr>Děkuji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Psychotalks</dc:title>
  <dc:creator>SVČ Trutnov - Bc. Ondřej Těžký</dc:creator>
  <cp:lastModifiedBy>Miluše Matějcová</cp:lastModifiedBy>
  <cp:revision>36</cp:revision>
  <dcterms:created xsi:type="dcterms:W3CDTF">2021-03-08T15:09:33Z</dcterms:created>
  <dcterms:modified xsi:type="dcterms:W3CDTF">2022-05-23T06:38:15Z</dcterms:modified>
</cp:coreProperties>
</file>