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37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Footer</a:t>
            </a:r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0C2FD065-0D3C-4516-9BD8-F3E7EC6BAF0B}" type="slidenum"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260000" y="475200"/>
            <a:ext cx="92599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600" b="1" strike="noStrike" spc="-1">
                <a:solidFill>
                  <a:srgbClr val="000000"/>
                </a:solidFill>
                <a:latin typeface="Roboto Condensed"/>
              </a:rPr>
              <a:t>Wspomaganie opieki nad wspólnotami klasowymi</a:t>
            </a:r>
            <a:endParaRPr lang="cs-CZ" sz="3600" b="0" strike="noStrike" spc="-1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/>
          </p:nvPr>
        </p:nvSpPr>
        <p:spPr>
          <a:xfrm>
            <a:off x="1188720" y="5891400"/>
            <a:ext cx="2400480" cy="5634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4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000000"/>
                </a:solidFill>
                <a:latin typeface="Roboto Condensed Light"/>
              </a:rPr>
              <a:t>mgr Miloš Poláček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43" name="Nadpis 1"/>
          <p:cNvSpPr/>
          <p:nvPr/>
        </p:nvSpPr>
        <p:spPr>
          <a:xfrm>
            <a:off x="1098360" y="1387080"/>
            <a:ext cx="9521280" cy="75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67000"/>
          </a:bodyPr>
          <a:lstStyle/>
          <a:p>
            <a:pPr algn="ctr">
              <a:lnSpc>
                <a:spcPct val="90000"/>
              </a:lnSpc>
            </a:pPr>
            <a:r>
              <a:rPr lang="cs-CZ" sz="3600" b="0" strike="noStrike" spc="-1">
                <a:solidFill>
                  <a:srgbClr val="000000"/>
                </a:solidFill>
                <a:latin typeface="Roboto Condensed"/>
                <a:ea typeface="DejaVu Sans"/>
              </a:rPr>
              <a:t>Współpraca między Średnią Szkołą Medyczną (SZŠ)i Ośrodkiem Aktywnego Wypoczynku (SVČ) w Trutnowie</a:t>
            </a:r>
            <a:endParaRPr lang="cs-CZ" sz="3600" b="0" strike="noStrike" spc="-1">
              <a:latin typeface="Arial"/>
            </a:endParaRPr>
          </a:p>
        </p:txBody>
      </p:sp>
      <p:sp>
        <p:nvSpPr>
          <p:cNvPr id="44" name="Zástupný symbol pro obsah 2"/>
          <p:cNvSpPr/>
          <p:nvPr/>
        </p:nvSpPr>
        <p:spPr>
          <a:xfrm>
            <a:off x="8397000" y="5855400"/>
            <a:ext cx="2400480" cy="563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000000"/>
                </a:solidFill>
                <a:latin typeface="Roboto Condensed Light"/>
                <a:ea typeface="DejaVu Sans"/>
              </a:rPr>
              <a:t>Trutnov, 2022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45" name="Obrázek 7"/>
          <p:cNvPicPr/>
          <p:nvPr/>
        </p:nvPicPr>
        <p:blipFill>
          <a:blip r:embed="rId2"/>
          <a:stretch/>
        </p:blipFill>
        <p:spPr>
          <a:xfrm>
            <a:off x="2340000" y="2128320"/>
            <a:ext cx="6626160" cy="3726720"/>
          </a:xfrm>
          <a:prstGeom prst="rect">
            <a:avLst/>
          </a:prstGeom>
          <a:ln w="0">
            <a:noFill/>
          </a:ln>
        </p:spPr>
      </p:pic>
      <p:pic>
        <p:nvPicPr>
          <p:cNvPr id="46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47" name="PlaceHolder 3"/>
          <p:cNvSpPr>
            <a:spLocks noGrp="1"/>
          </p:cNvSpPr>
          <p:nvPr>
            <p:ph type="ftr"/>
          </p:nvPr>
        </p:nvSpPr>
        <p:spPr>
          <a:xfrm>
            <a:off x="2333880" y="6384240"/>
            <a:ext cx="7559280" cy="336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 CZ.11.4.120/0.0/0.0/20_032/0002839</a:t>
            </a:r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654840"/>
            <a:ext cx="10514520" cy="114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Obszary działań  – rodzaje programów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3600" b="1" strike="noStrike" spc="-1">
                <a:solidFill>
                  <a:srgbClr val="000000"/>
                </a:solidFill>
                <a:latin typeface="Roboto Condensed Light"/>
              </a:rPr>
              <a:t>Zajęcia zapoznawcze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3600" b="1" strike="noStrike" spc="-1">
                <a:solidFill>
                  <a:srgbClr val="000000"/>
                </a:solidFill>
                <a:latin typeface="Roboto Condensed Light"/>
              </a:rPr>
              <a:t>Programy zabawowe „For Fun“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3600" b="1" strike="noStrike" spc="-1">
                <a:solidFill>
                  <a:srgbClr val="000000"/>
                </a:solidFill>
                <a:latin typeface="Roboto Condensed Light"/>
              </a:rPr>
              <a:t>Kursy specjalistyczne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3600" b="1" strike="noStrike" spc="-1">
                <a:solidFill>
                  <a:srgbClr val="000000"/>
                </a:solidFill>
                <a:latin typeface="Roboto Condensed Light"/>
              </a:rPr>
              <a:t>Programy edukacyjno-wychowawcze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3600" b="1" strike="noStrike" spc="-1">
                <a:solidFill>
                  <a:srgbClr val="000000"/>
                </a:solidFill>
                <a:latin typeface="Roboto Condensed Light"/>
              </a:rPr>
              <a:t>Zajęcia profilaktyczno-prewencyjne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3600" b="1" strike="noStrike" spc="-1">
                <a:solidFill>
                  <a:srgbClr val="000000"/>
                </a:solidFill>
                <a:latin typeface="Roboto Condensed Light"/>
              </a:rPr>
              <a:t>Kursy kompleksowe („Pod klucz“)</a:t>
            </a:r>
            <a:endParaRPr lang="cs-CZ" sz="36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3600" b="0" strike="noStrike" spc="-1">
              <a:latin typeface="Arial"/>
            </a:endParaRPr>
          </a:p>
        </p:txBody>
      </p:sp>
      <p:pic>
        <p:nvPicPr>
          <p:cNvPr id="50" name="Zástupný symbol pro obsah 4"/>
          <p:cNvPicPr/>
          <p:nvPr/>
        </p:nvPicPr>
        <p:blipFill>
          <a:blip r:embed="rId2"/>
          <a:stretch/>
        </p:blipFill>
        <p:spPr>
          <a:xfrm>
            <a:off x="2487960" y="1548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51" name="PlaceHolder 3"/>
          <p:cNvSpPr>
            <a:spLocks noGrp="1"/>
          </p:cNvSpPr>
          <p:nvPr>
            <p:ph type="ftr"/>
          </p:nvPr>
        </p:nvSpPr>
        <p:spPr>
          <a:xfrm>
            <a:off x="1964880" y="6077520"/>
            <a:ext cx="8261280" cy="624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720000" y="54000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Zajęcia zapoznawcze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471420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2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2-3 dni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forma „zielonej szkoły“  (odmienne otoczenie, „naturalność“ środowiska)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zapoznanie się uczniów, wspólne dowiadczenia, zainicjowanie wspólnych obszarów zainteresowań, typologia ról w grupie…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„Start up“ dla wychowawcy klasy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54" name="Obrázek 4"/>
          <p:cNvPicPr/>
          <p:nvPr/>
        </p:nvPicPr>
        <p:blipFill>
          <a:blip r:embed="rId2"/>
          <a:stretch/>
        </p:blipFill>
        <p:spPr>
          <a:xfrm>
            <a:off x="5553360" y="1690560"/>
            <a:ext cx="5665320" cy="3751920"/>
          </a:xfrm>
          <a:prstGeom prst="rect">
            <a:avLst/>
          </a:prstGeom>
          <a:ln w="0">
            <a:noFill/>
          </a:ln>
        </p:spPr>
      </p:pic>
      <p:pic>
        <p:nvPicPr>
          <p:cNvPr id="55" name="Zástupný symbol pro obsah 4"/>
          <p:cNvPicPr/>
          <p:nvPr/>
        </p:nvPicPr>
        <p:blipFill>
          <a:blip r:embed="rId3"/>
          <a:stretch/>
        </p:blipFill>
        <p:spPr>
          <a:xfrm>
            <a:off x="2487960" y="218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56" name="PlaceHolder 3"/>
          <p:cNvSpPr>
            <a:spLocks noGrp="1"/>
          </p:cNvSpPr>
          <p:nvPr>
            <p:ph type="ftr"/>
          </p:nvPr>
        </p:nvSpPr>
        <p:spPr>
          <a:xfrm>
            <a:off x="2001600" y="6411240"/>
            <a:ext cx="710280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838080" y="47520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Programy zabawowe „For Fun“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4714200" cy="45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8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1 – 2 dni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zajęcia plenerowe/ w pomieszczeniach zamkniętych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spędzanie wspólnego czasu poza przestrzenią szkolną, wsparcie interakcji grupy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np. wycieczki szkolne, programy przedpołudniowe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59" name="Obrázek 9"/>
          <p:cNvPicPr/>
          <p:nvPr/>
        </p:nvPicPr>
        <p:blipFill>
          <a:blip r:embed="rId2"/>
          <a:stretch/>
        </p:blipFill>
        <p:spPr>
          <a:xfrm>
            <a:off x="5552640" y="1613520"/>
            <a:ext cx="5445360" cy="3606120"/>
          </a:xfrm>
          <a:prstGeom prst="rect">
            <a:avLst/>
          </a:prstGeom>
          <a:ln w="0">
            <a:noFill/>
          </a:ln>
        </p:spPr>
      </p:pic>
      <p:pic>
        <p:nvPicPr>
          <p:cNvPr id="60" name="Zástupný symbol pro obsah 4"/>
          <p:cNvPicPr/>
          <p:nvPr/>
        </p:nvPicPr>
        <p:blipFill>
          <a:blip r:embed="rId3"/>
          <a:stretch/>
        </p:blipFill>
        <p:spPr>
          <a:xfrm>
            <a:off x="2487960" y="13788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61" name="PlaceHolder 3"/>
          <p:cNvSpPr>
            <a:spLocks noGrp="1"/>
          </p:cNvSpPr>
          <p:nvPr>
            <p:ph type="ftr"/>
          </p:nvPr>
        </p:nvSpPr>
        <p:spPr>
          <a:xfrm>
            <a:off x="2030400" y="6358680"/>
            <a:ext cx="8130600" cy="3600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Kursy specjalistyczne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4714200" cy="45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2 dni (także w nocy)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zajęcia plenerowe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tematy specjalistyczne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weryfikacja i pogłębienie specjalistycznej wiedzy i doświadczenia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np. kurs ratownictwa medycznego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64" name="Obrázek 5"/>
          <p:cNvPicPr/>
          <p:nvPr/>
        </p:nvPicPr>
        <p:blipFill>
          <a:blip r:embed="rId2"/>
          <a:stretch/>
        </p:blipFill>
        <p:spPr>
          <a:xfrm>
            <a:off x="6845400" y="1413720"/>
            <a:ext cx="4168080" cy="3125880"/>
          </a:xfrm>
          <a:prstGeom prst="rect">
            <a:avLst/>
          </a:prstGeom>
          <a:ln w="0">
            <a:noFill/>
          </a:ln>
        </p:spPr>
      </p:pic>
      <p:pic>
        <p:nvPicPr>
          <p:cNvPr id="65" name="Obrázek 7"/>
          <p:cNvPicPr/>
          <p:nvPr/>
        </p:nvPicPr>
        <p:blipFill>
          <a:blip r:embed="rId3"/>
          <a:stretch/>
        </p:blipFill>
        <p:spPr>
          <a:xfrm rot="5400000">
            <a:off x="4297680" y="3368160"/>
            <a:ext cx="3701520" cy="2769480"/>
          </a:xfrm>
          <a:prstGeom prst="rect">
            <a:avLst/>
          </a:prstGeom>
          <a:ln w="0">
            <a:noFill/>
          </a:ln>
        </p:spPr>
      </p:pic>
      <p:pic>
        <p:nvPicPr>
          <p:cNvPr id="66" name="Zástupný symbol pro obsah 4"/>
          <p:cNvPicPr/>
          <p:nvPr/>
        </p:nvPicPr>
        <p:blipFill>
          <a:blip r:embed="rId4"/>
          <a:stretch/>
        </p:blipFill>
        <p:spPr>
          <a:xfrm>
            <a:off x="2539800" y="119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67" name="PlaceHolder 3"/>
          <p:cNvSpPr>
            <a:spLocks noGrp="1"/>
          </p:cNvSpPr>
          <p:nvPr>
            <p:ph type="ftr"/>
          </p:nvPr>
        </p:nvSpPr>
        <p:spPr>
          <a:xfrm>
            <a:off x="371160" y="6373800"/>
            <a:ext cx="41137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838080" y="26388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Programy edukacyjno-wychowawcze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4714200" cy="45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2 – 5 godz.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w pomieszczeniach zamkniętych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jasno określony cel i temat zajęć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edukacja, warsztaty, inspiracje, automotywacja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np. „Jak się uczyć?“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70" name="Obrázek 5"/>
          <p:cNvPicPr/>
          <p:nvPr/>
        </p:nvPicPr>
        <p:blipFill>
          <a:blip r:embed="rId2"/>
          <a:stretch/>
        </p:blipFill>
        <p:spPr>
          <a:xfrm>
            <a:off x="5553360" y="1573200"/>
            <a:ext cx="5473800" cy="4105080"/>
          </a:xfrm>
          <a:prstGeom prst="rect">
            <a:avLst/>
          </a:prstGeom>
          <a:ln w="0">
            <a:noFill/>
          </a:ln>
        </p:spPr>
      </p:pic>
      <p:pic>
        <p:nvPicPr>
          <p:cNvPr id="71" name="Zástupný symbol pro obsah 4"/>
          <p:cNvPicPr/>
          <p:nvPr/>
        </p:nvPicPr>
        <p:blipFill>
          <a:blip r:embed="rId3"/>
          <a:stretch/>
        </p:blipFill>
        <p:spPr>
          <a:xfrm>
            <a:off x="2487960" y="2808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72" name="PlaceHolder 3"/>
          <p:cNvSpPr>
            <a:spLocks noGrp="1"/>
          </p:cNvSpPr>
          <p:nvPr>
            <p:ph type="ftr"/>
          </p:nvPr>
        </p:nvSpPr>
        <p:spPr>
          <a:xfrm>
            <a:off x="1908000" y="6381000"/>
            <a:ext cx="7922880" cy="344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Zajęcia profilaktyczno-prewencyjne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838080" y="1587600"/>
            <a:ext cx="4714200" cy="45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9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zajęcia przedpołudniowe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zajęcia plenerowe/ w pomieszczeniach zamkniętych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  <a:ea typeface="Microsoft YaHei"/>
              </a:rPr>
              <a:t>zapobieganie niebzpiecznym i ryzykownym zachowaniom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  <a:ea typeface="Microsoft YaHei"/>
              </a:rPr>
              <a:t>przepracowanie sytuacji niepożądanych, zdefiniowanie czynników negatywnych i ich możliwych następstw, profilaktyka…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  <a:ea typeface="Microsoft YaHei"/>
              </a:rPr>
              <a:t>np. profilaktyka uzależnień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75" name="Obrázek 5"/>
          <p:cNvPicPr/>
          <p:nvPr/>
        </p:nvPicPr>
        <p:blipFill>
          <a:blip r:embed="rId2"/>
          <a:stretch/>
        </p:blipFill>
        <p:spPr>
          <a:xfrm>
            <a:off x="5697360" y="1690560"/>
            <a:ext cx="5642280" cy="3760920"/>
          </a:xfrm>
          <a:prstGeom prst="rect">
            <a:avLst/>
          </a:prstGeom>
          <a:ln w="0">
            <a:noFill/>
          </a:ln>
        </p:spPr>
      </p:pic>
      <p:pic>
        <p:nvPicPr>
          <p:cNvPr id="76" name="Zástupný symbol pro obsah 4"/>
          <p:cNvPicPr/>
          <p:nvPr/>
        </p:nvPicPr>
        <p:blipFill>
          <a:blip r:embed="rId3"/>
          <a:stretch/>
        </p:blipFill>
        <p:spPr>
          <a:xfrm>
            <a:off x="2487960" y="11412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77" name="PlaceHolder 3"/>
          <p:cNvSpPr>
            <a:spLocks noGrp="1"/>
          </p:cNvSpPr>
          <p:nvPr>
            <p:ph type="ftr"/>
          </p:nvPr>
        </p:nvSpPr>
        <p:spPr>
          <a:xfrm>
            <a:off x="2130480" y="6457320"/>
            <a:ext cx="7318080" cy="320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27760" y="432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Kursy kompleksowe („Pod klucz“)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4714200" cy="45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3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2 godz. – 1 dzień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zajęcia plenerowe/ w pomieszczeniach zamkniętych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jasno określony cel i temat zajęć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w zależności od preferencji pedagoga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konkretne potrzeby / problemy wspólnoty klasowej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np. autoprezentacja, pogłębianie wiedzy, prezentowanie opinii, skutki moich działań, pomówienia w klasie...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80" name="Obrázek 5"/>
          <p:cNvPicPr/>
          <p:nvPr/>
        </p:nvPicPr>
        <p:blipFill>
          <a:blip r:embed="rId2"/>
          <a:stretch/>
        </p:blipFill>
        <p:spPr>
          <a:xfrm>
            <a:off x="5553360" y="1619640"/>
            <a:ext cx="5411520" cy="4058640"/>
          </a:xfrm>
          <a:prstGeom prst="rect">
            <a:avLst/>
          </a:prstGeom>
          <a:ln w="0">
            <a:noFill/>
          </a:ln>
        </p:spPr>
      </p:pic>
      <p:pic>
        <p:nvPicPr>
          <p:cNvPr id="81" name="Zástupný symbol pro obsah 4"/>
          <p:cNvPicPr/>
          <p:nvPr/>
        </p:nvPicPr>
        <p:blipFill>
          <a:blip r:embed="rId3"/>
          <a:stretch/>
        </p:blipFill>
        <p:spPr>
          <a:xfrm>
            <a:off x="2487960" y="1638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82" name="PlaceHolder 3"/>
          <p:cNvSpPr>
            <a:spLocks noGrp="1"/>
          </p:cNvSpPr>
          <p:nvPr>
            <p:ph type="ftr"/>
          </p:nvPr>
        </p:nvSpPr>
        <p:spPr>
          <a:xfrm>
            <a:off x="1077840" y="6464520"/>
            <a:ext cx="9175680" cy="334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527760" y="432720"/>
            <a:ext cx="10514520" cy="1574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1000"/>
          </a:bodyPr>
          <a:lstStyle/>
          <a:p>
            <a:pPr algn="ctr">
              <a:lnSpc>
                <a:spcPct val="90000"/>
              </a:lnSpc>
            </a:pPr>
            <a:r>
              <a:t/>
            </a:r>
            <a:br/>
            <a:r>
              <a:rPr lang="pl-PL" sz="4400" b="0" strike="noStrike" spc="-1">
                <a:latin typeface="Arial"/>
              </a:rPr>
              <a:t> </a:t>
            </a: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Warunki powodzenia programów wspomagających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71040" y="2345760"/>
            <a:ext cx="9637920" cy="39031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78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aktywny nauczyciel/peagog szkolny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doskonała znajomość wspólnoty klasowej i stałe dbanie o jej dobrostan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konkretne zapotrzebowanie edukacyjne (cele, skutki, potrzeby, specyfika...)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doświadczenie i umiejętności lektorów prowadzących zajęcia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konsultowanie stosowanych metod edukacyjnych pomiędzy nauczycielem/psychologiem a lektorami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właściwy dobór środowiska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praca nauczyciela przed i  PO PROGRAMIE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środki finansowe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85" name="Zástupný symbol pro obsah 1"/>
          <p:cNvPicPr/>
          <p:nvPr/>
        </p:nvPicPr>
        <p:blipFill>
          <a:blip r:embed="rId2"/>
          <a:stretch/>
        </p:blipFill>
        <p:spPr>
          <a:xfrm>
            <a:off x="2487960" y="27288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86" name="PlaceHolder 3"/>
          <p:cNvSpPr>
            <a:spLocks noGrp="1"/>
          </p:cNvSpPr>
          <p:nvPr>
            <p:ph type="ftr"/>
          </p:nvPr>
        </p:nvSpPr>
        <p:spPr>
          <a:xfrm>
            <a:off x="2095200" y="6334200"/>
            <a:ext cx="7379280" cy="5004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 CZ.11.4.120/0.0/0.0/20_032/0002839</a:t>
            </a:r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27760" y="83520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Program zajęć w Średniej Szkole Medycznej (SZŠ) 2021/22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7297920" cy="4532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Roboto Condensed Light"/>
              </a:rPr>
              <a:t>Zajęcia zapoznawcze							2x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Roboto Condensed Light"/>
              </a:rPr>
              <a:t>Programy zabawowe „For Fun“ 			3x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Roboto Condensed Light"/>
              </a:rPr>
              <a:t>Kurys specjalistyczne							2x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Roboto Condensed Light"/>
              </a:rPr>
              <a:t>Programy edukacyjno-wychowawcze	10x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Roboto Condensed Light"/>
              </a:rPr>
              <a:t>Zajęcia profilaktyczno-prewencyjne		7x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Roboto Condensed Light"/>
              </a:rPr>
              <a:t>Kursy kompleksowe („Pod klucz“)			4x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cs-CZ" sz="2800" b="1" strike="noStrike" spc="-1">
                <a:solidFill>
                  <a:srgbClr val="000000"/>
                </a:solidFill>
                <a:latin typeface="Roboto Condensed Light"/>
              </a:rPr>
              <a:t>ŁĄCZNIE												28x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89" name="Zástupný symbol pro obsah 4"/>
          <p:cNvPicPr/>
          <p:nvPr/>
        </p:nvPicPr>
        <p:blipFill>
          <a:blip r:embed="rId2"/>
          <a:stretch/>
        </p:blipFill>
        <p:spPr>
          <a:xfrm>
            <a:off x="2487960" y="1638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90" name="PlaceHolder 3"/>
          <p:cNvSpPr>
            <a:spLocks noGrp="1"/>
          </p:cNvSpPr>
          <p:nvPr>
            <p:ph type="ftr"/>
          </p:nvPr>
        </p:nvSpPr>
        <p:spPr>
          <a:xfrm>
            <a:off x="1240920" y="6449760"/>
            <a:ext cx="9088560" cy="2433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Obrázek 16"/>
          <p:cNvPicPr/>
          <p:nvPr/>
        </p:nvPicPr>
        <p:blipFill>
          <a:blip r:embed="rId2"/>
          <a:stretch/>
        </p:blipFill>
        <p:spPr>
          <a:xfrm>
            <a:off x="7667280" y="3642480"/>
            <a:ext cx="3502800" cy="2626920"/>
          </a:xfrm>
          <a:prstGeom prst="rect">
            <a:avLst/>
          </a:prstGeom>
          <a:ln w="0">
            <a:noFill/>
          </a:ln>
        </p:spPr>
      </p:pic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527760" y="432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Roboto Condensed"/>
              </a:rPr>
              <a:t>Dziękuję z uwagę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93" name="Obrázek 8"/>
          <p:cNvPicPr/>
          <p:nvPr/>
        </p:nvPicPr>
        <p:blipFill>
          <a:blip r:embed="rId3"/>
          <a:stretch/>
        </p:blipFill>
        <p:spPr>
          <a:xfrm>
            <a:off x="7223040" y="1506600"/>
            <a:ext cx="3730320" cy="2470320"/>
          </a:xfrm>
          <a:prstGeom prst="rect">
            <a:avLst/>
          </a:prstGeom>
          <a:ln w="0">
            <a:noFill/>
          </a:ln>
        </p:spPr>
      </p:pic>
      <p:pic>
        <p:nvPicPr>
          <p:cNvPr id="94" name="Obrázek 10"/>
          <p:cNvPicPr/>
          <p:nvPr/>
        </p:nvPicPr>
        <p:blipFill>
          <a:blip r:embed="rId4"/>
          <a:stretch/>
        </p:blipFill>
        <p:spPr>
          <a:xfrm>
            <a:off x="3808440" y="1621080"/>
            <a:ext cx="4091040" cy="2727000"/>
          </a:xfrm>
          <a:prstGeom prst="rect">
            <a:avLst/>
          </a:prstGeom>
          <a:ln w="0">
            <a:noFill/>
          </a:ln>
        </p:spPr>
      </p:pic>
      <p:pic>
        <p:nvPicPr>
          <p:cNvPr id="95" name="Obrázek 6"/>
          <p:cNvPicPr/>
          <p:nvPr/>
        </p:nvPicPr>
        <p:blipFill>
          <a:blip r:embed="rId5"/>
          <a:stretch/>
        </p:blipFill>
        <p:spPr>
          <a:xfrm>
            <a:off x="428040" y="1506600"/>
            <a:ext cx="3729240" cy="2470320"/>
          </a:xfrm>
          <a:prstGeom prst="rect">
            <a:avLst/>
          </a:prstGeom>
          <a:ln w="0">
            <a:noFill/>
          </a:ln>
        </p:spPr>
      </p:pic>
      <p:pic>
        <p:nvPicPr>
          <p:cNvPr id="96" name="Obrázek 12"/>
          <p:cNvPicPr/>
          <p:nvPr/>
        </p:nvPicPr>
        <p:blipFill>
          <a:blip r:embed="rId6"/>
          <a:stretch/>
        </p:blipFill>
        <p:spPr>
          <a:xfrm>
            <a:off x="142920" y="4115880"/>
            <a:ext cx="4392720" cy="2470320"/>
          </a:xfrm>
          <a:prstGeom prst="rect">
            <a:avLst/>
          </a:prstGeom>
          <a:ln w="0">
            <a:noFill/>
          </a:ln>
        </p:spPr>
      </p:pic>
      <p:pic>
        <p:nvPicPr>
          <p:cNvPr id="97" name="Obrázek 14"/>
          <p:cNvPicPr/>
          <p:nvPr/>
        </p:nvPicPr>
        <p:blipFill>
          <a:blip r:embed="rId7"/>
          <a:stretch/>
        </p:blipFill>
        <p:spPr>
          <a:xfrm>
            <a:off x="4404960" y="3852720"/>
            <a:ext cx="3510720" cy="2481840"/>
          </a:xfrm>
          <a:prstGeom prst="rect">
            <a:avLst/>
          </a:prstGeom>
          <a:ln w="0">
            <a:noFill/>
          </a:ln>
        </p:spPr>
      </p:pic>
      <p:pic>
        <p:nvPicPr>
          <p:cNvPr id="98" name="Zástupný symbol pro obsah 4"/>
          <p:cNvPicPr/>
          <p:nvPr/>
        </p:nvPicPr>
        <p:blipFill>
          <a:blip r:embed="rId8"/>
          <a:stretch/>
        </p:blipFill>
        <p:spPr>
          <a:xfrm>
            <a:off x="2487960" y="12384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99" name="PlaceHolder 2"/>
          <p:cNvSpPr>
            <a:spLocks noGrp="1"/>
          </p:cNvSpPr>
          <p:nvPr>
            <p:ph type="ftr"/>
          </p:nvPr>
        </p:nvSpPr>
        <p:spPr>
          <a:xfrm>
            <a:off x="4536720" y="6289920"/>
            <a:ext cx="7198560" cy="656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Roboto Condensed Light"/>
              </a:rPr>
              <a:t>Platforma cyfrowa online z informacjami dla nauczycieli i administracji szkolnej w regionie  transgranicznym</a:t>
            </a:r>
            <a:r>
              <a:rPr lang="cs-CZ" sz="1400" b="0" strike="noStrike" spc="-1">
                <a:solidFill>
                  <a:srgbClr val="8B8B8B"/>
                </a:solidFill>
                <a:latin typeface="Roboto Condensed Light"/>
              </a:rPr>
              <a:t> CZ.11.4.120/0.0/0.0/20_032/0002839</a:t>
            </a:r>
            <a:endParaRPr lang="cs-CZ" sz="14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1527</TotalTime>
  <Words>486</Words>
  <Application>Microsoft Office PowerPoint</Application>
  <PresentationFormat>Širokoúhlá obrazovka</PresentationFormat>
  <Paragraphs>76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0" baseType="lpstr">
      <vt:lpstr>Microsoft YaHei</vt:lpstr>
      <vt:lpstr>Arial</vt:lpstr>
      <vt:lpstr>DejaVu Sans</vt:lpstr>
      <vt:lpstr>Roboto Condensed</vt:lpstr>
      <vt:lpstr>Roboto Condensed Light</vt:lpstr>
      <vt:lpstr>Symbol</vt:lpstr>
      <vt:lpstr>Times New Roman</vt:lpstr>
      <vt:lpstr>Wingdings</vt:lpstr>
      <vt:lpstr>Office Theme</vt:lpstr>
      <vt:lpstr>Wspomaganie opieki nad wspólnotami klasowymi</vt:lpstr>
      <vt:lpstr>Obszary działań  – rodzaje programów</vt:lpstr>
      <vt:lpstr>Zajęcia zapoznawcze</vt:lpstr>
      <vt:lpstr>Programy zabawowe „For Fun“</vt:lpstr>
      <vt:lpstr>Kursy specjalistyczne</vt:lpstr>
      <vt:lpstr>Programy edukacyjno-wychowawcze</vt:lpstr>
      <vt:lpstr>Zajęcia profilaktyczno-prewencyjne</vt:lpstr>
      <vt:lpstr>Kursy kompleksowe („Pod klucz“)</vt:lpstr>
      <vt:lpstr>  Warunki powodzenia programów wspomagających</vt:lpstr>
      <vt:lpstr>Program zajęć w Średniej Szkole Medycznej (SZŠ) 2021/22</vt:lpstr>
      <vt:lpstr>Dziękuję z uwagę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Psychotalks</dc:title>
  <dc:subject/>
  <dc:creator>SVČ Trutnov - Bc. Ondřej Těžký</dc:creator>
  <dc:description/>
  <cp:lastModifiedBy>Miluše Matějcová</cp:lastModifiedBy>
  <cp:revision>39</cp:revision>
  <dcterms:created xsi:type="dcterms:W3CDTF">2021-03-08T15:09:33Z</dcterms:created>
  <dcterms:modified xsi:type="dcterms:W3CDTF">2022-05-25T06:48:43Z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Širokoúhlá obrazovka</vt:lpwstr>
  </property>
  <property fmtid="{D5CDD505-2E9C-101B-9397-08002B2CF9AE}" pid="3" name="Slides">
    <vt:i4>11</vt:i4>
  </property>
</Properties>
</file>