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840" r:id="rId4"/>
  </p:sldMasterIdLst>
  <p:notesMasterIdLst>
    <p:notesMasterId r:id="rId26"/>
  </p:notesMasterIdLst>
  <p:sldIdLst>
    <p:sldId id="256" r:id="rId5"/>
    <p:sldId id="257" r:id="rId6"/>
    <p:sldId id="259" r:id="rId7"/>
    <p:sldId id="260" r:id="rId8"/>
    <p:sldId id="261" r:id="rId9"/>
    <p:sldId id="271" r:id="rId10"/>
    <p:sldId id="272" r:id="rId11"/>
    <p:sldId id="280" r:id="rId12"/>
    <p:sldId id="273" r:id="rId13"/>
    <p:sldId id="274" r:id="rId14"/>
    <p:sldId id="277" r:id="rId15"/>
    <p:sldId id="279" r:id="rId16"/>
    <p:sldId id="278" r:id="rId17"/>
    <p:sldId id="276" r:id="rId18"/>
    <p:sldId id="275" r:id="rId19"/>
    <p:sldId id="262" r:id="rId20"/>
    <p:sldId id="263" r:id="rId21"/>
    <p:sldId id="264" r:id="rId22"/>
    <p:sldId id="266" r:id="rId23"/>
    <p:sldId id="267" r:id="rId24"/>
    <p:sldId id="270" r:id="rId25"/>
  </p:sldIdLst>
  <p:sldSz cx="12192000" cy="6858000"/>
  <p:notesSz cx="6858000" cy="9144000"/>
  <p:embeddedFontLst>
    <p:embeddedFont>
      <p:font typeface="Wingdings 2" panose="05020102010507070707" pitchFamily="18" charset="2"/>
      <p:regular r:id="rId27"/>
    </p:embeddedFont>
    <p:embeddedFont>
      <p:font typeface="Corbel" panose="020B0503020204020204" pitchFamily="34" charset="0"/>
      <p:regular r:id="rId28"/>
      <p:bold r:id="rId29"/>
      <p:italic r:id="rId30"/>
      <p:boldItalic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ysClr val="windowText" lastClr="000000"/>
                </a:solidFill>
                <a:latin typeface="+mj-lt"/>
                <a:ea typeface="+mn-ea"/>
                <a:cs typeface="Times New Roman" panose="02020603050405020304" pitchFamily="18" charset="0"/>
              </a:defRPr>
            </a:pPr>
            <a:r>
              <a:rPr lang="cs-CZ" sz="1800" b="1">
                <a:solidFill>
                  <a:sysClr val="windowText" lastClr="000000"/>
                </a:solidFill>
                <a:latin typeface="+mj-lt"/>
                <a:cs typeface="Times New Roman" panose="02020603050405020304" pitchFamily="18" charset="0"/>
              </a:rPr>
              <a:t>Aktivity v hodinách chemie s použitím ICT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ysClr val="windowText" lastClr="000000"/>
              </a:solidFill>
              <a:latin typeface="+mj-lt"/>
              <a:ea typeface="+mn-ea"/>
              <a:cs typeface="Times New Roman" panose="02020603050405020304" pitchFamily="18" charset="0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List1!$A$1:$A$15</c:f>
              <c:strCache>
                <c:ptCount val="15"/>
                <c:pt idx="0">
                  <c:v>Použití prezentace ve výkladu (MS Power Point)</c:v>
                </c:pt>
                <c:pt idx="1">
                  <c:v>Použití pracovního listu, testů (Word)</c:v>
                </c:pt>
                <c:pt idx="2">
                  <c:v>Použití MS Excel při laboratorní práci (tabulky, výpočet, graf)</c:v>
                </c:pt>
                <c:pt idx="3">
                  <c:v>Moodle (e-learning, podpora výuky)</c:v>
                </c:pt>
                <c:pt idx="4">
                  <c:v>Natáčení pokusů při experimentu v hodině</c:v>
                </c:pt>
                <c:pt idx="5">
                  <c:v>QR kódy (zpětná vazba)</c:v>
                </c:pt>
                <c:pt idx="6">
                  <c:v>Kahoot, kviz</c:v>
                </c:pt>
                <c:pt idx="7">
                  <c:v>Pouštění pokusů (z youtube)</c:v>
                </c:pt>
                <c:pt idx="8">
                  <c:v>Pasco (např. měření pH, teploty)</c:v>
                </c:pt>
                <c:pt idx="9">
                  <c:v>Termokamera</c:v>
                </c:pt>
                <c:pt idx="10">
                  <c:v>Virtuální realita (tvorba chem. vzorců)</c:v>
                </c:pt>
                <c:pt idx="11">
                  <c:v>Interaktivní tabule (interaktivní sešit)</c:v>
                </c:pt>
                <c:pt idx="12">
                  <c:v>Sociální sítě (FB vkládání videí a diskuze)</c:v>
                </c:pt>
                <c:pt idx="13">
                  <c:v>Aplikace (např 3D – modely sloučenin)</c:v>
                </c:pt>
                <c:pt idx="14">
                  <c:v>Mikroskop</c:v>
                </c:pt>
              </c:strCache>
            </c:strRef>
          </c:cat>
          <c:val>
            <c:numRef>
              <c:f>List1!$AT$1:$AT$15</c:f>
              <c:numCache>
                <c:formatCode>0.0</c:formatCode>
                <c:ptCount val="15"/>
                <c:pt idx="0">
                  <c:v>2.4249999999999998</c:v>
                </c:pt>
                <c:pt idx="1">
                  <c:v>1.4750000000000001</c:v>
                </c:pt>
                <c:pt idx="2">
                  <c:v>2.65</c:v>
                </c:pt>
                <c:pt idx="3">
                  <c:v>3.375</c:v>
                </c:pt>
                <c:pt idx="4">
                  <c:v>1.375</c:v>
                </c:pt>
                <c:pt idx="5">
                  <c:v>1.55</c:v>
                </c:pt>
                <c:pt idx="6">
                  <c:v>1.25</c:v>
                </c:pt>
                <c:pt idx="7">
                  <c:v>1.325</c:v>
                </c:pt>
                <c:pt idx="8">
                  <c:v>2.0499999999999998</c:v>
                </c:pt>
                <c:pt idx="9">
                  <c:v>1.6</c:v>
                </c:pt>
                <c:pt idx="10">
                  <c:v>1.675</c:v>
                </c:pt>
                <c:pt idx="11">
                  <c:v>1.85</c:v>
                </c:pt>
                <c:pt idx="12">
                  <c:v>1.9</c:v>
                </c:pt>
                <c:pt idx="13">
                  <c:v>1.8</c:v>
                </c:pt>
                <c:pt idx="14">
                  <c:v>1.5249999999999999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1DB-48B7-A584-0290E93D76C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3"/>
        <c:overlap val="32"/>
        <c:axId val="112284464"/>
        <c:axId val="112285024"/>
      </c:barChart>
      <c:catAx>
        <c:axId val="11228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cs-CZ"/>
          </a:p>
        </c:txPr>
        <c:crossAx val="112285024"/>
        <c:crosses val="autoZero"/>
        <c:auto val="1"/>
        <c:lblAlgn val="ctr"/>
        <c:lblOffset val="100"/>
        <c:noMultiLvlLbl val="0"/>
      </c:catAx>
      <c:valAx>
        <c:axId val="112285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cs-CZ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známka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cs-CZ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cs-CZ"/>
          </a:p>
        </c:txPr>
        <c:crossAx val="11228446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800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P</a:t>
            </a:r>
            <a:r>
              <a:rPr lang="cs-CZ" sz="1800" cap="none" baseline="0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rocentuální zastoupení známek při hodnocení</a:t>
            </a:r>
            <a:endParaRPr lang="cs-CZ" sz="1800" dirty="0">
              <a:solidFill>
                <a:sysClr val="windowText" lastClr="000000"/>
              </a:solidFill>
              <a:latin typeface="+mn-lt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64-4009-8560-87808C30AEC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64-4009-8560-87808C30AEC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64-4009-8560-87808C30AEC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64-4009-8560-87808C30AEC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564-4009-8560-87808C30AEC1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0" baseline="0">
                    <a:solidFill>
                      <a:schemeClr val="accen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cs-CZ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List1!$AZ$19:$AZ$23</c:f>
              <c:numCache>
                <c:formatCode>General</c:formatCode>
                <c:ptCount val="5"/>
                <c:pt idx="0">
                  <c:v>286</c:v>
                </c:pt>
                <c:pt idx="1">
                  <c:v>187</c:v>
                </c:pt>
                <c:pt idx="2">
                  <c:v>75</c:v>
                </c:pt>
                <c:pt idx="3">
                  <c:v>32</c:v>
                </c:pt>
                <c:pt idx="4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564-4009-8560-87808C30AEC1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44268-8AE6-4C8F-AF92-05D48EA2C0CF}" type="datetimeFigureOut">
              <a:rPr lang="cs-CZ" smtClean="0"/>
              <a:t>14.6.2023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9ADE8-1D08-4E2E-8F34-D9956603DB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97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9ADE8-1D08-4E2E-8F34-D9956603DB9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366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9ADE8-1D08-4E2E-8F34-D9956603DB9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431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8EA36-42E5-41AC-BDE6-20B38D6A2F3F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B03AA-4C81-4405-82D9-1CB8B2277830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86543-2376-46DD-86D8-731AC20298A9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260E-176D-4DFE-86A0-2A6793480C04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38A83-B825-4E8A-8C35-5CA7B8273D6A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6DE6-EAC8-47F3-982C-DC6913315449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F4BAC-0EBD-45BD-91D0-3402FDBDC9FC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0E834-6534-4174-9533-7F9B817E7DD4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C7873-7AE4-449D-9941-300E972B6424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7B737-6662-4D0C-9650-5AF1F1153240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0F99-07A9-42AD-8865-5BB226D3C59B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2BBFF04-B7C2-43D5-B6D6-9450137B402B}" type="datetime1">
              <a:rPr lang="en-US" smtClean="0"/>
              <a:t>6/14/2023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.jpg"/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eg"/><Relationship Id="rId5" Type="http://schemas.openxmlformats.org/officeDocument/2006/relationships/image" Target="../media/image5.jpg"/><Relationship Id="rId10" Type="http://schemas.openxmlformats.org/officeDocument/2006/relationships/image" Target="../media/image10.jpeg"/><Relationship Id="rId4" Type="http://schemas.openxmlformats.org/officeDocument/2006/relationships/image" Target="../media/image4.jp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1.jp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rena.sulcova.sweb.cz/" TargetMode="External"/><Relationship Id="rId13" Type="http://schemas.openxmlformats.org/officeDocument/2006/relationships/hyperlink" Target="https://www.youtube.com/watch?v=-p8326ceods" TargetMode="External"/><Relationship Id="rId3" Type="http://schemas.openxmlformats.org/officeDocument/2006/relationships/hyperlink" Target="https://www.nazvoslovi.cz/" TargetMode="External"/><Relationship Id="rId7" Type="http://schemas.openxmlformats.org/officeDocument/2006/relationships/hyperlink" Target="https://studiumchemie.cz/experiment/" TargetMode="External"/><Relationship Id="rId12" Type="http://schemas.openxmlformats.org/officeDocument/2006/relationships/hyperlink" Target="https://www.youtube.com/watch?v=nLUspwYZI98" TargetMode="External"/><Relationship Id="rId2" Type="http://schemas.openxmlformats.org/officeDocument/2006/relationships/hyperlink" Target="http://www.e-chembook.eu/" TargetMode="Externa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ed.muni.cz/wchem/hry1.htm" TargetMode="External"/><Relationship Id="rId11" Type="http://schemas.openxmlformats.org/officeDocument/2006/relationships/hyperlink" Target="http://www.chemickeprvky.cz/" TargetMode="External"/><Relationship Id="rId5" Type="http://schemas.openxmlformats.org/officeDocument/2006/relationships/hyperlink" Target="http://organika.gfxs.cz/" TargetMode="External"/><Relationship Id="rId15" Type="http://schemas.openxmlformats.org/officeDocument/2006/relationships/hyperlink" Target="http://www.chemeddl.org/resources/models360/models.php" TargetMode="External"/><Relationship Id="rId10" Type="http://schemas.openxmlformats.org/officeDocument/2006/relationships/hyperlink" Target="http://www.prvky.com/periodicka-tabulka.html" TargetMode="External"/><Relationship Id="rId4" Type="http://schemas.openxmlformats.org/officeDocument/2006/relationships/hyperlink" Target="http://anorganika.gfxs.cz/index.php?id=1" TargetMode="External"/><Relationship Id="rId9" Type="http://schemas.openxmlformats.org/officeDocument/2006/relationships/hyperlink" Target="https://www.ptable.com/?lang=cs" TargetMode="External"/><Relationship Id="rId14" Type="http://schemas.openxmlformats.org/officeDocument/2006/relationships/hyperlink" Target="https://www.youtube.com/watch?v=IoZXfAm6rF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VYUŽITÍ ICT PŘI VÝUCE CHEMIE NA SŠ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dirty="0"/>
              <a:t>Mgr. Petra Čadová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08667" y="6288617"/>
            <a:ext cx="8686799" cy="2730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759" y="67735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5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TEORETICKÁ ČÁST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 smtClean="0"/>
              <a:t>Výuka </a:t>
            </a:r>
          </a:p>
          <a:p>
            <a:pPr lvl="0"/>
            <a:r>
              <a:rPr lang="cs-CZ" dirty="0" smtClean="0"/>
              <a:t>Metody </a:t>
            </a:r>
            <a:r>
              <a:rPr lang="cs-CZ" dirty="0"/>
              <a:t>slovní (vyprávění, vysvětlování, přednáška, práce s textem, rozhovory).</a:t>
            </a:r>
          </a:p>
          <a:p>
            <a:pPr lvl="0"/>
            <a:r>
              <a:rPr lang="cs-CZ" dirty="0"/>
              <a:t>Metody názorně demonstrační (předvádění a pozorování, práce s obrazem, instruktáž).</a:t>
            </a:r>
          </a:p>
          <a:p>
            <a:pPr lvl="0"/>
            <a:r>
              <a:rPr lang="cs-CZ" dirty="0"/>
              <a:t>Metody </a:t>
            </a:r>
            <a:r>
              <a:rPr lang="cs-CZ" dirty="0" err="1"/>
              <a:t>dovednostně</a:t>
            </a:r>
            <a:r>
              <a:rPr lang="cs-CZ" dirty="0"/>
              <a:t>-praktické (napodobování, manipulování, vytváření dovedností, produkční metody).</a:t>
            </a:r>
          </a:p>
          <a:p>
            <a:pPr marL="0" indent="0">
              <a:buNone/>
            </a:pPr>
            <a:r>
              <a:rPr lang="cs-CZ" b="1" dirty="0" smtClean="0"/>
              <a:t>Badatelsky orientovaná výuka</a:t>
            </a:r>
            <a:endParaRPr lang="cs-CZ" b="1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692" y="67735"/>
            <a:ext cx="7216140" cy="670560"/>
          </a:xfrm>
          <a:prstGeom prst="rect">
            <a:avLst/>
          </a:prstGeom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608668" y="6356350"/>
            <a:ext cx="9660466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48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TEORETICKÁ ČÁST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Vztah mezi ICT a oblastí Přírodovědné vzdělávání v RVP SOŠ</a:t>
            </a:r>
          </a:p>
          <a:p>
            <a:endParaRPr lang="cs-CZ" b="1" i="1" dirty="0"/>
          </a:p>
          <a:p>
            <a:pPr lvl="1"/>
            <a:r>
              <a:rPr lang="cs-CZ" sz="2000" i="1" dirty="0" smtClean="0"/>
              <a:t>Obory:      	praktická sestra </a:t>
            </a:r>
          </a:p>
          <a:p>
            <a:pPr marL="0" indent="0">
              <a:buNone/>
            </a:pPr>
            <a:r>
              <a:rPr lang="cs-CZ" i="1" dirty="0" smtClean="0"/>
              <a:t>		zdravotnické lyceum</a:t>
            </a:r>
            <a:r>
              <a:rPr lang="en-US" i="1" dirty="0" smtClean="0"/>
              <a:t> </a:t>
            </a:r>
            <a:endParaRPr lang="cs-CZ" i="1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826" y="0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78000" y="6356350"/>
            <a:ext cx="8997576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cs-CZ" dirty="0" smtClean="0"/>
              <a:t>  C</a:t>
            </a:r>
            <a:r>
              <a:rPr lang="en-US" dirty="0" smtClean="0"/>
              <a:t>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HARDWARE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počítače, notebooky, tablety, dataprojektory, </a:t>
            </a:r>
            <a:endParaRPr lang="cs-CZ" dirty="0" smtClean="0"/>
          </a:p>
          <a:p>
            <a:r>
              <a:rPr lang="cs-CZ" dirty="0" smtClean="0"/>
              <a:t>digitální </a:t>
            </a:r>
            <a:r>
              <a:rPr lang="cs-CZ" dirty="0"/>
              <a:t>kamery, digitální fotoaparáty, </a:t>
            </a:r>
            <a:r>
              <a:rPr lang="cs-CZ" dirty="0" err="1" smtClean="0"/>
              <a:t>termokamera</a:t>
            </a:r>
            <a:r>
              <a:rPr lang="cs-CZ" dirty="0" smtClean="0"/>
              <a:t>, </a:t>
            </a:r>
          </a:p>
          <a:p>
            <a:r>
              <a:rPr lang="cs-CZ" dirty="0" smtClean="0"/>
              <a:t>interaktivní </a:t>
            </a:r>
            <a:r>
              <a:rPr lang="cs-CZ" dirty="0"/>
              <a:t>tabuli, dotykový displej, </a:t>
            </a:r>
            <a:endParaRPr lang="cs-CZ" dirty="0" smtClean="0"/>
          </a:p>
          <a:p>
            <a:r>
              <a:rPr lang="cs-CZ" dirty="0" smtClean="0"/>
              <a:t>virtuální realita, </a:t>
            </a:r>
          </a:p>
          <a:p>
            <a:r>
              <a:rPr lang="cs-CZ" dirty="0" smtClean="0"/>
              <a:t>mobilní </a:t>
            </a:r>
            <a:r>
              <a:rPr lang="cs-CZ" dirty="0"/>
              <a:t>telefony, </a:t>
            </a:r>
            <a:endParaRPr lang="cs-CZ" dirty="0" smtClean="0"/>
          </a:p>
          <a:p>
            <a:r>
              <a:rPr lang="cs-CZ" dirty="0" smtClean="0"/>
              <a:t>měřící </a:t>
            </a:r>
            <a:r>
              <a:rPr lang="cs-CZ" dirty="0"/>
              <a:t>systém </a:t>
            </a:r>
            <a:r>
              <a:rPr lang="cs-CZ" dirty="0" err="1"/>
              <a:t>Pasco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smtClean="0"/>
              <a:t>multimediální učebna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626" y="0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470212" y="6356350"/>
            <a:ext cx="10094259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81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SOFTWARE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>
                <a:latin typeface="Corbel" panose="020B0503020204020204" pitchFamily="34" charset="0"/>
              </a:rPr>
              <a:t>Kancelářský </a:t>
            </a:r>
            <a:r>
              <a:rPr lang="cs-CZ" i="1" dirty="0" smtClean="0">
                <a:latin typeface="Corbel" panose="020B0503020204020204" pitchFamily="34" charset="0"/>
              </a:rPr>
              <a:t>balík </a:t>
            </a:r>
          </a:p>
          <a:p>
            <a:r>
              <a:rPr lang="cs-CZ" i="1" dirty="0" err="1">
                <a:latin typeface="Corbel" panose="020B0503020204020204" pitchFamily="34" charset="0"/>
              </a:rPr>
              <a:t>Forms</a:t>
            </a:r>
            <a:r>
              <a:rPr lang="cs-CZ" i="1" dirty="0">
                <a:latin typeface="Corbel" panose="020B0503020204020204" pitchFamily="34" charset="0"/>
              </a:rPr>
              <a:t> </a:t>
            </a:r>
            <a:r>
              <a:rPr lang="cs-CZ" i="1" dirty="0" smtClean="0">
                <a:latin typeface="Corbel" panose="020B0503020204020204" pitchFamily="34" charset="0"/>
              </a:rPr>
              <a:t>(Office 365)</a:t>
            </a:r>
          </a:p>
          <a:p>
            <a:r>
              <a:rPr lang="cs-CZ" i="1" dirty="0" err="1" smtClean="0">
                <a:latin typeface="Corbel" panose="020B0503020204020204" pitchFamily="34" charset="0"/>
              </a:rPr>
              <a:t>OneDrive</a:t>
            </a:r>
            <a:endParaRPr lang="cs-CZ" i="1" dirty="0" smtClean="0">
              <a:latin typeface="Corbel" panose="020B0503020204020204" pitchFamily="34" charset="0"/>
            </a:endParaRPr>
          </a:p>
          <a:p>
            <a:r>
              <a:rPr lang="cs-CZ" i="1" dirty="0" err="1">
                <a:latin typeface="Corbel" panose="020B0503020204020204" pitchFamily="34" charset="0"/>
              </a:rPr>
              <a:t>Moodle</a:t>
            </a:r>
            <a:endParaRPr lang="cs-CZ" i="1" dirty="0">
              <a:latin typeface="Corbel" panose="020B0503020204020204" pitchFamily="34" charset="0"/>
            </a:endParaRPr>
          </a:p>
          <a:p>
            <a:r>
              <a:rPr lang="cs-CZ" i="1" dirty="0" smtClean="0">
                <a:latin typeface="Corbel" panose="020B0503020204020204" pitchFamily="34" charset="0"/>
              </a:rPr>
              <a:t>Internet (</a:t>
            </a:r>
            <a:r>
              <a:rPr lang="cs-CZ" i="1" dirty="0" err="1" smtClean="0">
                <a:latin typeface="Corbel" panose="020B0503020204020204" pitchFamily="34" charset="0"/>
              </a:rPr>
              <a:t>youtube</a:t>
            </a:r>
            <a:r>
              <a:rPr lang="cs-CZ" i="1" dirty="0" smtClean="0">
                <a:latin typeface="Corbel" panose="020B0503020204020204" pitchFamily="34" charset="0"/>
              </a:rPr>
              <a:t>, FB, aplikace, freeware…)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492" y="0"/>
            <a:ext cx="7216140" cy="670560"/>
          </a:xfrm>
          <a:prstGeom prst="rect">
            <a:avLst/>
          </a:prstGeom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461248" y="6356350"/>
            <a:ext cx="8319538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23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135740" cy="4601183"/>
          </a:xfrm>
        </p:spPr>
        <p:txBody>
          <a:bodyPr/>
          <a:lstStyle/>
          <a:p>
            <a:pPr algn="ctr"/>
            <a:r>
              <a:rPr lang="cs-CZ" b="1" dirty="0" smtClean="0"/>
              <a:t>Ukázky použití</a:t>
            </a:r>
            <a:br>
              <a:rPr lang="cs-CZ" b="1" dirty="0" smtClean="0"/>
            </a:br>
            <a:r>
              <a:rPr lang="cs-CZ" b="1" dirty="0" smtClean="0"/>
              <a:t>(fotoaparátu)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9268" y="1"/>
            <a:ext cx="7414250" cy="67559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 </a:t>
            </a:r>
            <a:r>
              <a:rPr lang="cs-CZ" sz="1400" b="1" dirty="0" smtClean="0"/>
              <a:t>         	</a:t>
            </a:r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 algn="ctr">
              <a:buNone/>
            </a:pPr>
            <a:r>
              <a:rPr lang="cs-CZ" sz="1400" b="1" dirty="0" smtClean="0"/>
              <a:t>Obr</a:t>
            </a:r>
            <a:r>
              <a:rPr lang="cs-CZ" sz="1400" b="1" dirty="0"/>
              <a:t>.</a:t>
            </a:r>
            <a:r>
              <a:rPr lang="cs-CZ" sz="1400" dirty="0"/>
              <a:t>: Snímky přiskočení plamene (</a:t>
            </a:r>
            <a:r>
              <a:rPr lang="cs-CZ" sz="1400" dirty="0" err="1"/>
              <a:t>Nikon</a:t>
            </a:r>
            <a:r>
              <a:rPr lang="cs-CZ" sz="1400" dirty="0"/>
              <a:t> 1 J3, 400 </a:t>
            </a:r>
            <a:r>
              <a:rPr lang="cs-CZ" sz="1400" dirty="0" err="1"/>
              <a:t>sn</a:t>
            </a:r>
            <a:r>
              <a:rPr lang="cs-CZ" sz="1400" dirty="0"/>
              <a:t>./s záznam žáci</a:t>
            </a:r>
            <a:r>
              <a:rPr lang="cs-CZ" sz="1400" dirty="0" smtClean="0"/>
              <a:t>)</a:t>
            </a:r>
          </a:p>
          <a:p>
            <a:pPr marL="0" indent="0" algn="ctr">
              <a:buNone/>
            </a:pPr>
            <a:endParaRPr lang="cs-CZ" sz="1400" dirty="0"/>
          </a:p>
          <a:p>
            <a:pPr marL="0" indent="0" algn="ctr">
              <a:buNone/>
            </a:pPr>
            <a:endParaRPr lang="cs-CZ" sz="1400" dirty="0" smtClean="0"/>
          </a:p>
          <a:p>
            <a:pPr marL="0" indent="0" algn="ctr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 algn="ctr">
              <a:buNone/>
            </a:pPr>
            <a:r>
              <a:rPr lang="cs-CZ" sz="1400" b="1" dirty="0" smtClean="0"/>
              <a:t>Obr.</a:t>
            </a:r>
            <a:r>
              <a:rPr lang="cs-CZ" sz="1400" dirty="0" smtClean="0"/>
              <a:t>:  </a:t>
            </a:r>
            <a:r>
              <a:rPr lang="cs-CZ" sz="1400" dirty="0"/>
              <a:t>Srážecí reakce (</a:t>
            </a:r>
            <a:r>
              <a:rPr lang="cs-CZ" sz="1400" dirty="0" err="1"/>
              <a:t>Nikon</a:t>
            </a:r>
            <a:r>
              <a:rPr lang="cs-CZ" sz="1400" dirty="0"/>
              <a:t> 1 J3, 400 </a:t>
            </a:r>
            <a:r>
              <a:rPr lang="cs-CZ" sz="1400" dirty="0" err="1"/>
              <a:t>sn</a:t>
            </a:r>
            <a:r>
              <a:rPr lang="cs-CZ" sz="1400" dirty="0"/>
              <a:t>./s záznam žáci)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4342410" y="550333"/>
            <a:ext cx="6194113" cy="2675221"/>
            <a:chOff x="0" y="0"/>
            <a:chExt cx="5676900" cy="3044825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143000" cy="3044825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5380" y="0"/>
              <a:ext cx="1143000" cy="3044825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3760" y="0"/>
              <a:ext cx="1143000" cy="3044825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760" y="0"/>
              <a:ext cx="1143000" cy="3044825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3900" y="0"/>
              <a:ext cx="1143000" cy="3044825"/>
            </a:xfrm>
            <a:prstGeom prst="rect">
              <a:avLst/>
            </a:prstGeom>
          </p:spPr>
        </p:pic>
      </p:grpSp>
      <p:grpSp>
        <p:nvGrpSpPr>
          <p:cNvPr id="10" name="Skupina 9"/>
          <p:cNvGrpSpPr/>
          <p:nvPr/>
        </p:nvGrpSpPr>
        <p:grpSpPr>
          <a:xfrm>
            <a:off x="4258733" y="3528488"/>
            <a:ext cx="6346513" cy="2584445"/>
            <a:chOff x="0" y="0"/>
            <a:chExt cx="5601913" cy="2519680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6091" y="0"/>
              <a:ext cx="946785" cy="2519680"/>
            </a:xfrm>
            <a:prstGeom prst="rect">
              <a:avLst/>
            </a:prstGeom>
          </p:spPr>
        </p:pic>
        <p:pic>
          <p:nvPicPr>
            <p:cNvPr id="12" name="Obrázek 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4219" y="0"/>
              <a:ext cx="946785" cy="2519680"/>
            </a:xfrm>
            <a:prstGeom prst="rect">
              <a:avLst/>
            </a:prstGeom>
          </p:spPr>
        </p:pic>
        <p:pic>
          <p:nvPicPr>
            <p:cNvPr id="13" name="Obrázek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037" y="0"/>
              <a:ext cx="946785" cy="2519680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2473" y="0"/>
              <a:ext cx="946785" cy="2519680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46785" cy="2519680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128" y="0"/>
              <a:ext cx="946785" cy="2519680"/>
            </a:xfrm>
            <a:prstGeom prst="rect">
              <a:avLst/>
            </a:prstGeom>
          </p:spPr>
        </p:pic>
      </p:grpSp>
      <p:pic>
        <p:nvPicPr>
          <p:cNvPr id="17" name="Zástupný symbol pro obsah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159" y="-76697"/>
            <a:ext cx="7216140" cy="670560"/>
          </a:xfrm>
          <a:prstGeom prst="rect">
            <a:avLst/>
          </a:prstGeom>
        </p:spPr>
      </p:pic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1434354" y="6356350"/>
            <a:ext cx="8346432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29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92910" cy="4601183"/>
          </a:xfrm>
        </p:spPr>
        <p:txBody>
          <a:bodyPr/>
          <a:lstStyle/>
          <a:p>
            <a:pPr algn="ctr"/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/>
              <a:t>(fotoaparátu)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endParaRPr lang="cs-CZ" sz="1400" b="1" dirty="0" smtClean="0"/>
          </a:p>
          <a:p>
            <a:endParaRPr lang="cs-CZ" sz="1400" b="1" dirty="0"/>
          </a:p>
          <a:p>
            <a:endParaRPr lang="cs-CZ" sz="1400" b="1" dirty="0" smtClean="0"/>
          </a:p>
          <a:p>
            <a:endParaRPr lang="cs-CZ" sz="1400" b="1" dirty="0"/>
          </a:p>
          <a:p>
            <a:endParaRPr lang="cs-CZ" sz="1400" b="1" dirty="0" smtClean="0"/>
          </a:p>
          <a:p>
            <a:endParaRPr lang="cs-CZ" sz="1400" b="1" dirty="0"/>
          </a:p>
          <a:p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r>
              <a:rPr lang="cs-CZ" sz="1400" b="1" dirty="0" smtClean="0"/>
              <a:t>Obr.</a:t>
            </a:r>
            <a:r>
              <a:rPr lang="cs-CZ" sz="1400" dirty="0" smtClean="0"/>
              <a:t>:  </a:t>
            </a:r>
            <a:r>
              <a:rPr lang="cs-CZ" sz="1400" dirty="0"/>
              <a:t>Tření hlavičky zápalky o škrtátko krabičky (</a:t>
            </a:r>
            <a:r>
              <a:rPr lang="cs-CZ" sz="1400" dirty="0" err="1"/>
              <a:t>Nikon</a:t>
            </a:r>
            <a:r>
              <a:rPr lang="cs-CZ" sz="1400" dirty="0"/>
              <a:t> 1 J3, 400 </a:t>
            </a:r>
            <a:r>
              <a:rPr lang="cs-CZ" sz="1400" dirty="0" err="1"/>
              <a:t>sn</a:t>
            </a:r>
            <a:r>
              <a:rPr lang="cs-CZ" sz="1400" dirty="0"/>
              <a:t>./s záznam žáci) 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3695614" y="864107"/>
            <a:ext cx="8012292" cy="4407139"/>
            <a:chOff x="0" y="0"/>
            <a:chExt cx="5320811" cy="3600768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1123315" y="1124268"/>
              <a:ext cx="3599815" cy="1353185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77946" y="1124268"/>
              <a:ext cx="3599815" cy="1353185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526100" y="1124268"/>
              <a:ext cx="3599815" cy="1351280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844946" y="1124268"/>
              <a:ext cx="3599815" cy="1351915"/>
            </a:xfrm>
            <a:prstGeom prst="rect">
              <a:avLst/>
            </a:prstGeom>
          </p:spPr>
        </p:pic>
      </p:grpSp>
      <p:pic>
        <p:nvPicPr>
          <p:cNvPr id="9" name="Zástupný symbol pro obsah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596" y="0"/>
            <a:ext cx="7216140" cy="670560"/>
          </a:xfrm>
          <a:prstGeom prst="rect">
            <a:avLst/>
          </a:prstGeom>
        </p:spPr>
      </p:pic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>
          <a:xfrm>
            <a:off x="1416424" y="6356350"/>
            <a:ext cx="8364361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30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82600" cy="4601183"/>
          </a:xfrm>
        </p:spPr>
        <p:txBody>
          <a:bodyPr/>
          <a:lstStyle/>
          <a:p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/>
              <a:t>(</a:t>
            </a:r>
            <a:r>
              <a:rPr lang="cs-CZ" b="1" dirty="0" smtClean="0"/>
              <a:t>fotoaparátu, mobilu)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06514" y="469660"/>
            <a:ext cx="7722097" cy="5120640"/>
          </a:xfrm>
        </p:spPr>
        <p:txBody>
          <a:bodyPr/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sz="1200" i="1" dirty="0" smtClean="0"/>
              <a:t>                                                (v intervalech postupně 1 s, 2 minuty, 5 minut, 30 minut, 10 hodin) </a:t>
            </a:r>
            <a:endParaRPr lang="cs-CZ" sz="1200" i="1" dirty="0"/>
          </a:p>
          <a:p>
            <a:r>
              <a:rPr lang="cs-CZ" dirty="0" smtClean="0"/>
              <a:t>Vysvětlení </a:t>
            </a:r>
            <a:r>
              <a:rPr lang="cs-CZ" dirty="0"/>
              <a:t>dehydratačních účinků kyseliny na látky přírodního </a:t>
            </a:r>
            <a:r>
              <a:rPr lang="cs-CZ" dirty="0" smtClean="0"/>
              <a:t>původu </a:t>
            </a:r>
          </a:p>
          <a:p>
            <a:pPr marL="0" indent="0">
              <a:buNone/>
            </a:pPr>
            <a:r>
              <a:rPr lang="cs-CZ" sz="1050" i="1" dirty="0" smtClean="0"/>
              <a:t>		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6308106" y="75178"/>
            <a:ext cx="5450754" cy="2653225"/>
            <a:chOff x="0" y="0"/>
            <a:chExt cx="5322869" cy="2460438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781175" cy="1187450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6047" y="0"/>
              <a:ext cx="1781810" cy="1187450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094" y="0"/>
              <a:ext cx="1781810" cy="1187450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5" y="1272988"/>
              <a:ext cx="1781810" cy="1187450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8459" y="1272988"/>
              <a:ext cx="1781810" cy="1187450"/>
            </a:xfrm>
            <a:prstGeom prst="rect">
              <a:avLst/>
            </a:prstGeom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1059" y="1272988"/>
              <a:ext cx="1781810" cy="1187450"/>
            </a:xfrm>
            <a:prstGeom prst="rect">
              <a:avLst/>
            </a:prstGeom>
          </p:spPr>
        </p:pic>
      </p:grpSp>
      <p:grpSp>
        <p:nvGrpSpPr>
          <p:cNvPr id="11" name="Skupina 10"/>
          <p:cNvGrpSpPr/>
          <p:nvPr/>
        </p:nvGrpSpPr>
        <p:grpSpPr>
          <a:xfrm>
            <a:off x="5234926" y="3461590"/>
            <a:ext cx="4430136" cy="3415552"/>
            <a:chOff x="0" y="0"/>
            <a:chExt cx="5755005" cy="5938096"/>
          </a:xfrm>
        </p:grpSpPr>
        <p:pic>
          <p:nvPicPr>
            <p:cNvPr id="12" name="Obrázek 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919605" cy="2879725"/>
            </a:xfrm>
            <a:prstGeom prst="rect">
              <a:avLst/>
            </a:prstGeom>
          </p:spPr>
        </p:pic>
        <p:pic>
          <p:nvPicPr>
            <p:cNvPr id="13" name="Obrázek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1933" y="0"/>
              <a:ext cx="1919605" cy="2879725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5400" y="0"/>
              <a:ext cx="1919605" cy="2879725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200" y="2878666"/>
              <a:ext cx="2039620" cy="3059430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1733" y="2878666"/>
              <a:ext cx="2039620" cy="3059430"/>
            </a:xfrm>
            <a:prstGeom prst="rect">
              <a:avLst/>
            </a:prstGeom>
          </p:spPr>
        </p:pic>
      </p:grp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9951" y="6374279"/>
            <a:ext cx="5911517" cy="365125"/>
          </a:xfrm>
        </p:spPr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pic>
        <p:nvPicPr>
          <p:cNvPr id="18" name="Zástupný symbol pro obsah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094"/>
            <a:ext cx="6308106" cy="50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2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64022" cy="4601183"/>
          </a:xfrm>
        </p:spPr>
        <p:txBody>
          <a:bodyPr/>
          <a:lstStyle/>
          <a:p>
            <a:r>
              <a:rPr lang="cs-CZ" b="1" dirty="0"/>
              <a:t>Ukázky použití</a:t>
            </a:r>
            <a:br>
              <a:rPr lang="cs-CZ" b="1" dirty="0"/>
            </a:br>
            <a:r>
              <a:rPr lang="cs-CZ" sz="3200" b="1" dirty="0" smtClean="0"/>
              <a:t>(virtuální realita)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smtClean="0"/>
              <a:t>                  </a:t>
            </a:r>
          </a:p>
          <a:p>
            <a:pPr marL="0" indent="0">
              <a:buNone/>
            </a:pPr>
            <a:r>
              <a:rPr lang="cs-CZ" sz="1400" b="1" dirty="0"/>
              <a:t>	</a:t>
            </a:r>
            <a:r>
              <a:rPr lang="cs-CZ" sz="1400" b="1" dirty="0" smtClean="0"/>
              <a:t>Obr.:</a:t>
            </a:r>
            <a:r>
              <a:rPr lang="cs-CZ" sz="1400" dirty="0" smtClean="0"/>
              <a:t> </a:t>
            </a:r>
            <a:r>
              <a:rPr lang="cs-CZ" sz="1400" dirty="0"/>
              <a:t>Ukázka použití VR při hodině (snímek učitel) 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4430537" y="710353"/>
            <a:ext cx="5709285" cy="2543175"/>
            <a:chOff x="0" y="0"/>
            <a:chExt cx="5709285" cy="2543175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705350" cy="2543175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3160" y="236220"/>
              <a:ext cx="3286125" cy="2162175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4132728" y="3738282"/>
            <a:ext cx="7051739" cy="2770093"/>
            <a:chOff x="0" y="0"/>
            <a:chExt cx="5869940" cy="1799590"/>
          </a:xfrm>
        </p:grpSpPr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3192780" cy="1799590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525" y="0"/>
              <a:ext cx="3193415" cy="1799590"/>
            </a:xfrm>
            <a:prstGeom prst="rect">
              <a:avLst/>
            </a:prstGeom>
          </p:spPr>
        </p:pic>
      </p:grpSp>
      <p:pic>
        <p:nvPicPr>
          <p:cNvPr id="10" name="Zástupný symbol pro obsah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264" y="-48829"/>
            <a:ext cx="7216140" cy="670560"/>
          </a:xfrm>
          <a:prstGeom prst="rect">
            <a:avLst/>
          </a:prstGeom>
        </p:spPr>
      </p:pic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>
          <a:xfrm>
            <a:off x="1416425" y="6469502"/>
            <a:ext cx="8373326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57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64022" cy="4601183"/>
          </a:xfrm>
        </p:spPr>
        <p:txBody>
          <a:bodyPr/>
          <a:lstStyle/>
          <a:p>
            <a:pPr algn="ctr"/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 smtClean="0"/>
              <a:t>(internetu)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9372806"/>
              </p:ext>
            </p:extLst>
          </p:nvPr>
        </p:nvGraphicFramePr>
        <p:xfrm>
          <a:off x="3720354" y="745062"/>
          <a:ext cx="7895913" cy="561293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712045"/>
                <a:gridCol w="5183868"/>
              </a:tblGrid>
              <a:tr h="3776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Multimediální učebnice</a:t>
                      </a:r>
                      <a:endParaRPr lang="cs-CZ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0" u="sng" dirty="0">
                          <a:effectLst/>
                          <a:hlinkClick r:id="rId2"/>
                        </a:rPr>
                        <a:t>http://www.e-chembook.eu/</a:t>
                      </a:r>
                      <a:endParaRPr lang="cs-CZ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Názvosloví</a:t>
                      </a:r>
                      <a:endParaRPr lang="cs-CZ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u="sng" dirty="0">
                          <a:effectLst/>
                          <a:hlinkClick r:id="rId3"/>
                        </a:rPr>
                        <a:t>https://www.nazvoslovi.cz/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Anorg. chemie názvosloví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u="sng" dirty="0">
                          <a:effectLst/>
                          <a:hlinkClick r:id="rId4"/>
                        </a:rPr>
                        <a:t>http://anorganika.gfxs.cz/index.php?id=1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 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5"/>
                        </a:rPr>
                        <a:t>http://organika.gfxs.cz/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Didaktické hry v chemii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u="sng" dirty="0">
                          <a:effectLst/>
                          <a:hlinkClick r:id="rId6"/>
                        </a:rPr>
                        <a:t>http://www.ped.muni.cz/wchem/hry1.htm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Pokusy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7"/>
                        </a:rPr>
                        <a:t>https://studiumchemie.cz/experiment/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 </a:t>
                      </a:r>
                      <a:endParaRPr lang="cs-CZ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8"/>
                        </a:rPr>
                        <a:t>http://rena.sulcova.sweb.cz/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Periodická soustava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9"/>
                        </a:rPr>
                        <a:t>https://www.ptable.com/?lang=cs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 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10"/>
                        </a:rPr>
                        <a:t>http://www.prvky.com/periodicka-tabulka.html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 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11"/>
                        </a:rPr>
                        <a:t>http://www.chemickeprvky.cz/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120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Mnemotechnická pomůcka</a:t>
                      </a:r>
                      <a:endParaRPr lang="cs-CZ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u="sng" dirty="0" smtClean="0">
                          <a:solidFill>
                            <a:srgbClr val="92D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https://www.tabulka.cz/ruzne/mnemotechnicke_pomucky.asp</a:t>
                      </a:r>
                      <a:endParaRPr lang="cs-CZ" sz="1600" u="sng" dirty="0">
                        <a:solidFill>
                          <a:srgbClr val="92D050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Nezkreslená věda</a:t>
                      </a:r>
                      <a:endParaRPr lang="cs-CZ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12"/>
                        </a:rPr>
                        <a:t>https://www.youtube.com/watch?v=nLUspwYZI98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</a:rPr>
                        <a:t> </a:t>
                      </a:r>
                      <a:endParaRPr lang="cs-CZ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13"/>
                        </a:rPr>
                        <a:t>https://www.youtube.com/watch?v=-p8326ceods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9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 </a:t>
                      </a:r>
                      <a:endParaRPr lang="cs-CZ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u="sng" dirty="0">
                          <a:effectLst/>
                          <a:hlinkClick r:id="rId14"/>
                        </a:rPr>
                        <a:t>https://www.youtube.com/watch?v=IoZXfAm6rF0</a:t>
                      </a: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120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Modely molekul</a:t>
                      </a:r>
                      <a:endParaRPr lang="cs-CZ" sz="16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 u="sng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15"/>
                        </a:rPr>
                        <a:t>http://www.chemeddl.org/resources/models360/models.php</a:t>
                      </a:r>
                      <a:endParaRPr lang="cs-CZ" sz="16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997" y="0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443318" y="6356350"/>
            <a:ext cx="8337467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64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37128" cy="4601183"/>
          </a:xfrm>
        </p:spPr>
        <p:txBody>
          <a:bodyPr/>
          <a:lstStyle/>
          <a:p>
            <a:pPr algn="ctr"/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 smtClean="0"/>
              <a:t>(aplikace)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i="1" dirty="0" smtClean="0"/>
              <a:t>chemix.org</a:t>
            </a:r>
          </a:p>
          <a:p>
            <a:r>
              <a:rPr lang="cs-CZ" i="1" dirty="0" err="1" smtClean="0"/>
              <a:t>ChemSketch</a:t>
            </a:r>
            <a:endParaRPr lang="cs-CZ" i="1" dirty="0" smtClean="0"/>
          </a:p>
          <a:p>
            <a:r>
              <a:rPr lang="cs-CZ" i="1" dirty="0" err="1" smtClean="0"/>
              <a:t>Moodle</a:t>
            </a:r>
            <a:endParaRPr lang="cs-CZ" i="1" dirty="0" smtClean="0"/>
          </a:p>
          <a:p>
            <a:r>
              <a:rPr lang="cs-CZ" i="1" dirty="0" err="1" smtClean="0"/>
              <a:t>Corinth</a:t>
            </a:r>
            <a:endParaRPr lang="cs-CZ" i="1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217" y="157353"/>
            <a:ext cx="2259330" cy="3267075"/>
          </a:xfrm>
          <a:prstGeom prst="rect">
            <a:avLst/>
          </a:prstGeom>
        </p:spPr>
      </p:pic>
      <p:pic>
        <p:nvPicPr>
          <p:cNvPr id="5" name="Obrázek 4"/>
          <p:cNvPicPr/>
          <p:nvPr/>
        </p:nvPicPr>
        <p:blipFill>
          <a:blip r:embed="rId3"/>
          <a:stretch>
            <a:fillRect/>
          </a:stretch>
        </p:blipFill>
        <p:spPr>
          <a:xfrm>
            <a:off x="5652288" y="3424428"/>
            <a:ext cx="5760720" cy="3093720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287" y="242047"/>
            <a:ext cx="3501389" cy="2411505"/>
          </a:xfrm>
          <a:prstGeom prst="rect">
            <a:avLst/>
          </a:prstGeom>
        </p:spPr>
      </p:pic>
      <p:pic>
        <p:nvPicPr>
          <p:cNvPr id="7" name="Zástupný symbol pro obsah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863" y="67839"/>
            <a:ext cx="7216140" cy="670560"/>
          </a:xfrm>
          <a:prstGeom prst="rect">
            <a:avLst/>
          </a:prstGeom>
        </p:spPr>
      </p:pic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1365606" y="6495896"/>
            <a:ext cx="8355397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57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37128" cy="4601183"/>
          </a:xfrm>
        </p:spPr>
        <p:txBody>
          <a:bodyPr/>
          <a:lstStyle/>
          <a:p>
            <a:pPr algn="ctr"/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 smtClean="0"/>
              <a:t>(mobil)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777" y="864108"/>
            <a:ext cx="5446470" cy="5330504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063" y="88054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25388" y="6356350"/>
            <a:ext cx="8355397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32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9697" y="1123837"/>
            <a:ext cx="3072110" cy="4601183"/>
          </a:xfrm>
        </p:spPr>
        <p:txBody>
          <a:bodyPr/>
          <a:lstStyle/>
          <a:p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 smtClean="0"/>
              <a:t>(</a:t>
            </a:r>
            <a:r>
              <a:rPr lang="cs-CZ" b="1" dirty="0" err="1" smtClean="0"/>
              <a:t>termokamera</a:t>
            </a:r>
            <a:r>
              <a:rPr lang="cs-CZ" b="1" dirty="0" smtClean="0"/>
              <a:t>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1400" b="1" dirty="0" smtClean="0"/>
          </a:p>
          <a:p>
            <a:endParaRPr lang="cs-CZ" sz="1400" b="1" dirty="0" smtClean="0"/>
          </a:p>
          <a:p>
            <a:endParaRPr lang="cs-CZ" sz="1400" b="1" dirty="0"/>
          </a:p>
          <a:p>
            <a:r>
              <a:rPr lang="cs-CZ" sz="1400" b="1" dirty="0" smtClean="0"/>
              <a:t>Obr</a:t>
            </a:r>
            <a:r>
              <a:rPr lang="cs-CZ" sz="1400" b="1" dirty="0"/>
              <a:t>. 8:</a:t>
            </a:r>
            <a:r>
              <a:rPr lang="cs-CZ" sz="1400" dirty="0"/>
              <a:t> Ředění kyseliny sírové (Tablet </a:t>
            </a:r>
            <a:r>
              <a:rPr lang="cs-CZ" sz="1400" dirty="0" err="1"/>
              <a:t>Lenovo</a:t>
            </a:r>
            <a:r>
              <a:rPr lang="cs-CZ" sz="1400" dirty="0"/>
              <a:t> s připojenou externí </a:t>
            </a:r>
            <a:r>
              <a:rPr lang="cs-CZ" sz="1400" dirty="0" err="1"/>
              <a:t>termokamerou</a:t>
            </a:r>
            <a:r>
              <a:rPr lang="cs-CZ" sz="1400" dirty="0"/>
              <a:t> </a:t>
            </a:r>
            <a:r>
              <a:rPr lang="cs-CZ" sz="1400" dirty="0" err="1"/>
              <a:t>ThermalSeek</a:t>
            </a:r>
            <a:r>
              <a:rPr lang="cs-CZ" sz="1400" dirty="0"/>
              <a:t>, záznam učitel)  </a:t>
            </a:r>
            <a:endParaRPr lang="cs-CZ" sz="1400" dirty="0" smtClean="0"/>
          </a:p>
          <a:p>
            <a:endParaRPr lang="cs-CZ" sz="1400" dirty="0"/>
          </a:p>
          <a:p>
            <a:endParaRPr lang="cs-CZ" sz="14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4043426" y="609600"/>
            <a:ext cx="6409419" cy="2672487"/>
            <a:chOff x="0" y="0"/>
            <a:chExt cx="5588635" cy="2143760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0" y="0"/>
              <a:ext cx="2799715" cy="2143760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2788920" y="0"/>
              <a:ext cx="2799715" cy="2143760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4043428" y="3910714"/>
            <a:ext cx="6409418" cy="2514988"/>
            <a:chOff x="0" y="0"/>
            <a:chExt cx="5588635" cy="2143760"/>
          </a:xfrm>
        </p:grpSpPr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2788920" y="0"/>
              <a:ext cx="2799715" cy="2143760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0" y="0"/>
              <a:ext cx="2799715" cy="2143760"/>
            </a:xfrm>
            <a:prstGeom prst="rect">
              <a:avLst/>
            </a:prstGeom>
          </p:spPr>
        </p:pic>
      </p:grpSp>
      <p:pic>
        <p:nvPicPr>
          <p:cNvPr id="10" name="Zástupný symbol pro obsah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597" y="74553"/>
            <a:ext cx="7216140" cy="670560"/>
          </a:xfrm>
          <a:prstGeom prst="rect">
            <a:avLst/>
          </a:prstGeom>
        </p:spPr>
      </p:pic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>
          <a:xfrm>
            <a:off x="1451542" y="6425703"/>
            <a:ext cx="8382291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43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107250" cy="4601183"/>
          </a:xfrm>
        </p:spPr>
        <p:txBody>
          <a:bodyPr/>
          <a:lstStyle/>
          <a:p>
            <a:pPr algn="ctr"/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/>
              <a:t>(</a:t>
            </a:r>
            <a:r>
              <a:rPr lang="cs-CZ" b="1" dirty="0" smtClean="0"/>
              <a:t>mikroskopu)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Krystalizace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3996166" y="864108"/>
            <a:ext cx="6450705" cy="2757731"/>
            <a:chOff x="5003113" y="398020"/>
            <a:chExt cx="5872455" cy="2404359"/>
          </a:xfrm>
        </p:grpSpPr>
        <p:pic>
          <p:nvPicPr>
            <p:cNvPr id="5" name="Obrázek 4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3113" y="555114"/>
              <a:ext cx="1633855" cy="2247265"/>
            </a:xfrm>
            <a:prstGeom prst="rect">
              <a:avLst/>
            </a:prstGeom>
          </p:spPr>
        </p:pic>
        <p:pic>
          <p:nvPicPr>
            <p:cNvPr id="6" name="Obrázek 5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6968" y="398020"/>
              <a:ext cx="4238600" cy="2404359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4214114" y="4038979"/>
            <a:ext cx="6010632" cy="2434609"/>
            <a:chOff x="0" y="0"/>
            <a:chExt cx="5436870" cy="1917065"/>
          </a:xfrm>
        </p:grpSpPr>
        <p:pic>
          <p:nvPicPr>
            <p:cNvPr id="8" name="Obrázek 7" descr="C:\Users\Čadová\Desktop\pokusy\Nová složka\IMG_20191008_115656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43810" cy="19075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3650" y="9525"/>
              <a:ext cx="2903220" cy="1907540"/>
            </a:xfrm>
            <a:prstGeom prst="rect">
              <a:avLst/>
            </a:prstGeom>
          </p:spPr>
        </p:pic>
      </p:grpSp>
      <p:pic>
        <p:nvPicPr>
          <p:cNvPr id="11" name="Zástupný symbol pro obsah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463" y="111949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64958" y="6461492"/>
            <a:ext cx="8310573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53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81952" cy="4601183"/>
          </a:xfrm>
        </p:spPr>
        <p:txBody>
          <a:bodyPr/>
          <a:lstStyle/>
          <a:p>
            <a:pPr algn="ctr"/>
            <a:r>
              <a:rPr lang="cs-CZ" b="1" dirty="0"/>
              <a:t>Ukázky použití</a:t>
            </a:r>
            <a:br>
              <a:rPr lang="cs-CZ" b="1" dirty="0"/>
            </a:br>
            <a:r>
              <a:rPr lang="cs-CZ" b="1" dirty="0" smtClean="0"/>
              <a:t>(</a:t>
            </a:r>
            <a:r>
              <a:rPr lang="cs-CZ" b="1" dirty="0" err="1" smtClean="0"/>
              <a:t>Pasco</a:t>
            </a:r>
            <a:r>
              <a:rPr lang="cs-CZ" b="1" dirty="0" smtClean="0"/>
              <a:t>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pH </a:t>
            </a:r>
            <a:r>
              <a:rPr lang="cs-CZ" dirty="0"/>
              <a:t>metr, teploměr a teploměr typu K (na extrémní teploty), </a:t>
            </a:r>
            <a:r>
              <a:rPr lang="cs-CZ" dirty="0" err="1"/>
              <a:t>Geaiger</a:t>
            </a:r>
            <a:r>
              <a:rPr lang="cs-CZ" dirty="0"/>
              <a:t> Müllerův počítač </a:t>
            </a:r>
          </a:p>
        </p:txBody>
      </p:sp>
      <p:pic>
        <p:nvPicPr>
          <p:cNvPr id="5" name="Obrázek 4" descr="C:\Users\Čadová\Desktop\pokusy\Nová složka\IMG_20191011_1124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605" y="1011970"/>
            <a:ext cx="3817620" cy="2863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400" y="0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03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b="1" dirty="0" smtClean="0"/>
              <a:t>Obecné přínosy </a:t>
            </a:r>
            <a:r>
              <a:rPr lang="cs-CZ" b="1" dirty="0"/>
              <a:t>používání ICT prostředků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9268" y="864107"/>
            <a:ext cx="7315200" cy="56077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900" dirty="0" smtClean="0"/>
              <a:t>Pro žáky</a:t>
            </a:r>
          </a:p>
          <a:p>
            <a:pPr lvl="0"/>
            <a:r>
              <a:rPr lang="cs-CZ" sz="2200" dirty="0"/>
              <a:t>ICT prostředky podporují kreativitu žáků,</a:t>
            </a:r>
          </a:p>
          <a:p>
            <a:pPr lvl="0"/>
            <a:r>
              <a:rPr lang="cs-CZ" sz="2200" dirty="0"/>
              <a:t>ICT prostředky poskytnou okamžitý přístup do světa znalostí a výzkumu,</a:t>
            </a:r>
          </a:p>
          <a:p>
            <a:pPr lvl="0"/>
            <a:r>
              <a:rPr lang="cs-CZ" sz="2200" dirty="0"/>
              <a:t>ICT prostředky přispívají ke zlepšení prezenčních dovedností,</a:t>
            </a:r>
          </a:p>
          <a:p>
            <a:pPr lvl="0"/>
            <a:r>
              <a:rPr lang="cs-CZ" sz="2200" dirty="0"/>
              <a:t>ICT prostředky zefektivňují proces učení,</a:t>
            </a:r>
          </a:p>
          <a:p>
            <a:pPr lvl="0"/>
            <a:r>
              <a:rPr lang="cs-CZ" sz="2200" dirty="0"/>
              <a:t>ICT prostředky zvyšují motivaci žáků k osvojení nových poznatků a dovedností.</a:t>
            </a:r>
          </a:p>
          <a:p>
            <a:pPr lvl="0"/>
            <a:r>
              <a:rPr lang="cs-CZ" sz="2200" dirty="0"/>
              <a:t>ICT umožňuje žákům ve větší míře aktivně participovat na vlastní výuce (zkoušení různých možností řešení problémů, vyhledávání informací, vytváření prezentací své práce, sdílení dat apod.),</a:t>
            </a:r>
          </a:p>
          <a:p>
            <a:pPr lvl="0"/>
            <a:r>
              <a:rPr lang="cs-CZ" sz="2200" dirty="0"/>
              <a:t>ICT umožňuje rychlé zpracovávání získaných dat, jejich archivaci a sdílení,</a:t>
            </a:r>
          </a:p>
          <a:p>
            <a:pPr lvl="0"/>
            <a:r>
              <a:rPr lang="cs-CZ" sz="2200" dirty="0"/>
              <a:t>ICT umožňuje vizualizaci některých procesů a jevů, které by žákovu pozorování jinak nebyly dostupné,</a:t>
            </a:r>
          </a:p>
          <a:p>
            <a:r>
              <a:rPr lang="cs-CZ" sz="2200" dirty="0"/>
              <a:t>ICT umožňuje jeden z více způsobů komunikace mezi učitelem a žákem.</a:t>
            </a:r>
            <a:r>
              <a:rPr lang="cs-CZ" sz="2200" baseline="30000" dirty="0"/>
              <a:t> </a:t>
            </a:r>
            <a:endParaRPr lang="cs-CZ" sz="2200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53" y="0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461248" y="6356350"/>
            <a:ext cx="8319538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98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Obecné přínosy používání ICT prostředků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dirty="0" smtClean="0"/>
              <a:t>Pro pedagogy</a:t>
            </a:r>
          </a:p>
          <a:p>
            <a:pPr lvl="0"/>
            <a:r>
              <a:rPr lang="cs-CZ" dirty="0"/>
              <a:t>ICT usnadňuje proces výuky (prezentace, ukládání materiálů na konkrétní, žákům dostupná místa, snadná práce s úpravou a doplňováním existujících materiálů apod.),</a:t>
            </a:r>
          </a:p>
          <a:p>
            <a:pPr lvl="0"/>
            <a:r>
              <a:rPr lang="cs-CZ" dirty="0"/>
              <a:t>ICT usnadňuje vyhledávání potřebných materiálů pro výuku,</a:t>
            </a:r>
          </a:p>
          <a:p>
            <a:pPr lvl="0"/>
            <a:r>
              <a:rPr lang="cs-CZ" dirty="0"/>
              <a:t>ICT umožňuje vizualizaci experimentů, které nemohou být z důvodů bezpečnosti ve výuce přímo demonstrovány,</a:t>
            </a:r>
          </a:p>
          <a:p>
            <a:pPr lvl="0"/>
            <a:r>
              <a:rPr lang="cs-CZ" dirty="0"/>
              <a:t>ICT usnadňuje proces hodnocení žáka a zpracování dat,</a:t>
            </a:r>
          </a:p>
          <a:p>
            <a:pPr lvl="0"/>
            <a:r>
              <a:rPr lang="cs-CZ" dirty="0"/>
              <a:t>ICT představuje jeden z více způsobů komunikace mezi žákem a učitelem, rodičem a učitelem.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589" y="0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434354" y="6356350"/>
            <a:ext cx="8346432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03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23837"/>
            <a:ext cx="3559946" cy="4601183"/>
          </a:xfrm>
        </p:spPr>
        <p:txBody>
          <a:bodyPr>
            <a:normAutofit/>
          </a:bodyPr>
          <a:lstStyle/>
          <a:p>
            <a:r>
              <a:rPr lang="cs-CZ" sz="3300" b="1" dirty="0" smtClean="0"/>
              <a:t>HODNOCENÍ ŽÁKŮ </a:t>
            </a:r>
            <a:endParaRPr lang="cs-CZ" sz="33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58432" y="762508"/>
            <a:ext cx="7315200" cy="512064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338058"/>
              </p:ext>
            </p:extLst>
          </p:nvPr>
        </p:nvGraphicFramePr>
        <p:xfrm>
          <a:off x="4046565" y="762508"/>
          <a:ext cx="7607552" cy="5282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02967"/>
                <a:gridCol w="1304585"/>
              </a:tblGrid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Aktivita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známka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Použití prezentace ve výkladu (MS </a:t>
                      </a:r>
                      <a:r>
                        <a:rPr lang="cs-CZ" sz="2000" dirty="0" err="1">
                          <a:effectLst/>
                        </a:rPr>
                        <a:t>Power</a:t>
                      </a:r>
                      <a:r>
                        <a:rPr lang="cs-CZ" sz="2000" dirty="0">
                          <a:effectLst/>
                        </a:rPr>
                        <a:t> Point)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Použití pracovního listu, testů (Word)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15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Použití MS Excel při laboratorní práci (tabulky, výpočet, graf)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err="1">
                          <a:effectLst/>
                        </a:rPr>
                        <a:t>Moodle</a:t>
                      </a:r>
                      <a:r>
                        <a:rPr lang="cs-CZ" sz="2000" dirty="0">
                          <a:effectLst/>
                        </a:rPr>
                        <a:t> (e-</a:t>
                      </a:r>
                      <a:r>
                        <a:rPr lang="cs-CZ" sz="2000" dirty="0" err="1">
                          <a:effectLst/>
                        </a:rPr>
                        <a:t>learning</a:t>
                      </a:r>
                      <a:r>
                        <a:rPr lang="cs-CZ" sz="2000" dirty="0">
                          <a:effectLst/>
                        </a:rPr>
                        <a:t>, podpora výuky)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Natáčení pokusů při experimentu v hodině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QR kódy (zpětná </a:t>
                      </a:r>
                      <a:r>
                        <a:rPr lang="cs-CZ" sz="2000" dirty="0" smtClean="0">
                          <a:effectLst/>
                        </a:rPr>
                        <a:t>vazba, zadání</a:t>
                      </a:r>
                      <a:r>
                        <a:rPr lang="cs-CZ" sz="2000" baseline="0" dirty="0" smtClean="0">
                          <a:effectLst/>
                        </a:rPr>
                        <a:t> práce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err="1">
                          <a:effectLst/>
                        </a:rPr>
                        <a:t>Kahoot</a:t>
                      </a:r>
                      <a:r>
                        <a:rPr lang="cs-CZ" sz="2000" dirty="0">
                          <a:effectLst/>
                        </a:rPr>
                        <a:t>, kviz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Pouštění pokusů (z </a:t>
                      </a:r>
                      <a:r>
                        <a:rPr lang="cs-CZ" sz="2000" dirty="0" err="1">
                          <a:effectLst/>
                        </a:rPr>
                        <a:t>youtube</a:t>
                      </a:r>
                      <a:r>
                        <a:rPr lang="cs-CZ" sz="2000" dirty="0">
                          <a:effectLst/>
                        </a:rPr>
                        <a:t>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err="1">
                          <a:effectLst/>
                        </a:rPr>
                        <a:t>Pasco</a:t>
                      </a:r>
                      <a:r>
                        <a:rPr lang="cs-CZ" sz="2000" dirty="0">
                          <a:effectLst/>
                        </a:rPr>
                        <a:t> (např. měření pH, teploty)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err="1">
                          <a:effectLst/>
                        </a:rPr>
                        <a:t>Termokamera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Virtuální realita (tvorba </a:t>
                      </a:r>
                      <a:r>
                        <a:rPr lang="cs-CZ" sz="2000" dirty="0" err="1">
                          <a:effectLst/>
                        </a:rPr>
                        <a:t>chem</a:t>
                      </a:r>
                      <a:r>
                        <a:rPr lang="cs-CZ" sz="2000" dirty="0">
                          <a:effectLst/>
                        </a:rPr>
                        <a:t>. vzorců)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Interaktivní tabule (interaktivní sešit)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Sociální sítě </a:t>
                      </a:r>
                      <a:r>
                        <a:rPr lang="cs-CZ" sz="2000" dirty="0" smtClean="0">
                          <a:effectLst/>
                        </a:rPr>
                        <a:t>(např.</a:t>
                      </a:r>
                      <a:r>
                        <a:rPr lang="cs-CZ" sz="2000" baseline="0" dirty="0" smtClean="0">
                          <a:effectLst/>
                        </a:rPr>
                        <a:t> </a:t>
                      </a:r>
                      <a:r>
                        <a:rPr lang="cs-CZ" sz="2000" dirty="0" smtClean="0">
                          <a:effectLst/>
                        </a:rPr>
                        <a:t>FB </a:t>
                      </a:r>
                      <a:r>
                        <a:rPr lang="cs-CZ" sz="2000" dirty="0">
                          <a:effectLst/>
                        </a:rPr>
                        <a:t>vkládání videí a diskuze)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Aplikace (</a:t>
                      </a:r>
                      <a:r>
                        <a:rPr lang="cs-CZ" sz="2000" dirty="0" err="1">
                          <a:effectLst/>
                        </a:rPr>
                        <a:t>např</a:t>
                      </a:r>
                      <a:r>
                        <a:rPr lang="cs-CZ" sz="2000" dirty="0">
                          <a:effectLst/>
                        </a:rPr>
                        <a:t> 3D – modely sloučenin)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Mikroskop</a:t>
                      </a:r>
                      <a:endParaRPr lang="cs-CZ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210218" y="6045461"/>
            <a:ext cx="332119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19100" algn="l"/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9100" algn="l"/>
                <a:tab pos="5754688" algn="r"/>
              </a:tabLst>
            </a:pPr>
            <a:r>
              <a:rPr kumimoji="0" lang="cs-CZ" altLang="cs-CZ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Tabulka 2: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Anketní šetření (vyplňují žáci)</a:t>
            </a: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425388" y="6356350"/>
            <a:ext cx="8355397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  <p:pic>
        <p:nvPicPr>
          <p:cNvPr id="7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973" y="2728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6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" y="1123837"/>
            <a:ext cx="3524434" cy="4601183"/>
          </a:xfrm>
        </p:spPr>
        <p:txBody>
          <a:bodyPr>
            <a:normAutofit/>
          </a:bodyPr>
          <a:lstStyle/>
          <a:p>
            <a:r>
              <a:rPr lang="cs-CZ" sz="3300" b="1" dirty="0"/>
              <a:t>HODNOCENÍ ŽÁKŮ </a:t>
            </a:r>
            <a:endParaRPr lang="cs-CZ" sz="33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3789836"/>
              </p:ext>
            </p:extLst>
          </p:nvPr>
        </p:nvGraphicFramePr>
        <p:xfrm>
          <a:off x="3868738" y="863600"/>
          <a:ext cx="7315200" cy="5121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Obdélník 4"/>
          <p:cNvSpPr/>
          <p:nvPr/>
        </p:nvSpPr>
        <p:spPr>
          <a:xfrm>
            <a:off x="5057126" y="5725020"/>
            <a:ext cx="402712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19100" algn="l"/>
                <a:tab pos="5754370" algn="r"/>
              </a:tabLst>
            </a:pPr>
            <a:r>
              <a:rPr lang="cs-CZ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Graf 1:</a:t>
            </a:r>
            <a:r>
              <a:rPr lang="cs-CZ" sz="28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Vyhodnocení žákovského šetření</a:t>
            </a:r>
            <a:endParaRPr lang="cs-CZ" sz="28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479176" y="6356350"/>
            <a:ext cx="8301609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399" y="7303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3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" y="1123836"/>
            <a:ext cx="3515557" cy="4601183"/>
          </a:xfrm>
        </p:spPr>
        <p:txBody>
          <a:bodyPr>
            <a:normAutofit/>
          </a:bodyPr>
          <a:lstStyle/>
          <a:p>
            <a:r>
              <a:rPr lang="cs-CZ" sz="3300" b="1" dirty="0"/>
              <a:t>HODNOCENÍ ŽÁKŮ </a:t>
            </a:r>
            <a:endParaRPr lang="cs-CZ" sz="3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sz="1800" b="1" dirty="0" smtClean="0"/>
              <a:t>Graf </a:t>
            </a:r>
            <a:r>
              <a:rPr lang="cs-CZ" sz="1800" b="1" dirty="0"/>
              <a:t>2:</a:t>
            </a:r>
            <a:r>
              <a:rPr lang="cs-CZ" sz="1800" dirty="0"/>
              <a:t> Vyhodnocení žákovského šetření </a:t>
            </a:r>
            <a:r>
              <a:rPr lang="cs-CZ" sz="1800" dirty="0" smtClean="0"/>
              <a:t>(udělené známek aktivitám)</a:t>
            </a:r>
            <a:endParaRPr lang="cs-CZ" sz="1800" dirty="0"/>
          </a:p>
          <a:p>
            <a:endParaRPr lang="cs-CZ" dirty="0"/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1314815979"/>
              </p:ext>
            </p:extLst>
          </p:nvPr>
        </p:nvGraphicFramePr>
        <p:xfrm>
          <a:off x="4130041" y="938308"/>
          <a:ext cx="6603062" cy="3953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07460" y="6356350"/>
            <a:ext cx="8373326" cy="365125"/>
          </a:xfrm>
        </p:spPr>
        <p:txBody>
          <a:bodyPr/>
          <a:lstStyle/>
          <a:p>
            <a:r>
              <a:rPr lang="en-US" smtClean="0"/>
              <a:t>Online digitální platforma s informacemi pro pedagogy a management škol v přeshraničním regionu CZ.11.4.120/0.0/0.0/20_032/0002839</a:t>
            </a:r>
            <a:endParaRPr lang="en-US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239" y="81947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2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Děkuji </a:t>
            </a:r>
            <a:r>
              <a:rPr lang="cs-CZ" smtClean="0"/>
              <a:t>za pozornost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52282" y="6356350"/>
            <a:ext cx="8328503" cy="365125"/>
          </a:xfrm>
        </p:spPr>
        <p:txBody>
          <a:bodyPr/>
          <a:lstStyle/>
          <a:p>
            <a:r>
              <a:rPr lang="en-US" dirty="0" smtClean="0"/>
              <a:t>Online </a:t>
            </a:r>
            <a:r>
              <a:rPr lang="en-US" dirty="0" err="1" smtClean="0"/>
              <a:t>digitální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r>
              <a:rPr lang="en-US" dirty="0" smtClean="0"/>
              <a:t> s </a:t>
            </a:r>
            <a:r>
              <a:rPr lang="en-US" dirty="0" err="1" smtClean="0"/>
              <a:t>informacemi</a:t>
            </a:r>
            <a:r>
              <a:rPr lang="en-US" dirty="0" smtClean="0"/>
              <a:t> pro pedagogy a management </a:t>
            </a:r>
            <a:r>
              <a:rPr lang="en-US" dirty="0" err="1" smtClean="0"/>
              <a:t>škol</a:t>
            </a:r>
            <a:r>
              <a:rPr lang="en-US" dirty="0" smtClean="0"/>
              <a:t> v </a:t>
            </a:r>
            <a:r>
              <a:rPr lang="en-US" dirty="0" err="1" smtClean="0"/>
              <a:t>přeshraničním</a:t>
            </a:r>
            <a:r>
              <a:rPr lang="en-US" dirty="0" smtClean="0"/>
              <a:t> </a:t>
            </a:r>
            <a:r>
              <a:rPr lang="en-US" dirty="0" err="1" smtClean="0"/>
              <a:t>regionu</a:t>
            </a:r>
            <a:r>
              <a:rPr lang="en-US" dirty="0" smtClean="0"/>
              <a:t> CZ.11.4.120/0.0/0.0/20_032/0002839</a:t>
            </a:r>
            <a:endParaRPr lang="en-US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463" y="7747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64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ámeček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wner xmlns="d8f5dd05-39ca-4f46-a14c-034c65b6104d">
      <UserInfo>
        <DisplayName/>
        <AccountId xsi:nil="true"/>
        <AccountType/>
      </UserInfo>
    </Owner>
    <AppVersion xmlns="d8f5dd05-39ca-4f46-a14c-034c65b6104d" xsi:nil="true"/>
    <DefaultSectionNames xmlns="d8f5dd05-39ca-4f46-a14c-034c65b6104d" xsi:nil="true"/>
    <Students xmlns="d8f5dd05-39ca-4f46-a14c-034c65b6104d">
      <UserInfo>
        <DisplayName/>
        <AccountId xsi:nil="true"/>
        <AccountType/>
      </UserInfo>
    </Students>
    <Student_Groups xmlns="d8f5dd05-39ca-4f46-a14c-034c65b6104d">
      <UserInfo>
        <DisplayName/>
        <AccountId xsi:nil="true"/>
        <AccountType/>
      </UserInfo>
    </Student_Groups>
    <_activity xmlns="d8f5dd05-39ca-4f46-a14c-034c65b6104d" xsi:nil="true"/>
    <Teachers xmlns="d8f5dd05-39ca-4f46-a14c-034c65b6104d">
      <UserInfo>
        <DisplayName/>
        <AccountId xsi:nil="true"/>
        <AccountType/>
      </UserInfo>
    </Teachers>
    <NotebookType xmlns="d8f5dd05-39ca-4f46-a14c-034c65b6104d" xsi:nil="true"/>
    <FolderType xmlns="d8f5dd05-39ca-4f46-a14c-034c65b6104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041FBF5B63E15458B77D9197576544A" ma:contentTypeVersion="21" ma:contentTypeDescription="Vytvoří nový dokument" ma:contentTypeScope="" ma:versionID="199115d20e3c8eab947dd887e933e109">
  <xsd:schema xmlns:xsd="http://www.w3.org/2001/XMLSchema" xmlns:xs="http://www.w3.org/2001/XMLSchema" xmlns:p="http://schemas.microsoft.com/office/2006/metadata/properties" xmlns:ns3="514c2d12-1c8c-4dfd-83fa-35fc2685469c" xmlns:ns4="d8f5dd05-39ca-4f46-a14c-034c65b6104d" targetNamespace="http://schemas.microsoft.com/office/2006/metadata/properties" ma:root="true" ma:fieldsID="6ca7bab25647b8b1b9ed505af87dcb29" ns3:_="" ns4:_="">
    <xsd:import namespace="514c2d12-1c8c-4dfd-83fa-35fc2685469c"/>
    <xsd:import namespace="d8f5dd05-39ca-4f46-a14c-034c65b610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NotebookType" minOccurs="0"/>
                <xsd:element ref="ns4:FolderType" minOccurs="0"/>
                <xsd:element ref="ns4:Owner" minOccurs="0"/>
                <xsd:element ref="ns4:DefaultSectionNames" minOccurs="0"/>
                <xsd:element ref="ns4:AppVersion" minOccurs="0"/>
                <xsd:element ref="ns4:Teachers" minOccurs="0"/>
                <xsd:element ref="ns4:Students" minOccurs="0"/>
                <xsd:element ref="ns4:Student_Group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4c2d12-1c8c-4dfd-83fa-35fc2685469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odnota hash upozornění na sdílení" ma:description="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f5dd05-39ca-4f46-a14c-034c65b6104d" elementFormDefault="qualified">
    <xsd:import namespace="http://schemas.microsoft.com/office/2006/documentManagement/types"/>
    <xsd:import namespace="http://schemas.microsoft.com/office/infopath/2007/PartnerControls"/>
    <xsd:element name="NotebookType" ma:index="11" nillable="true" ma:displayName="Notebook Type" ma:indexed="true" ma:internalName="NotebookType">
      <xsd:simpleType>
        <xsd:restriction base="dms:Text"/>
      </xsd:simpleType>
    </xsd:element>
    <xsd:element name="FolderType" ma:index="12" nillable="true" ma:displayName="Folder Type" ma:internalName="FolderType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4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AppVersion" ma:index="15" nillable="true" ma:displayName="App Version" ma:internalName="AppVersion">
      <xsd:simpleType>
        <xsd:restriction base="dms:Text"/>
      </xsd:simpleType>
    </xsd:element>
    <xsd:element name="Teachers" ma:index="16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7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8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Metadata" ma:index="1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4" nillable="true" ma:displayName="Tags" ma:internalName="MediaServiceAutoTags" ma:readOnly="true">
      <xsd:simpleType>
        <xsd:restriction base="dms:Text"/>
      </xsd:simple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8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EF55A6-5521-41B9-8C57-E928A4B2B7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440134-ADC8-4CF9-80B6-D6DE8652C4F8}">
  <ds:schemaRefs>
    <ds:schemaRef ds:uri="http://schemas.microsoft.com/office/infopath/2007/PartnerControls"/>
    <ds:schemaRef ds:uri="http://purl.org/dc/terms/"/>
    <ds:schemaRef ds:uri="http://purl.org/dc/dcmitype/"/>
    <ds:schemaRef ds:uri="http://purl.org/dc/elements/1.1/"/>
    <ds:schemaRef ds:uri="514c2d12-1c8c-4dfd-83fa-35fc2685469c"/>
    <ds:schemaRef ds:uri="d8f5dd05-39ca-4f46-a14c-034c65b6104d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054641D-1B2E-4AD9-B52C-D1D12F3FE3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4c2d12-1c8c-4dfd-83fa-35fc2685469c"/>
    <ds:schemaRef ds:uri="d8f5dd05-39ca-4f46-a14c-034c65b610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TM03457475[[fn=Rámeček]]</Template>
  <TotalTime>435</TotalTime>
  <Words>924</Words>
  <Application>Microsoft Office PowerPoint</Application>
  <PresentationFormat>Širokoúhlá obrazovka</PresentationFormat>
  <Paragraphs>235</Paragraphs>
  <Slides>21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Times New Roman</vt:lpstr>
      <vt:lpstr>Wingdings 2</vt:lpstr>
      <vt:lpstr>Arial</vt:lpstr>
      <vt:lpstr>Corbel</vt:lpstr>
      <vt:lpstr>Calibri</vt:lpstr>
      <vt:lpstr>Rámeček</vt:lpstr>
      <vt:lpstr>VYUŽITÍ ICT PŘI VÝUCE CHEMIE NA SŠ</vt:lpstr>
      <vt:lpstr>TEORETICKÁ ČÁST</vt:lpstr>
      <vt:lpstr>TEORETICKÁ ČÁST</vt:lpstr>
      <vt:lpstr>HARDWARE</vt:lpstr>
      <vt:lpstr>SOFTWARE</vt:lpstr>
      <vt:lpstr>Ukázky použití (fotoaparátu)</vt:lpstr>
      <vt:lpstr>Ukázky použití (fotoaparátu)</vt:lpstr>
      <vt:lpstr>Ukázky použití (fotoaparátu, mobilu)</vt:lpstr>
      <vt:lpstr>Ukázky použití (virtuální realita)</vt:lpstr>
      <vt:lpstr>Ukázky použití (internetu)</vt:lpstr>
      <vt:lpstr>Ukázky použití (aplikace)</vt:lpstr>
      <vt:lpstr>Ukázky použití (mobil)</vt:lpstr>
      <vt:lpstr>Ukázky použití (termokamera)</vt:lpstr>
      <vt:lpstr>Ukázky použití (mikroskopu)</vt:lpstr>
      <vt:lpstr>Ukázky použití (Pasco)</vt:lpstr>
      <vt:lpstr>Obecné přínosy používání ICT prostředků</vt:lpstr>
      <vt:lpstr>Obecné přínosy používání ICT prostředků</vt:lpstr>
      <vt:lpstr>HODNOCENÍ ŽÁKŮ </vt:lpstr>
      <vt:lpstr>HODNOCENÍ ŽÁKŮ </vt:lpstr>
      <vt:lpstr>HODNOCENÍ ŽÁKŮ </vt:lpstr>
      <vt:lpstr>ZÁVĚR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Čadová</dc:creator>
  <cp:lastModifiedBy>Miluše Matějcová</cp:lastModifiedBy>
  <cp:revision>40</cp:revision>
  <dcterms:created xsi:type="dcterms:W3CDTF">2019-11-26T19:02:37Z</dcterms:created>
  <dcterms:modified xsi:type="dcterms:W3CDTF">2023-06-14T05:21:58Z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0x010100D041FBF5B63E15458B77D9197576544A</vt:lpwstr>
  </property>
</Properties>
</file>