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</p:sldMasterIdLst>
  <p:notesMasterIdLst>
    <p:notesMasterId r:id="rId24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65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1"/>
  <c:lang val="cs-CZ"/>
  <c:roundedCorners val="0"/>
  <c:style val="2"/>
  <c:chart>
    <c:title>
      <c:tx>
        <c:rich>
          <a:bodyPr rot="0"/>
          <a:lstStyle/>
          <a:p>
            <a:pPr>
              <a:defRPr lang="cs-CZ" sz="1800" b="1" strike="noStrike" spc="-1">
                <a:solidFill>
                  <a:srgbClr val="000000"/>
                </a:solidFill>
                <a:latin typeface="Corbel"/>
              </a:defRPr>
            </a:pPr>
            <a:r>
              <a:rPr lang="cs-CZ" sz="1800" b="1" strike="noStrike" spc="-1">
                <a:solidFill>
                  <a:srgbClr val="000000"/>
                </a:solidFill>
                <a:latin typeface="Corbel"/>
              </a:rPr>
              <a:t>Aktivity v hodinách chemie s použitím ICT</a:t>
            </a:r>
          </a:p>
        </c:rich>
      </c:tx>
      <c:overlay val="0"/>
      <c:spPr>
        <a:noFill/>
        <a:ln w="0">
          <a:noFill/>
        </a:ln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rgbClr val="A72327"/>
            </a:solidFill>
            <a:ln w="0">
              <a:noFill/>
            </a:ln>
          </c:spPr>
          <c:invertIfNegative val="0"/>
          <c:dLbls>
            <c:numFmt formatCode="0.0" sourceLinked="0"/>
            <c:spPr>
              <a:noFill/>
              <a:ln>
                <a:noFill/>
              </a:ln>
              <a:effectLst/>
            </c:spPr>
            <c:txPr>
              <a:bodyPr wrap="square"/>
              <a:lstStyle/>
              <a:p>
                <a:pPr>
                  <a:defRPr sz="900" b="0" strike="noStrike" spc="-1">
                    <a:solidFill>
                      <a:srgbClr val="000000"/>
                    </a:solidFill>
                    <a:latin typeface="Times New Roman"/>
                  </a:defRPr>
                </a:pPr>
                <a:endParaRPr lang="cs-CZ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1"/>
            <c:separator>; </c:separator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categories</c:f>
              <c:strCache>
                <c:ptCount val="15"/>
                <c:pt idx="0">
                  <c:v>Použití prezentace ve výkladu (MS Power Point)</c:v>
                </c:pt>
                <c:pt idx="1">
                  <c:v>Použití pracovního listu, testů (Word)</c:v>
                </c:pt>
                <c:pt idx="2">
                  <c:v>Použití MS Excel při laboratorní práci (tabulky, výpočet, graf)</c:v>
                </c:pt>
                <c:pt idx="3">
                  <c:v>Moodle (e-learning, podpora výuky)</c:v>
                </c:pt>
                <c:pt idx="4">
                  <c:v>Natáčení pokusů při experimentu v hodině</c:v>
                </c:pt>
                <c:pt idx="5">
                  <c:v>QR kódy (zpětná vazba)</c:v>
                </c:pt>
                <c:pt idx="6">
                  <c:v>Kahoot, kviz</c:v>
                </c:pt>
                <c:pt idx="7">
                  <c:v>Pouštění pokusů (z youtube)</c:v>
                </c:pt>
                <c:pt idx="8">
                  <c:v>Pasco (např. měření pH, teploty)</c:v>
                </c:pt>
                <c:pt idx="9">
                  <c:v>Termokamera</c:v>
                </c:pt>
                <c:pt idx="10">
                  <c:v>Virtuální realita (tvorba chem. vzorců)</c:v>
                </c:pt>
                <c:pt idx="11">
                  <c:v>Interaktivní tabule (interaktivní sešit)</c:v>
                </c:pt>
                <c:pt idx="12">
                  <c:v>Sociální sítě (FB vkládání videí a diskuze)</c:v>
                </c:pt>
                <c:pt idx="13">
                  <c:v>Aplikace (např 3D – modely sloučenin)</c:v>
                </c:pt>
                <c:pt idx="14">
                  <c:v>Mikroskop</c:v>
                </c:pt>
              </c:strCache>
            </c:strRef>
          </c:cat>
          <c:val>
            <c:numRef>
              <c:f>0</c:f>
              <c:numCache>
                <c:formatCode>General</c:formatCode>
                <c:ptCount val="15"/>
                <c:pt idx="0">
                  <c:v>2.4249999999999998</c:v>
                </c:pt>
                <c:pt idx="1">
                  <c:v>1.4750000000000001</c:v>
                </c:pt>
                <c:pt idx="2">
                  <c:v>2.65</c:v>
                </c:pt>
                <c:pt idx="3">
                  <c:v>3.375</c:v>
                </c:pt>
                <c:pt idx="4">
                  <c:v>1.375</c:v>
                </c:pt>
                <c:pt idx="5">
                  <c:v>1.55</c:v>
                </c:pt>
                <c:pt idx="6">
                  <c:v>1.25</c:v>
                </c:pt>
                <c:pt idx="7">
                  <c:v>1.325</c:v>
                </c:pt>
                <c:pt idx="8">
                  <c:v>2.0499999999999998</c:v>
                </c:pt>
                <c:pt idx="9">
                  <c:v>1.6</c:v>
                </c:pt>
                <c:pt idx="10">
                  <c:v>1.675</c:v>
                </c:pt>
                <c:pt idx="11">
                  <c:v>1.85</c:v>
                </c:pt>
                <c:pt idx="12">
                  <c:v>1.9</c:v>
                </c:pt>
                <c:pt idx="13">
                  <c:v>1.8</c:v>
                </c:pt>
                <c:pt idx="14">
                  <c:v>1.5249999999999999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B02-484C-9496-1A80DF97109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3"/>
        <c:overlap val="32"/>
        <c:axId val="63446196"/>
        <c:axId val="65514896"/>
      </c:barChart>
      <c:catAx>
        <c:axId val="63446196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ln w="9360">
            <a:solidFill>
              <a:srgbClr val="D9D9D9"/>
            </a:solidFill>
            <a:round/>
          </a:ln>
        </c:spPr>
        <c:txPr>
          <a:bodyPr/>
          <a:lstStyle/>
          <a:p>
            <a:pPr>
              <a:defRPr sz="900" b="0" strike="noStrike" spc="-1">
                <a:solidFill>
                  <a:srgbClr val="000000"/>
                </a:solidFill>
                <a:latin typeface="Times New Roman"/>
              </a:defRPr>
            </a:pPr>
            <a:endParaRPr lang="cs-CZ"/>
          </a:p>
        </c:txPr>
        <c:crossAx val="65514896"/>
        <c:crosses val="autoZero"/>
        <c:auto val="1"/>
        <c:lblAlgn val="ctr"/>
        <c:lblOffset val="100"/>
        <c:noMultiLvlLbl val="0"/>
      </c:catAx>
      <c:valAx>
        <c:axId val="65514896"/>
        <c:scaling>
          <c:orientation val="minMax"/>
        </c:scaling>
        <c:delete val="0"/>
        <c:axPos val="l"/>
        <c:majorGridlines>
          <c:spPr>
            <a:ln w="9360">
              <a:solidFill>
                <a:srgbClr val="D9D9D9"/>
              </a:solidFill>
              <a:round/>
            </a:ln>
          </c:spPr>
        </c:majorGridlines>
        <c:title>
          <c:tx>
            <c:rich>
              <a:bodyPr rot="-5400000"/>
              <a:lstStyle/>
              <a:p>
                <a:pPr>
                  <a:defRPr lang="cs-CZ" sz="1000" b="0" strike="noStrike" spc="-1">
                    <a:solidFill>
                      <a:srgbClr val="595959"/>
                    </a:solidFill>
                    <a:latin typeface="Times New Roman"/>
                  </a:defRPr>
                </a:pPr>
                <a:r>
                  <a:rPr lang="cs-CZ" sz="1000" b="0" strike="noStrike" spc="-1">
                    <a:solidFill>
                      <a:srgbClr val="595959"/>
                    </a:solidFill>
                    <a:latin typeface="Times New Roman"/>
                  </a:rPr>
                  <a:t>známka</a:t>
                </a:r>
              </a:p>
            </c:rich>
          </c:tx>
          <c:overlay val="0"/>
          <c:spPr>
            <a:noFill/>
            <a:ln w="0">
              <a:noFill/>
            </a:ln>
          </c:spPr>
        </c:title>
        <c:numFmt formatCode="0.0" sourceLinked="0"/>
        <c:majorTickMark val="none"/>
        <c:minorTickMark val="none"/>
        <c:tickLblPos val="nextTo"/>
        <c:spPr>
          <a:ln w="9360">
            <a:noFill/>
          </a:ln>
        </c:spPr>
        <c:txPr>
          <a:bodyPr/>
          <a:lstStyle/>
          <a:p>
            <a:pPr>
              <a:defRPr sz="900" b="0" strike="noStrike" spc="-1">
                <a:solidFill>
                  <a:srgbClr val="000000"/>
                </a:solidFill>
                <a:latin typeface="Times New Roman"/>
              </a:defRPr>
            </a:pPr>
            <a:endParaRPr lang="cs-CZ"/>
          </a:p>
        </c:txPr>
        <c:crossAx val="63446196"/>
        <c:crosses val="autoZero"/>
        <c:crossBetween val="between"/>
        <c:majorUnit val="1"/>
      </c:valAx>
      <c:spPr>
        <a:noFill/>
        <a:ln w="0">
          <a:noFill/>
        </a:ln>
      </c:spPr>
    </c:plotArea>
    <c:plotVisOnly val="1"/>
    <c:dispBlanksAs val="gap"/>
    <c:showDLblsOverMax val="1"/>
  </c:chart>
  <c:spPr>
    <a:solidFill>
      <a:srgbClr val="FFFFFF"/>
    </a:solidFill>
    <a:ln w="9360">
      <a:noFill/>
    </a:ln>
  </c:spPr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1"/>
  <c:lang val="cs-CZ"/>
  <c:roundedCorners val="0"/>
  <c:style val="2"/>
  <c:chart>
    <c:title>
      <c:tx>
        <c:rich>
          <a:bodyPr rot="0"/>
          <a:lstStyle/>
          <a:p>
            <a:pPr>
              <a:defRPr lang="cs-CZ" sz="1800" b="1" strike="noStrike" spc="-1">
                <a:solidFill>
                  <a:srgbClr val="000000"/>
                </a:solidFill>
                <a:latin typeface="Corbel"/>
              </a:defRPr>
            </a:pPr>
            <a:r>
              <a:rPr lang="cs-CZ" sz="1800" b="1" strike="noStrike" spc="-1">
                <a:solidFill>
                  <a:srgbClr val="000000"/>
                </a:solidFill>
                <a:latin typeface="Corbel"/>
              </a:rPr>
              <a:t>Procentuální zastoupení známek při hodnocení</a:t>
            </a:r>
          </a:p>
        </c:rich>
      </c:tx>
      <c:overlay val="0"/>
      <c:spPr>
        <a:noFill/>
        <a:ln w="0">
          <a:noFill/>
        </a:ln>
      </c:spPr>
    </c:title>
    <c:autoTitleDeleted val="0"/>
    <c:view3D>
      <c:rotX val="30"/>
      <c:rotY val="0"/>
      <c:rAngAx val="0"/>
    </c:view3D>
    <c:floor>
      <c:thickness val="0"/>
      <c:spPr>
        <a:solidFill>
          <a:srgbClr val="D9D9D9"/>
        </a:solidFill>
        <a:ln w="0">
          <a:noFill/>
        </a:ln>
      </c:spPr>
    </c:floor>
    <c:sideWall>
      <c:thickness val="0"/>
      <c:spPr>
        <a:solidFill>
          <a:srgbClr val="D9D9D9"/>
        </a:solidFill>
        <a:ln w="0">
          <a:noFill/>
        </a:ln>
      </c:spPr>
    </c:sideWall>
    <c:backWall>
      <c:thickness val="0"/>
      <c:spPr>
        <a:solidFill>
          <a:srgbClr val="D9D9D9"/>
        </a:solidFill>
        <a:ln w="0">
          <a:noFill/>
        </a:ln>
      </c:spPr>
    </c:backWall>
    <c:plotArea>
      <c:layout/>
      <c:pie3DChart>
        <c:varyColors val="1"/>
        <c:ser>
          <c:idx val="0"/>
          <c:order val="0"/>
          <c:spPr>
            <a:solidFill>
              <a:srgbClr val="40BAD2"/>
            </a:solidFill>
            <a:ln w="0">
              <a:noFill/>
            </a:ln>
          </c:spPr>
          <c:dPt>
            <c:idx val="0"/>
            <c:bubble3D val="0"/>
            <c:extLst>
              <c:ext xmlns:c16="http://schemas.microsoft.com/office/drawing/2014/chart" uri="{C3380CC4-5D6E-409C-BE32-E72D297353CC}">
                <c16:uniqueId val="{00000001-C7A1-468F-89DF-4FAC9C6B81A2}"/>
              </c:ext>
            </c:extLst>
          </c:dPt>
          <c:dPt>
            <c:idx val="1"/>
            <c:bubble3D val="0"/>
            <c:spPr>
              <a:solidFill>
                <a:srgbClr val="FAB900"/>
              </a:solidFill>
              <a:ln w="0">
                <a:noFill/>
              </a:ln>
            </c:spPr>
            <c:extLst>
              <c:ext xmlns:c16="http://schemas.microsoft.com/office/drawing/2014/chart" uri="{C3380CC4-5D6E-409C-BE32-E72D297353CC}">
                <c16:uniqueId val="{00000003-C7A1-468F-89DF-4FAC9C6B81A2}"/>
              </c:ext>
            </c:extLst>
          </c:dPt>
          <c:dPt>
            <c:idx val="2"/>
            <c:bubble3D val="0"/>
            <c:spPr>
              <a:solidFill>
                <a:srgbClr val="90BB23"/>
              </a:solidFill>
              <a:ln w="0">
                <a:noFill/>
              </a:ln>
            </c:spPr>
            <c:extLst>
              <c:ext xmlns:c16="http://schemas.microsoft.com/office/drawing/2014/chart" uri="{C3380CC4-5D6E-409C-BE32-E72D297353CC}">
                <c16:uniqueId val="{00000005-C7A1-468F-89DF-4FAC9C6B81A2}"/>
              </c:ext>
            </c:extLst>
          </c:dPt>
          <c:dPt>
            <c:idx val="3"/>
            <c:bubble3D val="0"/>
            <c:spPr>
              <a:solidFill>
                <a:srgbClr val="EE7008"/>
              </a:solidFill>
              <a:ln w="0">
                <a:noFill/>
              </a:ln>
            </c:spPr>
            <c:extLst>
              <c:ext xmlns:c16="http://schemas.microsoft.com/office/drawing/2014/chart" uri="{C3380CC4-5D6E-409C-BE32-E72D297353CC}">
                <c16:uniqueId val="{00000007-C7A1-468F-89DF-4FAC9C6B81A2}"/>
              </c:ext>
            </c:extLst>
          </c:dPt>
          <c:dPt>
            <c:idx val="4"/>
            <c:bubble3D val="0"/>
            <c:spPr>
              <a:solidFill>
                <a:srgbClr val="1AB39F"/>
              </a:solidFill>
              <a:ln w="0">
                <a:noFill/>
              </a:ln>
            </c:spPr>
            <c:extLst>
              <c:ext xmlns:c16="http://schemas.microsoft.com/office/drawing/2014/chart" uri="{C3380CC4-5D6E-409C-BE32-E72D297353CC}">
                <c16:uniqueId val="{00000009-C7A1-468F-89DF-4FAC9C6B81A2}"/>
              </c:ext>
            </c:extLst>
          </c:dPt>
          <c:dLbls>
            <c:dLbl>
              <c:idx val="0"/>
              <c:spPr/>
              <c:txPr>
                <a:bodyPr wrap="square"/>
                <a:lstStyle/>
                <a:p>
                  <a:pPr>
                    <a:defRPr sz="1000" b="1" strike="noStrike" spc="-1">
                      <a:solidFill>
                        <a:srgbClr val="40BAD2"/>
                      </a:solidFill>
                      <a:latin typeface="Times New Roman"/>
                    </a:defRPr>
                  </a:pPr>
                  <a:endParaRPr lang="cs-CZ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1"/>
              <c:extLst>
                <c:ext xmlns:c16="http://schemas.microsoft.com/office/drawing/2014/chart" uri="{C3380CC4-5D6E-409C-BE32-E72D297353CC}">
                  <c16:uniqueId val="{00000001-C7A1-468F-89DF-4FAC9C6B81A2}"/>
                </c:ext>
              </c:extLst>
            </c:dLbl>
            <c:dLbl>
              <c:idx val="1"/>
              <c:spPr/>
              <c:txPr>
                <a:bodyPr wrap="square"/>
                <a:lstStyle/>
                <a:p>
                  <a:pPr>
                    <a:defRPr sz="1000" b="1" strike="noStrike" spc="-1">
                      <a:solidFill>
                        <a:srgbClr val="FAB900"/>
                      </a:solidFill>
                      <a:latin typeface="Times New Roman"/>
                    </a:defRPr>
                  </a:pPr>
                  <a:endParaRPr lang="cs-CZ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1"/>
              <c:extLst>
                <c:ext xmlns:c16="http://schemas.microsoft.com/office/drawing/2014/chart" uri="{C3380CC4-5D6E-409C-BE32-E72D297353CC}">
                  <c16:uniqueId val="{00000003-C7A1-468F-89DF-4FAC9C6B81A2}"/>
                </c:ext>
              </c:extLst>
            </c:dLbl>
            <c:dLbl>
              <c:idx val="2"/>
              <c:spPr/>
              <c:txPr>
                <a:bodyPr wrap="square"/>
                <a:lstStyle/>
                <a:p>
                  <a:pPr>
                    <a:defRPr sz="1000" b="1" strike="noStrike" spc="-1">
                      <a:solidFill>
                        <a:srgbClr val="90BB23"/>
                      </a:solidFill>
                      <a:latin typeface="Times New Roman"/>
                    </a:defRPr>
                  </a:pPr>
                  <a:endParaRPr lang="cs-CZ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1"/>
              <c:extLst>
                <c:ext xmlns:c16="http://schemas.microsoft.com/office/drawing/2014/chart" uri="{C3380CC4-5D6E-409C-BE32-E72D297353CC}">
                  <c16:uniqueId val="{00000005-C7A1-468F-89DF-4FAC9C6B81A2}"/>
                </c:ext>
              </c:extLst>
            </c:dLbl>
            <c:dLbl>
              <c:idx val="3"/>
              <c:spPr/>
              <c:txPr>
                <a:bodyPr wrap="square"/>
                <a:lstStyle/>
                <a:p>
                  <a:pPr>
                    <a:defRPr sz="1000" b="1" strike="noStrike" spc="-1">
                      <a:solidFill>
                        <a:srgbClr val="EE7008"/>
                      </a:solidFill>
                      <a:latin typeface="Times New Roman"/>
                    </a:defRPr>
                  </a:pPr>
                  <a:endParaRPr lang="cs-CZ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1"/>
              <c:extLst>
                <c:ext xmlns:c16="http://schemas.microsoft.com/office/drawing/2014/chart" uri="{C3380CC4-5D6E-409C-BE32-E72D297353CC}">
                  <c16:uniqueId val="{00000007-C7A1-468F-89DF-4FAC9C6B81A2}"/>
                </c:ext>
              </c:extLst>
            </c:dLbl>
            <c:dLbl>
              <c:idx val="4"/>
              <c:spPr/>
              <c:txPr>
                <a:bodyPr wrap="square"/>
                <a:lstStyle/>
                <a:p>
                  <a:pPr>
                    <a:defRPr sz="1000" b="1" strike="noStrike" spc="-1">
                      <a:solidFill>
                        <a:srgbClr val="1AB39F"/>
                      </a:solidFill>
                      <a:latin typeface="Times New Roman"/>
                    </a:defRPr>
                  </a:pPr>
                  <a:endParaRPr lang="cs-CZ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1"/>
              <c:extLst>
                <c:ext xmlns:c16="http://schemas.microsoft.com/office/drawing/2014/chart" uri="{C3380CC4-5D6E-409C-BE32-E72D297353CC}">
                  <c16:uniqueId val="{00000009-C7A1-468F-89DF-4FAC9C6B81A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/>
              <a:lstStyle/>
              <a:p>
                <a:pPr>
                  <a:defRPr sz="1000" b="1" strike="noStrike" spc="-1">
                    <a:solidFill>
                      <a:srgbClr val="40BAD2"/>
                    </a:solidFill>
                    <a:latin typeface="Times New Roman"/>
                  </a:defRPr>
                </a:pPr>
                <a:endParaRPr lang="cs-CZ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1"/>
            <c:separator>
</c:separator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categories</c:f>
              <c:strCache>
                <c:ptCount val="5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</c:strCache>
            </c:strRef>
          </c:cat>
          <c:val>
            <c:numRef>
              <c:f>0</c:f>
              <c:numCache>
                <c:formatCode>General</c:formatCode>
                <c:ptCount val="5"/>
                <c:pt idx="0">
                  <c:v>286</c:v>
                </c:pt>
                <c:pt idx="1">
                  <c:v>187</c:v>
                </c:pt>
                <c:pt idx="2">
                  <c:v>75</c:v>
                </c:pt>
                <c:pt idx="3">
                  <c:v>32</c:v>
                </c:pt>
                <c:pt idx="4">
                  <c:v>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C7A1-468F-89DF-4FAC9C6B81A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1"/>
  </c:chart>
  <c:spPr>
    <a:solidFill>
      <a:srgbClr val="FFFFFF"/>
    </a:solidFill>
    <a:ln w="9360">
      <a:noFill/>
    </a:ln>
  </c:spPr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216000" y="812520"/>
            <a:ext cx="7127280" cy="4008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r>
              <a:rPr lang="en-US" sz="1800" b="0" strike="noStrike" spc="-1">
                <a:solidFill>
                  <a:srgbClr val="000000"/>
                </a:solidFill>
                <a:latin typeface="Corbel"/>
              </a:rPr>
              <a:t>Klikněte pro přesun snímku</a:t>
            </a:r>
          </a:p>
        </p:txBody>
      </p:sp>
      <p:sp>
        <p:nvSpPr>
          <p:cNvPr id="89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r>
              <a:rPr lang="cs-CZ" sz="2000" b="0" strike="noStrike" spc="-1">
                <a:latin typeface="Arial"/>
              </a:rPr>
              <a:t>Klikněte pro úpravu formátu komentářů</a:t>
            </a:r>
          </a:p>
        </p:txBody>
      </p:sp>
      <p:sp>
        <p:nvSpPr>
          <p:cNvPr id="90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r>
              <a:rPr lang="cs-CZ" sz="1400" b="0" strike="noStrike" spc="-1">
                <a:latin typeface="Times New Roman"/>
              </a:rPr>
              <a:t>&lt;záhlaví&gt;</a:t>
            </a:r>
          </a:p>
        </p:txBody>
      </p:sp>
      <p:sp>
        <p:nvSpPr>
          <p:cNvPr id="91" name="PlaceHolder 4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algn="r"/>
            <a:r>
              <a:rPr lang="cs-CZ" sz="1400" b="0" strike="noStrike" spc="-1">
                <a:latin typeface="Times New Roman"/>
              </a:rPr>
              <a:t>&lt;datum/čas&gt;</a:t>
            </a:r>
          </a:p>
        </p:txBody>
      </p:sp>
      <p:sp>
        <p:nvSpPr>
          <p:cNvPr id="92" name="PlaceHolder 5"/>
          <p:cNvSpPr>
            <a:spLocks noGrp="1"/>
          </p:cNvSpPr>
          <p:nvPr>
            <p:ph type="ftr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/>
          <a:p>
            <a:r>
              <a:rPr lang="cs-CZ" sz="1400" b="0" strike="noStrike" spc="-1">
                <a:latin typeface="Times New Roman"/>
              </a:rPr>
              <a:t>&lt;zápatí&gt;</a:t>
            </a:r>
          </a:p>
        </p:txBody>
      </p:sp>
      <p:sp>
        <p:nvSpPr>
          <p:cNvPr id="93" name="PlaceHolder 6"/>
          <p:cNvSpPr>
            <a:spLocks noGrp="1"/>
          </p:cNvSpPr>
          <p:nvPr>
            <p:ph type="sldNum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/>
          <a:p>
            <a:pPr algn="r"/>
            <a:fld id="{FEFCAE35-273D-4CD9-B141-B2349A2A7C57}" type="slidenum">
              <a:rPr lang="cs-CZ" sz="1400" b="0" strike="noStrike" spc="-1">
                <a:latin typeface="Times New Roman"/>
              </a:rPr>
              <a:t>‹#›</a:t>
            </a:fld>
            <a:endParaRPr lang="cs-CZ" sz="14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238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endParaRPr lang="cs-CZ" sz="2000" b="0" strike="noStrike" spc="-1">
              <a:latin typeface="Arial"/>
            </a:endParaRPr>
          </a:p>
        </p:txBody>
      </p:sp>
      <p:sp>
        <p:nvSpPr>
          <p:cNvPr id="239" name="PlaceHolder 3"/>
          <p:cNvSpPr>
            <a:spLocks noGrp="1"/>
          </p:cNvSpPr>
          <p:nvPr>
            <p:ph type="sldNum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/>
          <a:p>
            <a:pPr algn="r">
              <a:lnSpc>
                <a:spcPct val="100000"/>
              </a:lnSpc>
            </a:pPr>
            <a:fld id="{97563615-106B-4D34-8B94-B67B51CFBFB0}" type="slidenum">
              <a:rPr lang="cs-CZ" sz="1200" b="0" strike="noStrike" spc="-1">
                <a:solidFill>
                  <a:srgbClr val="000000"/>
                </a:solidFill>
                <a:latin typeface="+mn-lt"/>
                <a:ea typeface="+mn-ea"/>
              </a:rPr>
              <a:t>1</a:t>
            </a:fld>
            <a:endParaRPr lang="cs-CZ" sz="1200" b="0" strike="noStrike" spc="-1">
              <a:latin typeface="Times New Roman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241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endParaRPr lang="cs-CZ" sz="2000" b="0" strike="noStrike" spc="-1">
              <a:latin typeface="Arial"/>
            </a:endParaRPr>
          </a:p>
        </p:txBody>
      </p:sp>
      <p:sp>
        <p:nvSpPr>
          <p:cNvPr id="242" name="PlaceHolder 3"/>
          <p:cNvSpPr>
            <a:spLocks noGrp="1"/>
          </p:cNvSpPr>
          <p:nvPr>
            <p:ph type="sldNum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/>
          <a:p>
            <a:pPr algn="r">
              <a:lnSpc>
                <a:spcPct val="100000"/>
              </a:lnSpc>
            </a:pPr>
            <a:fld id="{FA93DB89-BAD4-4323-8C98-3AB28B677C4B}" type="slidenum">
              <a:rPr lang="cs-CZ" sz="1200" b="0" strike="noStrike" spc="-1">
                <a:solidFill>
                  <a:srgbClr val="000000"/>
                </a:solidFill>
                <a:latin typeface="+mn-lt"/>
                <a:ea typeface="+mn-ea"/>
              </a:rPr>
              <a:t>2</a:t>
            </a:fld>
            <a:endParaRPr lang="cs-CZ" sz="1200" b="0" strike="noStrike" spc="-1">
              <a:latin typeface="Times New Roman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253080" y="1123920"/>
            <a:ext cx="2946960" cy="4600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orbel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 type="subTitle"/>
          </p:nvPr>
        </p:nvSpPr>
        <p:spPr>
          <a:xfrm>
            <a:off x="3869280" y="864000"/>
            <a:ext cx="7314840" cy="512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253080" y="1123920"/>
            <a:ext cx="2946960" cy="4600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orbel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/>
          </p:nvPr>
        </p:nvSpPr>
        <p:spPr>
          <a:xfrm>
            <a:off x="3869280" y="864000"/>
            <a:ext cx="7314840" cy="512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253080" y="1123920"/>
            <a:ext cx="2946960" cy="4600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orbel"/>
            </a:endParaRPr>
          </a:p>
        </p:txBody>
      </p:sp>
      <p:sp>
        <p:nvSpPr>
          <p:cNvPr id="14" name="PlaceHolder 2"/>
          <p:cNvSpPr>
            <a:spLocks noGrp="1"/>
          </p:cNvSpPr>
          <p:nvPr>
            <p:ph/>
          </p:nvPr>
        </p:nvSpPr>
        <p:spPr>
          <a:xfrm>
            <a:off x="3869280" y="864000"/>
            <a:ext cx="3569400" cy="512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</p:txBody>
      </p:sp>
      <p:sp>
        <p:nvSpPr>
          <p:cNvPr id="15" name="PlaceHolder 3"/>
          <p:cNvSpPr>
            <a:spLocks noGrp="1"/>
          </p:cNvSpPr>
          <p:nvPr>
            <p:ph/>
          </p:nvPr>
        </p:nvSpPr>
        <p:spPr>
          <a:xfrm>
            <a:off x="7617600" y="864000"/>
            <a:ext cx="3569400" cy="512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253080" y="1123920"/>
            <a:ext cx="2946960" cy="4600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orbe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laceHolder 1"/>
          <p:cNvSpPr>
            <a:spLocks noGrp="1"/>
          </p:cNvSpPr>
          <p:nvPr>
            <p:ph type="subTitle"/>
          </p:nvPr>
        </p:nvSpPr>
        <p:spPr>
          <a:xfrm>
            <a:off x="253080" y="4929840"/>
            <a:ext cx="2946960" cy="13716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253080" y="1123920"/>
            <a:ext cx="2946960" cy="4600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orbel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/>
          </p:nvPr>
        </p:nvSpPr>
        <p:spPr>
          <a:xfrm>
            <a:off x="3869280" y="864000"/>
            <a:ext cx="3569400" cy="2442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/>
          </p:nvPr>
        </p:nvSpPr>
        <p:spPr>
          <a:xfrm>
            <a:off x="7617600" y="864000"/>
            <a:ext cx="3569400" cy="512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/>
          </p:nvPr>
        </p:nvSpPr>
        <p:spPr>
          <a:xfrm>
            <a:off x="3869280" y="3538800"/>
            <a:ext cx="3569400" cy="2442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253080" y="1123920"/>
            <a:ext cx="2946960" cy="4600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orbel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/>
          </p:nvPr>
        </p:nvSpPr>
        <p:spPr>
          <a:xfrm>
            <a:off x="3869280" y="864000"/>
            <a:ext cx="3569400" cy="512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/>
          </p:nvPr>
        </p:nvSpPr>
        <p:spPr>
          <a:xfrm>
            <a:off x="7617600" y="864000"/>
            <a:ext cx="3569400" cy="2442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/>
          </p:nvPr>
        </p:nvSpPr>
        <p:spPr>
          <a:xfrm>
            <a:off x="7617600" y="3538800"/>
            <a:ext cx="3569400" cy="2442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253080" y="1123920"/>
            <a:ext cx="2946960" cy="4600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orbe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/>
          </p:nvPr>
        </p:nvSpPr>
        <p:spPr>
          <a:xfrm>
            <a:off x="3869280" y="864000"/>
            <a:ext cx="3569400" cy="2442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/>
          </p:nvPr>
        </p:nvSpPr>
        <p:spPr>
          <a:xfrm>
            <a:off x="7617600" y="864000"/>
            <a:ext cx="3569400" cy="2442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/>
          </p:nvPr>
        </p:nvSpPr>
        <p:spPr>
          <a:xfrm>
            <a:off x="3869280" y="3538800"/>
            <a:ext cx="7314840" cy="2442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PlaceHolder 1"/>
          <p:cNvSpPr>
            <a:spLocks noGrp="1"/>
          </p:cNvSpPr>
          <p:nvPr>
            <p:ph type="title"/>
          </p:nvPr>
        </p:nvSpPr>
        <p:spPr>
          <a:xfrm>
            <a:off x="253080" y="1123920"/>
            <a:ext cx="2946960" cy="4600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orbel"/>
            </a:endParaRPr>
          </a:p>
        </p:txBody>
      </p:sp>
      <p:sp>
        <p:nvSpPr>
          <p:cNvPr id="31" name="PlaceHolder 2"/>
          <p:cNvSpPr>
            <a:spLocks noGrp="1"/>
          </p:cNvSpPr>
          <p:nvPr>
            <p:ph/>
          </p:nvPr>
        </p:nvSpPr>
        <p:spPr>
          <a:xfrm>
            <a:off x="3869280" y="864000"/>
            <a:ext cx="7314840" cy="2442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</p:txBody>
      </p:sp>
      <p:sp>
        <p:nvSpPr>
          <p:cNvPr id="32" name="PlaceHolder 3"/>
          <p:cNvSpPr>
            <a:spLocks noGrp="1"/>
          </p:cNvSpPr>
          <p:nvPr>
            <p:ph/>
          </p:nvPr>
        </p:nvSpPr>
        <p:spPr>
          <a:xfrm>
            <a:off x="3869280" y="3538800"/>
            <a:ext cx="7314840" cy="2442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PlaceHolder 1"/>
          <p:cNvSpPr>
            <a:spLocks noGrp="1"/>
          </p:cNvSpPr>
          <p:nvPr>
            <p:ph type="title"/>
          </p:nvPr>
        </p:nvSpPr>
        <p:spPr>
          <a:xfrm>
            <a:off x="253080" y="1123920"/>
            <a:ext cx="2946960" cy="4600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orbel"/>
            </a:endParaRPr>
          </a:p>
        </p:txBody>
      </p:sp>
      <p:sp>
        <p:nvSpPr>
          <p:cNvPr id="34" name="PlaceHolder 2"/>
          <p:cNvSpPr>
            <a:spLocks noGrp="1"/>
          </p:cNvSpPr>
          <p:nvPr>
            <p:ph/>
          </p:nvPr>
        </p:nvSpPr>
        <p:spPr>
          <a:xfrm>
            <a:off x="3869280" y="864000"/>
            <a:ext cx="3569400" cy="2442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</p:txBody>
      </p:sp>
      <p:sp>
        <p:nvSpPr>
          <p:cNvPr id="35" name="PlaceHolder 3"/>
          <p:cNvSpPr>
            <a:spLocks noGrp="1"/>
          </p:cNvSpPr>
          <p:nvPr>
            <p:ph/>
          </p:nvPr>
        </p:nvSpPr>
        <p:spPr>
          <a:xfrm>
            <a:off x="7617600" y="864000"/>
            <a:ext cx="3569400" cy="2442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</p:txBody>
      </p:sp>
      <p:sp>
        <p:nvSpPr>
          <p:cNvPr id="36" name="PlaceHolder 4"/>
          <p:cNvSpPr>
            <a:spLocks noGrp="1"/>
          </p:cNvSpPr>
          <p:nvPr>
            <p:ph/>
          </p:nvPr>
        </p:nvSpPr>
        <p:spPr>
          <a:xfrm>
            <a:off x="3869280" y="3538800"/>
            <a:ext cx="3569400" cy="2442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</p:txBody>
      </p:sp>
      <p:sp>
        <p:nvSpPr>
          <p:cNvPr id="37" name="PlaceHolder 5"/>
          <p:cNvSpPr>
            <a:spLocks noGrp="1"/>
          </p:cNvSpPr>
          <p:nvPr>
            <p:ph/>
          </p:nvPr>
        </p:nvSpPr>
        <p:spPr>
          <a:xfrm>
            <a:off x="7617600" y="3538800"/>
            <a:ext cx="3569400" cy="2442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253080" y="1123920"/>
            <a:ext cx="2946960" cy="4600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orbel"/>
            </a:endParaRPr>
          </a:p>
        </p:txBody>
      </p:sp>
      <p:sp>
        <p:nvSpPr>
          <p:cNvPr id="39" name="PlaceHolder 2"/>
          <p:cNvSpPr>
            <a:spLocks noGrp="1"/>
          </p:cNvSpPr>
          <p:nvPr>
            <p:ph/>
          </p:nvPr>
        </p:nvSpPr>
        <p:spPr>
          <a:xfrm>
            <a:off x="3869280" y="864000"/>
            <a:ext cx="2355120" cy="2442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</p:txBody>
      </p:sp>
      <p:sp>
        <p:nvSpPr>
          <p:cNvPr id="40" name="PlaceHolder 3"/>
          <p:cNvSpPr>
            <a:spLocks noGrp="1"/>
          </p:cNvSpPr>
          <p:nvPr>
            <p:ph/>
          </p:nvPr>
        </p:nvSpPr>
        <p:spPr>
          <a:xfrm>
            <a:off x="6342480" y="864000"/>
            <a:ext cx="2355120" cy="2442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</p:txBody>
      </p:sp>
      <p:sp>
        <p:nvSpPr>
          <p:cNvPr id="41" name="PlaceHolder 4"/>
          <p:cNvSpPr>
            <a:spLocks noGrp="1"/>
          </p:cNvSpPr>
          <p:nvPr>
            <p:ph/>
          </p:nvPr>
        </p:nvSpPr>
        <p:spPr>
          <a:xfrm>
            <a:off x="8815680" y="864000"/>
            <a:ext cx="2355120" cy="2442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</p:txBody>
      </p:sp>
      <p:sp>
        <p:nvSpPr>
          <p:cNvPr id="42" name="PlaceHolder 5"/>
          <p:cNvSpPr>
            <a:spLocks noGrp="1"/>
          </p:cNvSpPr>
          <p:nvPr>
            <p:ph/>
          </p:nvPr>
        </p:nvSpPr>
        <p:spPr>
          <a:xfrm>
            <a:off x="3869280" y="3538800"/>
            <a:ext cx="2355120" cy="2442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</p:txBody>
      </p:sp>
      <p:sp>
        <p:nvSpPr>
          <p:cNvPr id="43" name="PlaceHolder 6"/>
          <p:cNvSpPr>
            <a:spLocks noGrp="1"/>
          </p:cNvSpPr>
          <p:nvPr>
            <p:ph/>
          </p:nvPr>
        </p:nvSpPr>
        <p:spPr>
          <a:xfrm>
            <a:off x="6342480" y="3538800"/>
            <a:ext cx="2355120" cy="2442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</p:txBody>
      </p:sp>
      <p:sp>
        <p:nvSpPr>
          <p:cNvPr id="44" name="PlaceHolder 7"/>
          <p:cNvSpPr>
            <a:spLocks noGrp="1"/>
          </p:cNvSpPr>
          <p:nvPr>
            <p:ph/>
          </p:nvPr>
        </p:nvSpPr>
        <p:spPr>
          <a:xfrm>
            <a:off x="8815680" y="3538800"/>
            <a:ext cx="2355120" cy="2442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PlaceHolder 1"/>
          <p:cNvSpPr>
            <a:spLocks noGrp="1"/>
          </p:cNvSpPr>
          <p:nvPr>
            <p:ph type="title"/>
          </p:nvPr>
        </p:nvSpPr>
        <p:spPr>
          <a:xfrm>
            <a:off x="253080" y="1123920"/>
            <a:ext cx="2946960" cy="4600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orbel"/>
            </a:endParaRPr>
          </a:p>
        </p:txBody>
      </p:sp>
      <p:sp>
        <p:nvSpPr>
          <p:cNvPr id="53" name="PlaceHolder 2"/>
          <p:cNvSpPr>
            <a:spLocks noGrp="1"/>
          </p:cNvSpPr>
          <p:nvPr>
            <p:ph type="subTitle"/>
          </p:nvPr>
        </p:nvSpPr>
        <p:spPr>
          <a:xfrm>
            <a:off x="3869280" y="864000"/>
            <a:ext cx="7314840" cy="512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title"/>
          </p:nvPr>
        </p:nvSpPr>
        <p:spPr>
          <a:xfrm>
            <a:off x="253080" y="1123920"/>
            <a:ext cx="2946960" cy="4600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orbel"/>
            </a:endParaRPr>
          </a:p>
        </p:txBody>
      </p:sp>
      <p:sp>
        <p:nvSpPr>
          <p:cNvPr id="55" name="PlaceHolder 2"/>
          <p:cNvSpPr>
            <a:spLocks noGrp="1"/>
          </p:cNvSpPr>
          <p:nvPr>
            <p:ph/>
          </p:nvPr>
        </p:nvSpPr>
        <p:spPr>
          <a:xfrm>
            <a:off x="3869280" y="864000"/>
            <a:ext cx="7314840" cy="512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PlaceHolder 1"/>
          <p:cNvSpPr>
            <a:spLocks noGrp="1"/>
          </p:cNvSpPr>
          <p:nvPr>
            <p:ph type="title"/>
          </p:nvPr>
        </p:nvSpPr>
        <p:spPr>
          <a:xfrm>
            <a:off x="253080" y="1123920"/>
            <a:ext cx="2946960" cy="4600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orbel"/>
            </a:endParaRPr>
          </a:p>
        </p:txBody>
      </p:sp>
      <p:sp>
        <p:nvSpPr>
          <p:cNvPr id="57" name="PlaceHolder 2"/>
          <p:cNvSpPr>
            <a:spLocks noGrp="1"/>
          </p:cNvSpPr>
          <p:nvPr>
            <p:ph/>
          </p:nvPr>
        </p:nvSpPr>
        <p:spPr>
          <a:xfrm>
            <a:off x="3869280" y="864000"/>
            <a:ext cx="3569400" cy="512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</p:txBody>
      </p:sp>
      <p:sp>
        <p:nvSpPr>
          <p:cNvPr id="58" name="PlaceHolder 3"/>
          <p:cNvSpPr>
            <a:spLocks noGrp="1"/>
          </p:cNvSpPr>
          <p:nvPr>
            <p:ph/>
          </p:nvPr>
        </p:nvSpPr>
        <p:spPr>
          <a:xfrm>
            <a:off x="7617600" y="864000"/>
            <a:ext cx="3569400" cy="512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253080" y="1123920"/>
            <a:ext cx="2946960" cy="4600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orbel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PlaceHolder 1"/>
          <p:cNvSpPr>
            <a:spLocks noGrp="1"/>
          </p:cNvSpPr>
          <p:nvPr>
            <p:ph type="subTitle"/>
          </p:nvPr>
        </p:nvSpPr>
        <p:spPr>
          <a:xfrm>
            <a:off x="253080" y="4929840"/>
            <a:ext cx="2946960" cy="13716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253080" y="1123920"/>
            <a:ext cx="2946960" cy="4600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orbel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/>
          </p:nvPr>
        </p:nvSpPr>
        <p:spPr>
          <a:xfrm>
            <a:off x="3869280" y="864000"/>
            <a:ext cx="3569400" cy="2442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/>
          </p:nvPr>
        </p:nvSpPr>
        <p:spPr>
          <a:xfrm>
            <a:off x="7617600" y="864000"/>
            <a:ext cx="3569400" cy="512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</p:txBody>
      </p:sp>
      <p:sp>
        <p:nvSpPr>
          <p:cNvPr id="64" name="PlaceHolder 4"/>
          <p:cNvSpPr>
            <a:spLocks noGrp="1"/>
          </p:cNvSpPr>
          <p:nvPr>
            <p:ph/>
          </p:nvPr>
        </p:nvSpPr>
        <p:spPr>
          <a:xfrm>
            <a:off x="3869280" y="3538800"/>
            <a:ext cx="3569400" cy="2442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title"/>
          </p:nvPr>
        </p:nvSpPr>
        <p:spPr>
          <a:xfrm>
            <a:off x="253080" y="1123920"/>
            <a:ext cx="2946960" cy="4600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orbel"/>
            </a:endParaRPr>
          </a:p>
        </p:txBody>
      </p:sp>
      <p:sp>
        <p:nvSpPr>
          <p:cNvPr id="66" name="PlaceHolder 2"/>
          <p:cNvSpPr>
            <a:spLocks noGrp="1"/>
          </p:cNvSpPr>
          <p:nvPr>
            <p:ph/>
          </p:nvPr>
        </p:nvSpPr>
        <p:spPr>
          <a:xfrm>
            <a:off x="3869280" y="864000"/>
            <a:ext cx="3569400" cy="512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</p:txBody>
      </p:sp>
      <p:sp>
        <p:nvSpPr>
          <p:cNvPr id="67" name="PlaceHolder 3"/>
          <p:cNvSpPr>
            <a:spLocks noGrp="1"/>
          </p:cNvSpPr>
          <p:nvPr>
            <p:ph/>
          </p:nvPr>
        </p:nvSpPr>
        <p:spPr>
          <a:xfrm>
            <a:off x="7617600" y="864000"/>
            <a:ext cx="3569400" cy="2442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</p:txBody>
      </p:sp>
      <p:sp>
        <p:nvSpPr>
          <p:cNvPr id="68" name="PlaceHolder 4"/>
          <p:cNvSpPr>
            <a:spLocks noGrp="1"/>
          </p:cNvSpPr>
          <p:nvPr>
            <p:ph/>
          </p:nvPr>
        </p:nvSpPr>
        <p:spPr>
          <a:xfrm>
            <a:off x="7617600" y="3538800"/>
            <a:ext cx="3569400" cy="2442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253080" y="1123920"/>
            <a:ext cx="2946960" cy="4600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orbel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/>
          </p:nvPr>
        </p:nvSpPr>
        <p:spPr>
          <a:xfrm>
            <a:off x="3869280" y="864000"/>
            <a:ext cx="3569400" cy="2442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</p:txBody>
      </p:sp>
      <p:sp>
        <p:nvSpPr>
          <p:cNvPr id="71" name="PlaceHolder 3"/>
          <p:cNvSpPr>
            <a:spLocks noGrp="1"/>
          </p:cNvSpPr>
          <p:nvPr>
            <p:ph/>
          </p:nvPr>
        </p:nvSpPr>
        <p:spPr>
          <a:xfrm>
            <a:off x="7617600" y="864000"/>
            <a:ext cx="3569400" cy="2442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</p:txBody>
      </p:sp>
      <p:sp>
        <p:nvSpPr>
          <p:cNvPr id="72" name="PlaceHolder 4"/>
          <p:cNvSpPr>
            <a:spLocks noGrp="1"/>
          </p:cNvSpPr>
          <p:nvPr>
            <p:ph/>
          </p:nvPr>
        </p:nvSpPr>
        <p:spPr>
          <a:xfrm>
            <a:off x="3869280" y="3538800"/>
            <a:ext cx="7314840" cy="2442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PlaceHolder 1"/>
          <p:cNvSpPr>
            <a:spLocks noGrp="1"/>
          </p:cNvSpPr>
          <p:nvPr>
            <p:ph type="title"/>
          </p:nvPr>
        </p:nvSpPr>
        <p:spPr>
          <a:xfrm>
            <a:off x="253080" y="1123920"/>
            <a:ext cx="2946960" cy="4600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orbel"/>
            </a:endParaRPr>
          </a:p>
        </p:txBody>
      </p:sp>
      <p:sp>
        <p:nvSpPr>
          <p:cNvPr id="74" name="PlaceHolder 2"/>
          <p:cNvSpPr>
            <a:spLocks noGrp="1"/>
          </p:cNvSpPr>
          <p:nvPr>
            <p:ph/>
          </p:nvPr>
        </p:nvSpPr>
        <p:spPr>
          <a:xfrm>
            <a:off x="3869280" y="864000"/>
            <a:ext cx="7314840" cy="2442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</p:txBody>
      </p:sp>
      <p:sp>
        <p:nvSpPr>
          <p:cNvPr id="75" name="PlaceHolder 3"/>
          <p:cNvSpPr>
            <a:spLocks noGrp="1"/>
          </p:cNvSpPr>
          <p:nvPr>
            <p:ph/>
          </p:nvPr>
        </p:nvSpPr>
        <p:spPr>
          <a:xfrm>
            <a:off x="3869280" y="3538800"/>
            <a:ext cx="7314840" cy="2442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PlaceHolder 1"/>
          <p:cNvSpPr>
            <a:spLocks noGrp="1"/>
          </p:cNvSpPr>
          <p:nvPr>
            <p:ph type="title"/>
          </p:nvPr>
        </p:nvSpPr>
        <p:spPr>
          <a:xfrm>
            <a:off x="253080" y="1123920"/>
            <a:ext cx="2946960" cy="4600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orbel"/>
            </a:endParaRPr>
          </a:p>
        </p:txBody>
      </p:sp>
      <p:sp>
        <p:nvSpPr>
          <p:cNvPr id="77" name="PlaceHolder 2"/>
          <p:cNvSpPr>
            <a:spLocks noGrp="1"/>
          </p:cNvSpPr>
          <p:nvPr>
            <p:ph/>
          </p:nvPr>
        </p:nvSpPr>
        <p:spPr>
          <a:xfrm>
            <a:off x="3869280" y="864000"/>
            <a:ext cx="3569400" cy="2442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</p:txBody>
      </p:sp>
      <p:sp>
        <p:nvSpPr>
          <p:cNvPr id="78" name="PlaceHolder 3"/>
          <p:cNvSpPr>
            <a:spLocks noGrp="1"/>
          </p:cNvSpPr>
          <p:nvPr>
            <p:ph/>
          </p:nvPr>
        </p:nvSpPr>
        <p:spPr>
          <a:xfrm>
            <a:off x="7617600" y="864000"/>
            <a:ext cx="3569400" cy="2442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</p:txBody>
      </p:sp>
      <p:sp>
        <p:nvSpPr>
          <p:cNvPr id="79" name="PlaceHolder 4"/>
          <p:cNvSpPr>
            <a:spLocks noGrp="1"/>
          </p:cNvSpPr>
          <p:nvPr>
            <p:ph/>
          </p:nvPr>
        </p:nvSpPr>
        <p:spPr>
          <a:xfrm>
            <a:off x="3869280" y="3538800"/>
            <a:ext cx="3569400" cy="2442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</p:txBody>
      </p:sp>
      <p:sp>
        <p:nvSpPr>
          <p:cNvPr id="80" name="PlaceHolder 5"/>
          <p:cNvSpPr>
            <a:spLocks noGrp="1"/>
          </p:cNvSpPr>
          <p:nvPr>
            <p:ph/>
          </p:nvPr>
        </p:nvSpPr>
        <p:spPr>
          <a:xfrm>
            <a:off x="7617600" y="3538800"/>
            <a:ext cx="3569400" cy="2442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253080" y="1123920"/>
            <a:ext cx="2946960" cy="4600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orbel"/>
            </a:endParaRPr>
          </a:p>
        </p:txBody>
      </p:sp>
      <p:sp>
        <p:nvSpPr>
          <p:cNvPr id="82" name="PlaceHolder 2"/>
          <p:cNvSpPr>
            <a:spLocks noGrp="1"/>
          </p:cNvSpPr>
          <p:nvPr>
            <p:ph/>
          </p:nvPr>
        </p:nvSpPr>
        <p:spPr>
          <a:xfrm>
            <a:off x="3869280" y="864000"/>
            <a:ext cx="2355120" cy="2442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</p:txBody>
      </p:sp>
      <p:sp>
        <p:nvSpPr>
          <p:cNvPr id="83" name="PlaceHolder 3"/>
          <p:cNvSpPr>
            <a:spLocks noGrp="1"/>
          </p:cNvSpPr>
          <p:nvPr>
            <p:ph/>
          </p:nvPr>
        </p:nvSpPr>
        <p:spPr>
          <a:xfrm>
            <a:off x="6342480" y="864000"/>
            <a:ext cx="2355120" cy="2442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</p:txBody>
      </p:sp>
      <p:sp>
        <p:nvSpPr>
          <p:cNvPr id="84" name="PlaceHolder 4"/>
          <p:cNvSpPr>
            <a:spLocks noGrp="1"/>
          </p:cNvSpPr>
          <p:nvPr>
            <p:ph/>
          </p:nvPr>
        </p:nvSpPr>
        <p:spPr>
          <a:xfrm>
            <a:off x="8815680" y="864000"/>
            <a:ext cx="2355120" cy="2442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</p:txBody>
      </p:sp>
      <p:sp>
        <p:nvSpPr>
          <p:cNvPr id="85" name="PlaceHolder 5"/>
          <p:cNvSpPr>
            <a:spLocks noGrp="1"/>
          </p:cNvSpPr>
          <p:nvPr>
            <p:ph/>
          </p:nvPr>
        </p:nvSpPr>
        <p:spPr>
          <a:xfrm>
            <a:off x="3869280" y="3538800"/>
            <a:ext cx="2355120" cy="2442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</p:txBody>
      </p:sp>
      <p:sp>
        <p:nvSpPr>
          <p:cNvPr id="86" name="PlaceHolder 6"/>
          <p:cNvSpPr>
            <a:spLocks noGrp="1"/>
          </p:cNvSpPr>
          <p:nvPr>
            <p:ph/>
          </p:nvPr>
        </p:nvSpPr>
        <p:spPr>
          <a:xfrm>
            <a:off x="6342480" y="3538800"/>
            <a:ext cx="2355120" cy="2442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</p:txBody>
      </p:sp>
      <p:sp>
        <p:nvSpPr>
          <p:cNvPr id="87" name="PlaceHolder 7"/>
          <p:cNvSpPr>
            <a:spLocks noGrp="1"/>
          </p:cNvSpPr>
          <p:nvPr>
            <p:ph/>
          </p:nvPr>
        </p:nvSpPr>
        <p:spPr>
          <a:xfrm>
            <a:off x="8815680" y="3538800"/>
            <a:ext cx="2355120" cy="2442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6" hidden="1"/>
          <p:cNvSpPr/>
          <p:nvPr/>
        </p:nvSpPr>
        <p:spPr>
          <a:xfrm>
            <a:off x="0" y="758880"/>
            <a:ext cx="3443400" cy="5330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0" name="Rectangle 37" hidden="1"/>
          <p:cNvSpPr/>
          <p:nvPr/>
        </p:nvSpPr>
        <p:spPr>
          <a:xfrm>
            <a:off x="11815920" y="758880"/>
            <a:ext cx="383760" cy="5330520"/>
          </a:xfrm>
          <a:prstGeom prst="rect">
            <a:avLst/>
          </a:prstGeom>
          <a:solidFill>
            <a:srgbClr val="C8C8C8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" name="Rectangle 6"/>
          <p:cNvSpPr/>
          <p:nvPr/>
        </p:nvSpPr>
        <p:spPr>
          <a:xfrm>
            <a:off x="0" y="762120"/>
            <a:ext cx="9141120" cy="5333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3" name="Rectangle 7"/>
          <p:cNvSpPr/>
          <p:nvPr/>
        </p:nvSpPr>
        <p:spPr>
          <a:xfrm>
            <a:off x="9270360" y="762120"/>
            <a:ext cx="2925000" cy="5333760"/>
          </a:xfrm>
          <a:prstGeom prst="rect">
            <a:avLst/>
          </a:prstGeom>
          <a:solidFill>
            <a:srgbClr val="C8C8C8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1069920" y="1298520"/>
            <a:ext cx="7314840" cy="325476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/>
          </a:bodyPr>
          <a:lstStyle/>
          <a:p>
            <a:pPr>
              <a:lnSpc>
                <a:spcPct val="90000"/>
              </a:lnSpc>
            </a:pPr>
            <a:r>
              <a:rPr lang="cs-CZ" sz="5900" b="0" strike="noStrike" spc="-100">
                <a:solidFill>
                  <a:srgbClr val="FFFFFF"/>
                </a:solidFill>
                <a:latin typeface="Corbel"/>
              </a:rPr>
              <a:t>Kliknutím lze upravit styl.</a:t>
            </a:r>
            <a:endParaRPr lang="en-US" sz="5900" b="0" strike="noStrike" spc="-1">
              <a:solidFill>
                <a:srgbClr val="000000"/>
              </a:solidFill>
              <a:latin typeface="Corbel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dt"/>
          </p:nvPr>
        </p:nvSpPr>
        <p:spPr>
          <a:xfrm>
            <a:off x="26244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100000"/>
              </a:lnSpc>
            </a:pPr>
            <a:fld id="{397EDD7C-1D15-4D95-9E82-71AB825C231A}" type="datetime1">
              <a:rPr lang="en-US" sz="1100" b="0" strike="noStrike" spc="-1">
                <a:solidFill>
                  <a:srgbClr val="808080"/>
                </a:solidFill>
                <a:latin typeface="Corbel"/>
              </a:rPr>
              <a:t>8/7/2023</a:t>
            </a:fld>
            <a:endParaRPr lang="cs-CZ" sz="1100" b="0" strike="noStrike" spc="-1">
              <a:latin typeface="Times New Roman"/>
            </a:endParaRPr>
          </a:p>
        </p:txBody>
      </p:sp>
      <p:sp>
        <p:nvSpPr>
          <p:cNvPr id="6" name="PlaceHolder 3"/>
          <p:cNvSpPr>
            <a:spLocks noGrp="1"/>
          </p:cNvSpPr>
          <p:nvPr>
            <p:ph type="ftr"/>
          </p:nvPr>
        </p:nvSpPr>
        <p:spPr>
          <a:xfrm>
            <a:off x="3869280" y="6356520"/>
            <a:ext cx="591120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en-US" sz="1100" b="0" strike="noStrike" spc="-1">
                <a:solidFill>
                  <a:srgbClr val="808080"/>
                </a:solidFill>
                <a:latin typeface="Corbel"/>
              </a:rPr>
              <a:t>Online digitální platforma s informacemi pro pedagogy a management škol v přeshraničním regionu CZ.11.4.120/0.0/0.0/20_032/0002839</a:t>
            </a:r>
            <a:endParaRPr lang="cs-CZ" sz="1100" b="0" strike="noStrike" spc="-1">
              <a:latin typeface="Times New Roman"/>
            </a:endParaRPr>
          </a:p>
        </p:txBody>
      </p:sp>
      <p:sp>
        <p:nvSpPr>
          <p:cNvPr id="7" name="PlaceHolder 4"/>
          <p:cNvSpPr>
            <a:spLocks noGrp="1"/>
          </p:cNvSpPr>
          <p:nvPr>
            <p:ph type="sldNum"/>
          </p:nvPr>
        </p:nvSpPr>
        <p:spPr>
          <a:xfrm>
            <a:off x="10634040" y="6356520"/>
            <a:ext cx="15307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r">
              <a:lnSpc>
                <a:spcPct val="100000"/>
              </a:lnSpc>
            </a:pPr>
            <a:fld id="{81AEF228-031D-4038-BBD3-7CE4CE08E7E7}" type="slidenum">
              <a:rPr lang="en-US" sz="1200" b="1" strike="noStrike" spc="-1">
                <a:solidFill>
                  <a:srgbClr val="40BAD2"/>
                </a:solidFill>
                <a:latin typeface="Corbel"/>
              </a:rPr>
              <a:t>‹#›</a:t>
            </a:fld>
            <a:endParaRPr lang="cs-CZ" sz="1200" b="0" strike="noStrike" spc="-1">
              <a:latin typeface="Times New Roman"/>
            </a:endParaRPr>
          </a:p>
        </p:txBody>
      </p:sp>
      <p:sp>
        <p:nvSpPr>
          <p:cNvPr id="8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595959"/>
                </a:solidFill>
                <a:latin typeface="Corbel"/>
              </a:rPr>
              <a:t>Klikněte pro úpravu formátu textu osnovy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1600" b="0" strike="noStrike" spc="-1">
                <a:solidFill>
                  <a:srgbClr val="595959"/>
                </a:solidFill>
                <a:latin typeface="Corbel"/>
              </a:rPr>
              <a:t>Druhá úroveň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1400" b="0" strike="noStrike" spc="-1">
                <a:solidFill>
                  <a:srgbClr val="595959"/>
                </a:solidFill>
                <a:latin typeface="Corbel"/>
              </a:rPr>
              <a:t>Třetí úroveň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1400" b="0" strike="noStrike" spc="-1">
                <a:solidFill>
                  <a:srgbClr val="595959"/>
                </a:solidFill>
                <a:latin typeface="Corbel"/>
              </a:rPr>
              <a:t>Čtvrtá úroveň osnovy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595959"/>
                </a:solidFill>
                <a:latin typeface="Corbel"/>
              </a:rPr>
              <a:t>Pátá úroveň osnovy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595959"/>
                </a:solidFill>
                <a:latin typeface="Corbel"/>
              </a:rPr>
              <a:t>Šestá úroveň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595959"/>
                </a:solidFill>
                <a:latin typeface="Corbel"/>
              </a:rPr>
              <a:t>Sedmá úroveň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ectangle 6"/>
          <p:cNvSpPr/>
          <p:nvPr/>
        </p:nvSpPr>
        <p:spPr>
          <a:xfrm>
            <a:off x="0" y="758880"/>
            <a:ext cx="3443400" cy="5330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6" name="Rectangle 37"/>
          <p:cNvSpPr/>
          <p:nvPr/>
        </p:nvSpPr>
        <p:spPr>
          <a:xfrm>
            <a:off x="11815920" y="758880"/>
            <a:ext cx="383760" cy="5330520"/>
          </a:xfrm>
          <a:prstGeom prst="rect">
            <a:avLst/>
          </a:prstGeom>
          <a:solidFill>
            <a:srgbClr val="C8C8C8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253080" y="1123920"/>
            <a:ext cx="2946960" cy="46008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90000"/>
              </a:lnSpc>
            </a:pPr>
            <a:r>
              <a:rPr lang="cs-CZ" sz="3600" b="0" strike="noStrike" spc="-60">
                <a:solidFill>
                  <a:srgbClr val="FFFFFF"/>
                </a:solidFill>
                <a:latin typeface="Corbel"/>
              </a:rPr>
              <a:t>Kliknutím lze upravit styl.</a:t>
            </a:r>
            <a:endParaRPr lang="en-US" sz="3600" b="0" strike="noStrike" spc="-1">
              <a:solidFill>
                <a:srgbClr val="000000"/>
              </a:solidFill>
              <a:latin typeface="Corbel"/>
            </a:endParaRPr>
          </a:p>
        </p:txBody>
      </p:sp>
      <p:sp>
        <p:nvSpPr>
          <p:cNvPr id="48" name="PlaceHolder 2"/>
          <p:cNvSpPr>
            <a:spLocks noGrp="1"/>
          </p:cNvSpPr>
          <p:nvPr>
            <p:ph type="body"/>
          </p:nvPr>
        </p:nvSpPr>
        <p:spPr>
          <a:xfrm>
            <a:off x="3869280" y="864000"/>
            <a:ext cx="7314840" cy="51202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marL="182880" indent="-182880">
              <a:lnSpc>
                <a:spcPct val="90000"/>
              </a:lnSpc>
              <a:spcBef>
                <a:spcPts val="1199"/>
              </a:spcBef>
              <a:buClr>
                <a:srgbClr val="40BAD2"/>
              </a:buClr>
              <a:buFont typeface="Wingdings 2" charset="2"/>
              <a:buChar char=""/>
            </a:pPr>
            <a:r>
              <a:rPr lang="cs-CZ" sz="2000" b="0" strike="noStrike" spc="-1">
                <a:solidFill>
                  <a:srgbClr val="595959"/>
                </a:solidFill>
                <a:latin typeface="Corbel"/>
              </a:rPr>
              <a:t>Kliknutím lze upravit styly předlohy textu.</a:t>
            </a: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 marL="685800" lvl="1" indent="-182880">
              <a:lnSpc>
                <a:spcPct val="90000"/>
              </a:lnSpc>
              <a:spcBef>
                <a:spcPts val="249"/>
              </a:spcBef>
              <a:spcAft>
                <a:spcPts val="249"/>
              </a:spcAft>
              <a:buClr>
                <a:srgbClr val="40BAD2"/>
              </a:buClr>
              <a:buFont typeface="Wingdings 2" charset="2"/>
              <a:buChar char=""/>
            </a:pPr>
            <a:r>
              <a:rPr lang="cs-CZ" sz="1800" b="0" strike="noStrike" spc="-1">
                <a:solidFill>
                  <a:srgbClr val="595959"/>
                </a:solidFill>
                <a:latin typeface="Corbel"/>
              </a:rPr>
              <a:t>Druhá úroveň</a:t>
            </a:r>
            <a:endParaRPr lang="en-US" sz="1800" b="0" strike="noStrike" spc="-1">
              <a:solidFill>
                <a:srgbClr val="595959"/>
              </a:solidFill>
              <a:latin typeface="Corbel"/>
            </a:endParaRPr>
          </a:p>
          <a:p>
            <a:pPr marL="1143000" lvl="2" indent="-182880">
              <a:lnSpc>
                <a:spcPct val="90000"/>
              </a:lnSpc>
              <a:spcBef>
                <a:spcPts val="249"/>
              </a:spcBef>
              <a:spcAft>
                <a:spcPts val="249"/>
              </a:spcAft>
              <a:buClr>
                <a:srgbClr val="40BAD2"/>
              </a:buClr>
              <a:buFont typeface="Wingdings 2" charset="2"/>
              <a:buChar char=""/>
            </a:pPr>
            <a:r>
              <a:rPr lang="cs-CZ" sz="1600" b="0" strike="noStrike" spc="-1">
                <a:solidFill>
                  <a:srgbClr val="595959"/>
                </a:solidFill>
                <a:latin typeface="Corbel"/>
              </a:rPr>
              <a:t>Třetí úroveň</a:t>
            </a:r>
            <a:endParaRPr lang="en-US" sz="1600" b="0" strike="noStrike" spc="-1">
              <a:solidFill>
                <a:srgbClr val="595959"/>
              </a:solidFill>
              <a:latin typeface="Corbel"/>
            </a:endParaRPr>
          </a:p>
          <a:p>
            <a:pPr marL="1600200" lvl="3" indent="-182880">
              <a:lnSpc>
                <a:spcPct val="90000"/>
              </a:lnSpc>
              <a:spcBef>
                <a:spcPts val="249"/>
              </a:spcBef>
              <a:spcAft>
                <a:spcPts val="249"/>
              </a:spcAft>
              <a:buClr>
                <a:srgbClr val="40BAD2"/>
              </a:buClr>
              <a:buFont typeface="Wingdings 2" charset="2"/>
              <a:buChar char=""/>
            </a:pPr>
            <a:r>
              <a:rPr lang="cs-CZ" sz="1400" b="0" strike="noStrike" spc="-1">
                <a:solidFill>
                  <a:srgbClr val="595959"/>
                </a:solidFill>
                <a:latin typeface="Corbel"/>
              </a:rPr>
              <a:t>Čtvrtá úroveň</a:t>
            </a:r>
            <a:endParaRPr lang="en-US" sz="1400" b="0" strike="noStrike" spc="-1">
              <a:solidFill>
                <a:srgbClr val="595959"/>
              </a:solidFill>
              <a:latin typeface="Corbel"/>
            </a:endParaRPr>
          </a:p>
          <a:p>
            <a:pPr marL="2057400" lvl="4" indent="-182880">
              <a:lnSpc>
                <a:spcPct val="90000"/>
              </a:lnSpc>
              <a:spcBef>
                <a:spcPts val="249"/>
              </a:spcBef>
              <a:spcAft>
                <a:spcPts val="249"/>
              </a:spcAft>
              <a:buClr>
                <a:srgbClr val="40BAD2"/>
              </a:buClr>
              <a:buFont typeface="Wingdings 2" charset="2"/>
              <a:buChar char=""/>
            </a:pPr>
            <a:r>
              <a:rPr lang="cs-CZ" sz="1400" b="0" strike="noStrike" spc="-1">
                <a:solidFill>
                  <a:srgbClr val="595959"/>
                </a:solidFill>
                <a:latin typeface="Corbel"/>
              </a:rPr>
              <a:t>Pátá úroveň</a:t>
            </a:r>
            <a:endParaRPr lang="en-US" sz="1400" b="0" strike="noStrike" spc="-1">
              <a:solidFill>
                <a:srgbClr val="595959"/>
              </a:solidFill>
              <a:latin typeface="Corbel"/>
            </a:endParaRPr>
          </a:p>
        </p:txBody>
      </p:sp>
      <p:sp>
        <p:nvSpPr>
          <p:cNvPr id="49" name="PlaceHolder 3"/>
          <p:cNvSpPr>
            <a:spLocks noGrp="1"/>
          </p:cNvSpPr>
          <p:nvPr>
            <p:ph type="dt"/>
          </p:nvPr>
        </p:nvSpPr>
        <p:spPr>
          <a:xfrm>
            <a:off x="26244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100000"/>
              </a:lnSpc>
            </a:pPr>
            <a:fld id="{15FBB032-85FB-4ACA-B50A-0A4B3B2BE703}" type="datetime1">
              <a:rPr lang="en-US" sz="1100" b="0" strike="noStrike" spc="-1">
                <a:solidFill>
                  <a:srgbClr val="808080"/>
                </a:solidFill>
                <a:latin typeface="Corbel"/>
              </a:rPr>
              <a:t>8/7/2023</a:t>
            </a:fld>
            <a:endParaRPr lang="cs-CZ" sz="1100" b="0" strike="noStrike" spc="-1">
              <a:latin typeface="Times New Roman"/>
            </a:endParaRPr>
          </a:p>
        </p:txBody>
      </p:sp>
      <p:sp>
        <p:nvSpPr>
          <p:cNvPr id="50" name="PlaceHolder 4"/>
          <p:cNvSpPr>
            <a:spLocks noGrp="1"/>
          </p:cNvSpPr>
          <p:nvPr>
            <p:ph type="ftr"/>
          </p:nvPr>
        </p:nvSpPr>
        <p:spPr>
          <a:xfrm>
            <a:off x="3869280" y="6356520"/>
            <a:ext cx="591120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en-US" sz="1100" b="0" strike="noStrike" spc="-1">
                <a:solidFill>
                  <a:srgbClr val="808080"/>
                </a:solidFill>
                <a:latin typeface="Corbel"/>
              </a:rPr>
              <a:t>Online digitální platforma s informacemi pro pedagogy a management škol v přeshraničním regionu CZ.11.4.120/0.0/0.0/20_032/0002839</a:t>
            </a:r>
            <a:endParaRPr lang="cs-CZ" sz="1100" b="0" strike="noStrike" spc="-1">
              <a:latin typeface="Times New Roman"/>
            </a:endParaRPr>
          </a:p>
        </p:txBody>
      </p:sp>
      <p:sp>
        <p:nvSpPr>
          <p:cNvPr id="51" name="PlaceHolder 5"/>
          <p:cNvSpPr>
            <a:spLocks noGrp="1"/>
          </p:cNvSpPr>
          <p:nvPr>
            <p:ph type="sldNum"/>
          </p:nvPr>
        </p:nvSpPr>
        <p:spPr>
          <a:xfrm>
            <a:off x="10634040" y="6356520"/>
            <a:ext cx="15307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r">
              <a:lnSpc>
                <a:spcPct val="100000"/>
              </a:lnSpc>
            </a:pPr>
            <a:fld id="{B8CA0A2D-CED0-4503-9F25-7A5C4FC13DC8}" type="slidenum">
              <a:rPr lang="en-US" sz="1200" b="1" strike="noStrike" spc="-1">
                <a:solidFill>
                  <a:srgbClr val="40BAD2"/>
                </a:solidFill>
                <a:latin typeface="Corbel"/>
              </a:rPr>
              <a:t>‹#›</a:t>
            </a:fld>
            <a:endParaRPr lang="cs-CZ" sz="12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12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13" Type="http://schemas.openxmlformats.org/officeDocument/2006/relationships/image" Target="../media/image1.jpeg"/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12" Type="http://schemas.openxmlformats.org/officeDocument/2006/relationships/image" Target="../media/image27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1.jpeg"/><Relationship Id="rId11" Type="http://schemas.openxmlformats.org/officeDocument/2006/relationships/image" Target="../media/image26.jpeg"/><Relationship Id="rId5" Type="http://schemas.openxmlformats.org/officeDocument/2006/relationships/image" Target="../media/image20.jpeg"/><Relationship Id="rId10" Type="http://schemas.openxmlformats.org/officeDocument/2006/relationships/image" Target="../media/image25.jpeg"/><Relationship Id="rId4" Type="http://schemas.openxmlformats.org/officeDocument/2006/relationships/image" Target="../media/image19.jpeg"/><Relationship Id="rId9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.jpe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rena.sulcova.sweb.cz/" TargetMode="External"/><Relationship Id="rId13" Type="http://schemas.openxmlformats.org/officeDocument/2006/relationships/hyperlink" Target="https://www.youtube.com/watch?v=-p8326ceods" TargetMode="External"/><Relationship Id="rId3" Type="http://schemas.openxmlformats.org/officeDocument/2006/relationships/hyperlink" Target="https://www.nazvoslovi.cz/" TargetMode="External"/><Relationship Id="rId7" Type="http://schemas.openxmlformats.org/officeDocument/2006/relationships/hyperlink" Target="https://studiumchemie.cz/experiment/" TargetMode="External"/><Relationship Id="rId12" Type="http://schemas.openxmlformats.org/officeDocument/2006/relationships/hyperlink" Target="https://www.youtube.com/watch?v=nLUspwYZI98" TargetMode="External"/><Relationship Id="rId2" Type="http://schemas.openxmlformats.org/officeDocument/2006/relationships/hyperlink" Target="http://www.e-chembook.eu/" TargetMode="Externa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www.ped.muni.cz/wchem/hry1.htm" TargetMode="External"/><Relationship Id="rId11" Type="http://schemas.openxmlformats.org/officeDocument/2006/relationships/hyperlink" Target="http://www.chemickeprvky.cz/" TargetMode="External"/><Relationship Id="rId5" Type="http://schemas.openxmlformats.org/officeDocument/2006/relationships/hyperlink" Target="http://organika.gfxs.cz/" TargetMode="External"/><Relationship Id="rId15" Type="http://schemas.openxmlformats.org/officeDocument/2006/relationships/hyperlink" Target="http://www.chemeddl.org/resources/models360/models.php" TargetMode="External"/><Relationship Id="rId10" Type="http://schemas.openxmlformats.org/officeDocument/2006/relationships/hyperlink" Target="http://www.prvky.com/periodicka-tabulka.html" TargetMode="External"/><Relationship Id="rId4" Type="http://schemas.openxmlformats.org/officeDocument/2006/relationships/hyperlink" Target="http://anorganika.gfxs.cz/index.php?id=1" TargetMode="External"/><Relationship Id="rId9" Type="http://schemas.openxmlformats.org/officeDocument/2006/relationships/hyperlink" Target="https://www.ptable.com/?lang=cs" TargetMode="External"/><Relationship Id="rId14" Type="http://schemas.openxmlformats.org/officeDocument/2006/relationships/hyperlink" Target="https://www.youtube.com/watch?v=IoZXfAm6rF0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.jpeg"/><Relationship Id="rId4" Type="http://schemas.openxmlformats.org/officeDocument/2006/relationships/image" Target="../media/image3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1069920" y="1298520"/>
            <a:ext cx="7314840" cy="325476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/>
          <a:p>
            <a:pPr>
              <a:lnSpc>
                <a:spcPct val="90000"/>
              </a:lnSpc>
            </a:pPr>
            <a:r>
              <a:rPr lang="cs-CZ" sz="5900" b="1" strike="noStrike" spc="-100">
                <a:solidFill>
                  <a:srgbClr val="FFFFFF"/>
                </a:solidFill>
                <a:latin typeface="Corbel"/>
              </a:rPr>
              <a:t>WYKORZYSTANIE TIK W NAUCZANIU CHEMII W SZKOLE ŚREDNIEJ</a:t>
            </a:r>
            <a:endParaRPr lang="en-US" sz="5900" b="0" strike="noStrike" spc="-1">
              <a:solidFill>
                <a:srgbClr val="000000"/>
              </a:solidFill>
              <a:latin typeface="Corbel"/>
            </a:endParaRPr>
          </a:p>
        </p:txBody>
      </p:sp>
      <p:sp>
        <p:nvSpPr>
          <p:cNvPr id="95" name="PlaceHolder 2"/>
          <p:cNvSpPr>
            <a:spLocks noGrp="1"/>
          </p:cNvSpPr>
          <p:nvPr>
            <p:ph type="subTitle"/>
          </p:nvPr>
        </p:nvSpPr>
        <p:spPr>
          <a:xfrm>
            <a:off x="1100160" y="4670280"/>
            <a:ext cx="7314840" cy="91404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algn="r">
              <a:lnSpc>
                <a:spcPct val="90000"/>
              </a:lnSpc>
              <a:spcBef>
                <a:spcPts val="1199"/>
              </a:spcBef>
              <a:tabLst>
                <a:tab pos="0" algn="l"/>
              </a:tabLst>
            </a:pPr>
            <a:r>
              <a:rPr lang="en-US" sz="2200" b="0" strike="noStrike" spc="-1">
                <a:solidFill>
                  <a:srgbClr val="D9F1F6"/>
                </a:solidFill>
                <a:latin typeface="Corbel"/>
              </a:rPr>
              <a:t>Mgr. Petra Čadová</a:t>
            </a:r>
            <a:endParaRPr lang="cs-CZ" sz="2200" b="0" strike="noStrike" spc="-1">
              <a:latin typeface="Arial"/>
            </a:endParaRPr>
          </a:p>
        </p:txBody>
      </p:sp>
      <p:sp>
        <p:nvSpPr>
          <p:cNvPr id="96" name="PlaceHolder 3"/>
          <p:cNvSpPr>
            <a:spLocks noGrp="1"/>
          </p:cNvSpPr>
          <p:nvPr>
            <p:ph type="ftr"/>
          </p:nvPr>
        </p:nvSpPr>
        <p:spPr>
          <a:xfrm>
            <a:off x="1608840" y="6288480"/>
            <a:ext cx="8686440" cy="2725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1100" b="0" strike="noStrike" spc="-1">
                <a:solidFill>
                  <a:srgbClr val="808080"/>
                </a:solidFill>
                <a:latin typeface="Corbel"/>
              </a:rPr>
              <a:t>Online digitální platforma s informacemi pro pedagogy a management škol v přeshraničním regionu CZ.11.4.120/0.0/0.0/20_032/0002839</a:t>
            </a:r>
            <a:endParaRPr lang="cs-CZ" sz="1100" b="0" strike="noStrike" spc="-1">
              <a:latin typeface="Times New Roman"/>
            </a:endParaRPr>
          </a:p>
        </p:txBody>
      </p:sp>
      <p:pic>
        <p:nvPicPr>
          <p:cNvPr id="97" name="Zástupný symbol pro obsah 4"/>
          <p:cNvPicPr/>
          <p:nvPr/>
        </p:nvPicPr>
        <p:blipFill>
          <a:blip r:embed="rId3"/>
          <a:stretch/>
        </p:blipFill>
        <p:spPr>
          <a:xfrm>
            <a:off x="2052720" y="67680"/>
            <a:ext cx="7215840" cy="6703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PlaceHolder 1"/>
          <p:cNvSpPr>
            <a:spLocks noGrp="1"/>
          </p:cNvSpPr>
          <p:nvPr>
            <p:ph type="title"/>
          </p:nvPr>
        </p:nvSpPr>
        <p:spPr>
          <a:xfrm>
            <a:off x="253080" y="1123920"/>
            <a:ext cx="2946960" cy="46008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90000"/>
              </a:lnSpc>
            </a:pPr>
            <a:r>
              <a:rPr lang="cs-CZ" sz="3600" b="1" strike="noStrike" spc="-60">
                <a:solidFill>
                  <a:srgbClr val="FFFFFF"/>
                </a:solidFill>
                <a:latin typeface="Corbel"/>
              </a:rPr>
              <a:t>CZ</a:t>
            </a:r>
            <a:r>
              <a:rPr lang="cs-CZ" sz="3600" b="1" strike="noStrike" spc="-60">
                <a:solidFill>
                  <a:srgbClr val="FFFFFF"/>
                </a:solidFill>
                <a:latin typeface="Corbel"/>
                <a:ea typeface="Corbel"/>
              </a:rPr>
              <a:t>ĘŚĆ TEORETYCZ</a:t>
            </a:r>
            <a:r>
              <a:t/>
            </a:r>
            <a:br/>
            <a:r>
              <a:rPr lang="cs-CZ" sz="3600" b="1" strike="noStrike" spc="-60">
                <a:solidFill>
                  <a:srgbClr val="FFFFFF"/>
                </a:solidFill>
                <a:latin typeface="Corbel"/>
                <a:ea typeface="Corbel"/>
              </a:rPr>
              <a:t>NA</a:t>
            </a:r>
            <a:endParaRPr lang="en-US" sz="3600" b="0" strike="noStrike" spc="-1">
              <a:solidFill>
                <a:srgbClr val="000000"/>
              </a:solidFill>
              <a:latin typeface="Corbel"/>
            </a:endParaRPr>
          </a:p>
        </p:txBody>
      </p:sp>
      <p:sp>
        <p:nvSpPr>
          <p:cNvPr id="99" name="PlaceHolder 2"/>
          <p:cNvSpPr>
            <a:spLocks noGrp="1"/>
          </p:cNvSpPr>
          <p:nvPr>
            <p:ph/>
          </p:nvPr>
        </p:nvSpPr>
        <p:spPr>
          <a:xfrm>
            <a:off x="3869280" y="864000"/>
            <a:ext cx="7314840" cy="51202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90000"/>
              </a:lnSpc>
              <a:spcBef>
                <a:spcPts val="1199"/>
              </a:spcBef>
              <a:tabLst>
                <a:tab pos="0" algn="l"/>
              </a:tabLst>
            </a:pPr>
            <a:r>
              <a:rPr lang="cs-CZ" sz="2000" b="1" strike="noStrike" spc="-1">
                <a:solidFill>
                  <a:srgbClr val="595959"/>
                </a:solidFill>
                <a:latin typeface="Corbel"/>
              </a:rPr>
              <a:t>Nauczanie </a:t>
            </a: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  <a:tabLst>
                <a:tab pos="0" algn="l"/>
              </a:tabLst>
            </a:pPr>
            <a:r>
              <a:rPr lang="cs-CZ" sz="2000" b="0" strike="noStrike" spc="-1">
                <a:solidFill>
                  <a:srgbClr val="595959"/>
                </a:solidFill>
                <a:latin typeface="Corbel"/>
              </a:rPr>
              <a:t>*Metody werbalne (narracja, wyjaśnienie, wykład, praca z tekstem, wywiady).</a:t>
            </a: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  <a:tabLst>
                <a:tab pos="0" algn="l"/>
              </a:tabLst>
            </a:pPr>
            <a:r>
              <a:rPr lang="cs-CZ" sz="2000" b="0" strike="noStrike" spc="-1">
                <a:solidFill>
                  <a:srgbClr val="595959"/>
                </a:solidFill>
                <a:latin typeface="Corbel"/>
              </a:rPr>
              <a:t>*Wizualne metody demonstracyjne (pokaz i obserwacja, praca z obrazami, instruktaż).</a:t>
            </a: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  <a:tabLst>
                <a:tab pos="0" algn="l"/>
              </a:tabLst>
            </a:pPr>
            <a:r>
              <a:rPr lang="cs-CZ" sz="2000" b="0" strike="noStrike" spc="-1">
                <a:solidFill>
                  <a:srgbClr val="595959"/>
                </a:solidFill>
                <a:latin typeface="Corbel"/>
              </a:rPr>
              <a:t>* Metody zręcznościowo-praktyczne (naśladownictwo, manipulacja, tworzenie umiejętności, metody produkcji).</a:t>
            </a: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  <a:tabLst>
                <a:tab pos="0" algn="l"/>
              </a:tabLst>
            </a:pPr>
            <a:r>
              <a:rPr lang="cs-CZ" sz="2000" b="0" strike="noStrike" spc="-1">
                <a:solidFill>
                  <a:srgbClr val="595959"/>
                </a:solidFill>
                <a:latin typeface="Corbel"/>
              </a:rPr>
              <a:t>Nauczanie ukierunkowane na badania</a:t>
            </a: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</p:txBody>
      </p:sp>
      <p:pic>
        <p:nvPicPr>
          <p:cNvPr id="100" name="Zástupný symbol pro obsah 4"/>
          <p:cNvPicPr/>
          <p:nvPr/>
        </p:nvPicPr>
        <p:blipFill>
          <a:blip r:embed="rId3"/>
          <a:stretch/>
        </p:blipFill>
        <p:spPr>
          <a:xfrm>
            <a:off x="2069640" y="67680"/>
            <a:ext cx="7215840" cy="670320"/>
          </a:xfrm>
          <a:prstGeom prst="rect">
            <a:avLst/>
          </a:prstGeom>
          <a:ln w="0">
            <a:noFill/>
          </a:ln>
        </p:spPr>
      </p:pic>
      <p:sp>
        <p:nvSpPr>
          <p:cNvPr id="101" name="PlaceHolder 3"/>
          <p:cNvSpPr>
            <a:spLocks noGrp="1"/>
          </p:cNvSpPr>
          <p:nvPr>
            <p:ph type="ftr"/>
          </p:nvPr>
        </p:nvSpPr>
        <p:spPr>
          <a:xfrm>
            <a:off x="1608840" y="6356520"/>
            <a:ext cx="96602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en-US" sz="1100" b="0" strike="noStrike" spc="-1">
                <a:solidFill>
                  <a:srgbClr val="808080"/>
                </a:solidFill>
                <a:latin typeface="Corbel"/>
              </a:rPr>
              <a:t>Online digitální platforma s informacemi pro pedagogy a management škol v přeshraničním regionu CZ.11.4.120/0.0/0.0/20_032/0002839</a:t>
            </a:r>
            <a:endParaRPr lang="cs-CZ" sz="110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253080" y="1123920"/>
            <a:ext cx="2946960" cy="46008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90000"/>
              </a:lnSpc>
            </a:pPr>
            <a:r>
              <a:rPr lang="cs-CZ" sz="3600" b="1" strike="noStrike" spc="-60">
                <a:solidFill>
                  <a:srgbClr val="FFFFFF"/>
                </a:solidFill>
                <a:latin typeface="Corbel"/>
              </a:rPr>
              <a:t>CZ</a:t>
            </a:r>
            <a:r>
              <a:rPr lang="cs-CZ" sz="3600" b="1" strike="noStrike" spc="-60">
                <a:solidFill>
                  <a:srgbClr val="FFFFFF"/>
                </a:solidFill>
                <a:latin typeface="Corbel"/>
                <a:ea typeface="Corbel"/>
              </a:rPr>
              <a:t>ĘŚĆ</a:t>
            </a:r>
            <a:r>
              <a:t/>
            </a:r>
            <a:br/>
            <a:r>
              <a:rPr lang="cs-CZ" sz="3600" b="1" strike="noStrike" spc="-60">
                <a:solidFill>
                  <a:srgbClr val="FFFFFF"/>
                </a:solidFill>
                <a:latin typeface="Corbel"/>
                <a:ea typeface="Corbel"/>
              </a:rPr>
              <a:t>TEORETYCZ</a:t>
            </a:r>
            <a:r>
              <a:t/>
            </a:r>
            <a:br/>
            <a:r>
              <a:rPr lang="cs-CZ" sz="3600" b="1" strike="noStrike" spc="-60">
                <a:solidFill>
                  <a:srgbClr val="FFFFFF"/>
                </a:solidFill>
                <a:latin typeface="Corbel"/>
                <a:ea typeface="Corbel"/>
              </a:rPr>
              <a:t>NA</a:t>
            </a:r>
            <a:endParaRPr lang="en-US" sz="3600" b="0" strike="noStrike" spc="-1">
              <a:solidFill>
                <a:srgbClr val="000000"/>
              </a:solidFill>
              <a:latin typeface="Corbel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/>
          </p:nvPr>
        </p:nvSpPr>
        <p:spPr>
          <a:xfrm>
            <a:off x="3869280" y="864000"/>
            <a:ext cx="7314840" cy="51202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90000"/>
              </a:lnSpc>
              <a:spcBef>
                <a:spcPts val="1199"/>
              </a:spcBef>
            </a:pPr>
            <a:r>
              <a:rPr lang="cs-CZ" sz="2000" b="1" strike="noStrike" spc="-1">
                <a:solidFill>
                  <a:srgbClr val="595959"/>
                </a:solidFill>
                <a:latin typeface="Corbel"/>
              </a:rPr>
              <a:t>Związek między ICT a obszarem Edukacji Przyrodniczej w Ramowym Programie Kształcenia Średnich Szkół Zawodowych (RVP SOŠ)</a:t>
            </a: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</a:pP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r>
              <a:rPr lang="cs-CZ" sz="2000" b="0" i="1" strike="noStrike" spc="-1">
                <a:solidFill>
                  <a:srgbClr val="595959"/>
                </a:solidFill>
                <a:latin typeface="Corbel"/>
              </a:rPr>
              <a:t>Kierunki kształcenia: pielęgniarka praktyczna</a:t>
            </a: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r>
              <a:rPr lang="cs-CZ" sz="2000" b="0" i="1" strike="noStrike" spc="-1">
                <a:solidFill>
                  <a:srgbClr val="595959"/>
                </a:solidFill>
                <a:latin typeface="Corbel"/>
              </a:rPr>
              <a:t>                                          Liceum Medyczne</a:t>
            </a: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</p:txBody>
      </p:sp>
      <p:pic>
        <p:nvPicPr>
          <p:cNvPr id="104" name="Zástupný symbol pro obsah 4"/>
          <p:cNvPicPr/>
          <p:nvPr/>
        </p:nvPicPr>
        <p:blipFill>
          <a:blip r:embed="rId2"/>
          <a:stretch/>
        </p:blipFill>
        <p:spPr>
          <a:xfrm>
            <a:off x="2035800" y="0"/>
            <a:ext cx="7215840" cy="670320"/>
          </a:xfrm>
          <a:prstGeom prst="rect">
            <a:avLst/>
          </a:prstGeom>
          <a:ln w="0">
            <a:noFill/>
          </a:ln>
        </p:spPr>
      </p:pic>
      <p:sp>
        <p:nvSpPr>
          <p:cNvPr id="105" name="PlaceHolder 3"/>
          <p:cNvSpPr>
            <a:spLocks noGrp="1"/>
          </p:cNvSpPr>
          <p:nvPr>
            <p:ph type="ftr"/>
          </p:nvPr>
        </p:nvSpPr>
        <p:spPr>
          <a:xfrm>
            <a:off x="1778040" y="6356520"/>
            <a:ext cx="8997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en-US" sz="1100" b="0" strike="noStrike" spc="-1">
                <a:solidFill>
                  <a:srgbClr val="808080"/>
                </a:solidFill>
                <a:latin typeface="Corbel"/>
              </a:rPr>
              <a:t>Online digitální platforma s informacemi pro pedagogy a management škol v přeshraničním regionu</a:t>
            </a:r>
            <a:r>
              <a:rPr lang="cs-CZ" sz="1100" b="0" strike="noStrike" spc="-1">
                <a:solidFill>
                  <a:srgbClr val="808080"/>
                </a:solidFill>
                <a:latin typeface="Corbel"/>
              </a:rPr>
              <a:t>  C</a:t>
            </a:r>
            <a:r>
              <a:rPr lang="en-US" sz="1100" b="0" strike="noStrike" spc="-1">
                <a:solidFill>
                  <a:srgbClr val="808080"/>
                </a:solidFill>
                <a:latin typeface="Corbel"/>
              </a:rPr>
              <a:t>Z.11.4.120/0.0/0.0/20_032/0002839</a:t>
            </a:r>
            <a:endParaRPr lang="cs-CZ" sz="110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PlaceHolder 1"/>
          <p:cNvSpPr>
            <a:spLocks noGrp="1"/>
          </p:cNvSpPr>
          <p:nvPr>
            <p:ph type="title"/>
          </p:nvPr>
        </p:nvSpPr>
        <p:spPr>
          <a:xfrm>
            <a:off x="253080" y="1123920"/>
            <a:ext cx="2946960" cy="46008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90000"/>
              </a:lnSpc>
            </a:pPr>
            <a:r>
              <a:rPr lang="cs-CZ" sz="3600" b="1" strike="noStrike" spc="-60">
                <a:solidFill>
                  <a:srgbClr val="FFFFFF"/>
                </a:solidFill>
                <a:latin typeface="Corbel"/>
              </a:rPr>
              <a:t>HARDWARE</a:t>
            </a:r>
            <a:endParaRPr lang="en-US" sz="3600" b="0" strike="noStrike" spc="-1">
              <a:solidFill>
                <a:srgbClr val="000000"/>
              </a:solidFill>
              <a:latin typeface="Corbel"/>
            </a:endParaRPr>
          </a:p>
        </p:txBody>
      </p:sp>
      <p:sp>
        <p:nvSpPr>
          <p:cNvPr id="107" name="PlaceHolder 2"/>
          <p:cNvSpPr>
            <a:spLocks noGrp="1"/>
          </p:cNvSpPr>
          <p:nvPr>
            <p:ph/>
          </p:nvPr>
        </p:nvSpPr>
        <p:spPr>
          <a:xfrm>
            <a:off x="3869280" y="864000"/>
            <a:ext cx="7314840" cy="51202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</p:txBody>
      </p:sp>
      <p:pic>
        <p:nvPicPr>
          <p:cNvPr id="108" name="Zástupný symbol pro obsah 4"/>
          <p:cNvPicPr/>
          <p:nvPr/>
        </p:nvPicPr>
        <p:blipFill>
          <a:blip r:embed="rId2"/>
          <a:stretch/>
        </p:blipFill>
        <p:spPr>
          <a:xfrm>
            <a:off x="2086560" y="0"/>
            <a:ext cx="7215840" cy="670320"/>
          </a:xfrm>
          <a:prstGeom prst="rect">
            <a:avLst/>
          </a:prstGeom>
          <a:ln w="0">
            <a:noFill/>
          </a:ln>
        </p:spPr>
      </p:pic>
      <p:sp>
        <p:nvSpPr>
          <p:cNvPr id="109" name="PlaceHolder 3"/>
          <p:cNvSpPr>
            <a:spLocks noGrp="1"/>
          </p:cNvSpPr>
          <p:nvPr>
            <p:ph type="ftr"/>
          </p:nvPr>
        </p:nvSpPr>
        <p:spPr>
          <a:xfrm>
            <a:off x="1470240" y="6356520"/>
            <a:ext cx="100940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en-US" sz="1100" b="0" strike="noStrike" spc="-1">
                <a:solidFill>
                  <a:srgbClr val="808080"/>
                </a:solidFill>
                <a:latin typeface="Corbel"/>
              </a:rPr>
              <a:t>Online digitální platforma s informacemi pro pedagogy a management škol v přeshraničním regionu CZ.11.4.120/0.0/0.0/20_032/0002839</a:t>
            </a:r>
            <a:endParaRPr lang="cs-CZ" sz="1100" b="0" strike="noStrike" spc="-1">
              <a:latin typeface="Times New Roman"/>
            </a:endParaRPr>
          </a:p>
        </p:txBody>
      </p:sp>
      <p:sp>
        <p:nvSpPr>
          <p:cNvPr id="110" name="TextovéPole 109"/>
          <p:cNvSpPr txBox="1"/>
          <p:nvPr/>
        </p:nvSpPr>
        <p:spPr>
          <a:xfrm>
            <a:off x="4680000" y="2437560"/>
            <a:ext cx="5877360" cy="21380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r>
              <a:rPr lang="cs-CZ" sz="1800" b="0" strike="noStrike" spc="-1">
                <a:latin typeface="Arial"/>
              </a:rPr>
              <a:t>*komputery, laptopy, tablety, projektory,</a:t>
            </a:r>
          </a:p>
          <a:p>
            <a:r>
              <a:rPr lang="cs-CZ" sz="1800" b="0" strike="noStrike" spc="-1">
                <a:latin typeface="Arial"/>
              </a:rPr>
              <a:t>*aparaty cyfrowe, aparaty cyfrowe, kamera termowizyjna,</a:t>
            </a:r>
          </a:p>
          <a:p>
            <a:r>
              <a:rPr lang="cs-CZ" sz="1800" b="0" strike="noStrike" spc="-1">
                <a:latin typeface="Arial"/>
              </a:rPr>
              <a:t>*tablica interaktywna, ekran dotykowy,</a:t>
            </a:r>
          </a:p>
          <a:p>
            <a:r>
              <a:rPr lang="cs-CZ" sz="1800" b="0" strike="noStrike" spc="-1">
                <a:latin typeface="Arial"/>
              </a:rPr>
              <a:t>*Wirtualna rzeczywistość,</a:t>
            </a:r>
          </a:p>
          <a:p>
            <a:r>
              <a:rPr lang="cs-CZ" sz="1800" b="0" strike="noStrike" spc="-1">
                <a:latin typeface="Arial"/>
              </a:rPr>
              <a:t>*Telefony komórkowe,</a:t>
            </a:r>
          </a:p>
          <a:p>
            <a:r>
              <a:rPr lang="cs-CZ" sz="1800" b="0" strike="noStrike" spc="-1">
                <a:latin typeface="Arial"/>
              </a:rPr>
              <a:t>*system pomiarowy Pasco,</a:t>
            </a:r>
          </a:p>
          <a:p>
            <a:r>
              <a:rPr lang="cs-CZ" sz="1800" b="0" strike="noStrike" spc="-1">
                <a:latin typeface="Arial"/>
              </a:rPr>
              <a:t>*sala multimedialna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PlaceHolder 1"/>
          <p:cNvSpPr>
            <a:spLocks noGrp="1"/>
          </p:cNvSpPr>
          <p:nvPr>
            <p:ph type="title"/>
          </p:nvPr>
        </p:nvSpPr>
        <p:spPr>
          <a:xfrm>
            <a:off x="253080" y="1123920"/>
            <a:ext cx="2946960" cy="46008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90000"/>
              </a:lnSpc>
            </a:pPr>
            <a:r>
              <a:rPr lang="cs-CZ" sz="3600" b="1" strike="noStrike" spc="-60">
                <a:solidFill>
                  <a:srgbClr val="FFFFFF"/>
                </a:solidFill>
                <a:latin typeface="Corbel"/>
              </a:rPr>
              <a:t>SOFTWARE</a:t>
            </a:r>
            <a:endParaRPr lang="en-US" sz="3600" b="0" strike="noStrike" spc="-1">
              <a:solidFill>
                <a:srgbClr val="000000"/>
              </a:solidFill>
              <a:latin typeface="Corbel"/>
            </a:endParaRPr>
          </a:p>
        </p:txBody>
      </p:sp>
      <p:sp>
        <p:nvSpPr>
          <p:cNvPr id="112" name="PlaceHolder 2"/>
          <p:cNvSpPr>
            <a:spLocks noGrp="1"/>
          </p:cNvSpPr>
          <p:nvPr>
            <p:ph/>
          </p:nvPr>
        </p:nvSpPr>
        <p:spPr>
          <a:xfrm>
            <a:off x="3869280" y="864000"/>
            <a:ext cx="7314840" cy="51202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90000"/>
              </a:lnSpc>
              <a:spcBef>
                <a:spcPts val="1199"/>
              </a:spcBef>
            </a:pPr>
            <a:r>
              <a:rPr lang="cs-CZ" sz="2000" b="0" i="1" strike="noStrike" spc="-1">
                <a:solidFill>
                  <a:srgbClr val="595959"/>
                </a:solidFill>
                <a:latin typeface="Corbel"/>
              </a:rPr>
              <a:t>* Pakiet biurowy</a:t>
            </a: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</a:pPr>
            <a:r>
              <a:rPr lang="cs-CZ" sz="2000" b="0" i="1" strike="noStrike" spc="-1">
                <a:solidFill>
                  <a:srgbClr val="595959"/>
                </a:solidFill>
                <a:latin typeface="Corbel"/>
              </a:rPr>
              <a:t>* Formularze (Office 365)</a:t>
            </a: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</a:pPr>
            <a:r>
              <a:rPr lang="cs-CZ" sz="2000" b="0" i="1" strike="noStrike" spc="-1">
                <a:solidFill>
                  <a:srgbClr val="595959"/>
                </a:solidFill>
                <a:latin typeface="Corbel"/>
              </a:rPr>
              <a:t>* OneDrive</a:t>
            </a: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</a:pPr>
            <a:r>
              <a:rPr lang="cs-CZ" sz="2000" b="0" i="1" strike="noStrike" spc="-1">
                <a:solidFill>
                  <a:srgbClr val="595959"/>
                </a:solidFill>
                <a:latin typeface="Corbel"/>
              </a:rPr>
              <a:t>* Nastrój</a:t>
            </a: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</a:pPr>
            <a:r>
              <a:rPr lang="cs-CZ" sz="2000" b="0" i="1" strike="noStrike" spc="-1">
                <a:solidFill>
                  <a:srgbClr val="595959"/>
                </a:solidFill>
                <a:latin typeface="Corbel"/>
              </a:rPr>
              <a:t>* Internet (youtube, FB, aplikacje, freeware...)</a:t>
            </a: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</a:pP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</a:pP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</a:pP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</p:txBody>
      </p:sp>
      <p:pic>
        <p:nvPicPr>
          <p:cNvPr id="113" name="Zástupný symbol pro obsah 4"/>
          <p:cNvPicPr/>
          <p:nvPr/>
        </p:nvPicPr>
        <p:blipFill>
          <a:blip r:embed="rId2"/>
          <a:stretch/>
        </p:blipFill>
        <p:spPr>
          <a:xfrm>
            <a:off x="2120400" y="0"/>
            <a:ext cx="7215840" cy="670320"/>
          </a:xfrm>
          <a:prstGeom prst="rect">
            <a:avLst/>
          </a:prstGeom>
          <a:ln w="0">
            <a:noFill/>
          </a:ln>
        </p:spPr>
      </p:pic>
      <p:sp>
        <p:nvSpPr>
          <p:cNvPr id="114" name="PlaceHolder 3"/>
          <p:cNvSpPr>
            <a:spLocks noGrp="1"/>
          </p:cNvSpPr>
          <p:nvPr>
            <p:ph type="ftr"/>
          </p:nvPr>
        </p:nvSpPr>
        <p:spPr>
          <a:xfrm>
            <a:off x="1461240" y="6356520"/>
            <a:ext cx="83192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en-US" sz="1100" b="0" strike="noStrike" spc="-1">
                <a:solidFill>
                  <a:srgbClr val="808080"/>
                </a:solidFill>
                <a:latin typeface="Corbel"/>
              </a:rPr>
              <a:t>Online digitální platforma s informacemi pro pedagogy a management škol v přeshraničním regionu CZ.11.4.120/0.0/0.0/20_032/0002839</a:t>
            </a:r>
            <a:endParaRPr lang="cs-CZ" sz="110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PlaceHolder 1"/>
          <p:cNvSpPr>
            <a:spLocks noGrp="1"/>
          </p:cNvSpPr>
          <p:nvPr>
            <p:ph type="title"/>
          </p:nvPr>
        </p:nvSpPr>
        <p:spPr>
          <a:xfrm>
            <a:off x="253080" y="1123920"/>
            <a:ext cx="3135240" cy="46008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cs-CZ" sz="3600" b="1" strike="noStrike" spc="-60">
                <a:solidFill>
                  <a:srgbClr val="FFFFFF"/>
                </a:solidFill>
                <a:latin typeface="Corbel"/>
              </a:rPr>
              <a:t>Przykłady zastosowania (aparatu fotograficzne</a:t>
            </a:r>
            <a:r>
              <a:t/>
            </a:r>
            <a:br/>
            <a:r>
              <a:rPr lang="cs-CZ" sz="3600" b="1" strike="noStrike" spc="-60">
                <a:solidFill>
                  <a:srgbClr val="FFFFFF"/>
                </a:solidFill>
                <a:latin typeface="Corbel"/>
              </a:rPr>
              <a:t>go)</a:t>
            </a:r>
            <a:endParaRPr lang="en-US" sz="3600" b="0" strike="noStrike" spc="-1">
              <a:solidFill>
                <a:srgbClr val="000000"/>
              </a:solidFill>
              <a:latin typeface="Corbel"/>
            </a:endParaRPr>
          </a:p>
        </p:txBody>
      </p:sp>
      <p:sp>
        <p:nvSpPr>
          <p:cNvPr id="116" name="PlaceHolder 2"/>
          <p:cNvSpPr>
            <a:spLocks noGrp="1"/>
          </p:cNvSpPr>
          <p:nvPr>
            <p:ph/>
          </p:nvPr>
        </p:nvSpPr>
        <p:spPr>
          <a:xfrm>
            <a:off x="3869280" y="0"/>
            <a:ext cx="7413840" cy="67554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Bef>
                <a:spcPts val="1199"/>
              </a:spcBef>
              <a:tabLst>
                <a:tab pos="0" algn="l"/>
              </a:tabLst>
            </a:pPr>
            <a:r>
              <a:rPr lang="cs-CZ" sz="1400" b="1" strike="noStrike" spc="-1">
                <a:solidFill>
                  <a:srgbClr val="595959"/>
                </a:solidFill>
                <a:latin typeface="Corbel"/>
              </a:rPr>
              <a:t>          	</a:t>
            </a:r>
            <a:endParaRPr lang="en-US" sz="14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  <a:tabLst>
                <a:tab pos="0" algn="l"/>
              </a:tabLst>
            </a:pPr>
            <a:endParaRPr lang="en-US" sz="14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  <a:tabLst>
                <a:tab pos="0" algn="l"/>
              </a:tabLst>
            </a:pPr>
            <a:endParaRPr lang="en-US" sz="14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  <a:tabLst>
                <a:tab pos="0" algn="l"/>
              </a:tabLst>
            </a:pPr>
            <a:endParaRPr lang="en-US" sz="14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  <a:tabLst>
                <a:tab pos="0" algn="l"/>
              </a:tabLst>
            </a:pPr>
            <a:endParaRPr lang="en-US" sz="14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  <a:tabLst>
                <a:tab pos="0" algn="l"/>
              </a:tabLst>
            </a:pPr>
            <a:endParaRPr lang="en-US" sz="14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  <a:tabLst>
                <a:tab pos="0" algn="l"/>
              </a:tabLst>
            </a:pPr>
            <a:endParaRPr lang="en-US" sz="1400" b="0" strike="noStrike" spc="-1">
              <a:solidFill>
                <a:srgbClr val="595959"/>
              </a:solidFill>
              <a:latin typeface="Corbel"/>
            </a:endParaRPr>
          </a:p>
          <a:p>
            <a:pPr algn="ctr">
              <a:lnSpc>
                <a:spcPct val="90000"/>
              </a:lnSpc>
              <a:spcBef>
                <a:spcPts val="1199"/>
              </a:spcBef>
              <a:tabLst>
                <a:tab pos="0" algn="l"/>
              </a:tabLst>
            </a:pPr>
            <a:r>
              <a:rPr lang="cs-CZ" sz="1400" b="1" strike="noStrike" spc="-1">
                <a:solidFill>
                  <a:srgbClr val="595959"/>
                </a:solidFill>
                <a:latin typeface="Corbel"/>
              </a:rPr>
              <a:t>Obr.</a:t>
            </a:r>
            <a:r>
              <a:rPr lang="cs-CZ" sz="1400" b="0" strike="noStrike" spc="-1">
                <a:solidFill>
                  <a:srgbClr val="595959"/>
                </a:solidFill>
                <a:latin typeface="Corbel"/>
              </a:rPr>
              <a:t>: Snímky přiskočení plamene (Nikon 1 J3, 400 sn./s záznam žáci)</a:t>
            </a:r>
            <a:endParaRPr lang="en-US" sz="1400" b="0" strike="noStrike" spc="-1">
              <a:solidFill>
                <a:srgbClr val="595959"/>
              </a:solidFill>
              <a:latin typeface="Corbel"/>
            </a:endParaRPr>
          </a:p>
          <a:p>
            <a:pPr algn="ctr">
              <a:lnSpc>
                <a:spcPct val="90000"/>
              </a:lnSpc>
              <a:spcBef>
                <a:spcPts val="1199"/>
              </a:spcBef>
              <a:tabLst>
                <a:tab pos="0" algn="l"/>
              </a:tabLst>
            </a:pPr>
            <a:endParaRPr lang="en-US" sz="1400" b="0" strike="noStrike" spc="-1">
              <a:solidFill>
                <a:srgbClr val="595959"/>
              </a:solidFill>
              <a:latin typeface="Corbel"/>
            </a:endParaRPr>
          </a:p>
          <a:p>
            <a:pPr algn="ctr">
              <a:lnSpc>
                <a:spcPct val="90000"/>
              </a:lnSpc>
              <a:spcBef>
                <a:spcPts val="1199"/>
              </a:spcBef>
              <a:tabLst>
                <a:tab pos="0" algn="l"/>
              </a:tabLst>
            </a:pPr>
            <a:endParaRPr lang="en-US" sz="1400" b="0" strike="noStrike" spc="-1">
              <a:solidFill>
                <a:srgbClr val="595959"/>
              </a:solidFill>
              <a:latin typeface="Corbel"/>
            </a:endParaRPr>
          </a:p>
          <a:p>
            <a:pPr algn="ctr">
              <a:lnSpc>
                <a:spcPct val="90000"/>
              </a:lnSpc>
              <a:spcBef>
                <a:spcPts val="1199"/>
              </a:spcBef>
              <a:tabLst>
                <a:tab pos="0" algn="l"/>
              </a:tabLst>
            </a:pPr>
            <a:endParaRPr lang="en-US" sz="14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  <a:tabLst>
                <a:tab pos="0" algn="l"/>
              </a:tabLst>
            </a:pPr>
            <a:endParaRPr lang="en-US" sz="14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  <a:tabLst>
                <a:tab pos="0" algn="l"/>
              </a:tabLst>
            </a:pPr>
            <a:endParaRPr lang="en-US" sz="14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  <a:tabLst>
                <a:tab pos="0" algn="l"/>
              </a:tabLst>
            </a:pPr>
            <a:endParaRPr lang="en-US" sz="14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  <a:tabLst>
                <a:tab pos="0" algn="l"/>
              </a:tabLst>
            </a:pPr>
            <a:endParaRPr lang="en-US" sz="14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  <a:tabLst>
                <a:tab pos="0" algn="l"/>
              </a:tabLst>
            </a:pPr>
            <a:endParaRPr lang="en-US" sz="14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  <a:tabLst>
                <a:tab pos="0" algn="l"/>
              </a:tabLst>
            </a:pPr>
            <a:endParaRPr lang="en-US" sz="1400" b="0" strike="noStrike" spc="-1">
              <a:solidFill>
                <a:srgbClr val="595959"/>
              </a:solidFill>
              <a:latin typeface="Corbel"/>
            </a:endParaRPr>
          </a:p>
          <a:p>
            <a:pPr algn="ctr">
              <a:lnSpc>
                <a:spcPct val="90000"/>
              </a:lnSpc>
              <a:spcBef>
                <a:spcPts val="1199"/>
              </a:spcBef>
              <a:tabLst>
                <a:tab pos="0" algn="l"/>
              </a:tabLst>
            </a:pPr>
            <a:r>
              <a:rPr lang="cs-CZ" sz="1400" b="1" strike="noStrike" spc="-1">
                <a:solidFill>
                  <a:srgbClr val="595959"/>
                </a:solidFill>
                <a:latin typeface="Corbel"/>
              </a:rPr>
              <a:t>Rys.</a:t>
            </a:r>
            <a:r>
              <a:rPr lang="cs-CZ" sz="1400" b="0" strike="noStrike" spc="-1">
                <a:solidFill>
                  <a:srgbClr val="595959"/>
                </a:solidFill>
                <a:latin typeface="Corbel"/>
              </a:rPr>
              <a:t>:  Reakcja opadów atmosferycznych (Nikon 1 J3,  400 kl./s – nagranie studentów)</a:t>
            </a:r>
            <a:endParaRPr lang="en-US" sz="1400" b="0" strike="noStrike" spc="-1">
              <a:solidFill>
                <a:srgbClr val="595959"/>
              </a:solidFill>
              <a:latin typeface="Corbel"/>
            </a:endParaRPr>
          </a:p>
        </p:txBody>
      </p:sp>
      <p:grpSp>
        <p:nvGrpSpPr>
          <p:cNvPr id="117" name="Skupina 3"/>
          <p:cNvGrpSpPr/>
          <p:nvPr/>
        </p:nvGrpSpPr>
        <p:grpSpPr>
          <a:xfrm>
            <a:off x="4342320" y="550440"/>
            <a:ext cx="6193800" cy="2674800"/>
            <a:chOff x="4342320" y="550440"/>
            <a:chExt cx="6193800" cy="2674800"/>
          </a:xfrm>
        </p:grpSpPr>
        <p:pic>
          <p:nvPicPr>
            <p:cNvPr id="118" name="Obrázek 4"/>
            <p:cNvPicPr/>
            <p:nvPr/>
          </p:nvPicPr>
          <p:blipFill>
            <a:blip r:embed="rId2"/>
            <a:stretch/>
          </p:blipFill>
          <p:spPr>
            <a:xfrm>
              <a:off x="4342320" y="550440"/>
              <a:ext cx="1246680" cy="267480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19" name="Obrázek 5"/>
            <p:cNvPicPr/>
            <p:nvPr/>
          </p:nvPicPr>
          <p:blipFill>
            <a:blip r:embed="rId3"/>
            <a:stretch/>
          </p:blipFill>
          <p:spPr>
            <a:xfrm>
              <a:off x="5581080" y="550440"/>
              <a:ext cx="1246680" cy="267480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20" name="Obrázek 6"/>
            <p:cNvPicPr/>
            <p:nvPr/>
          </p:nvPicPr>
          <p:blipFill>
            <a:blip r:embed="rId4"/>
            <a:stretch/>
          </p:blipFill>
          <p:spPr>
            <a:xfrm>
              <a:off x="8067240" y="550440"/>
              <a:ext cx="1246680" cy="267480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21" name="Obrázek 7"/>
            <p:cNvPicPr/>
            <p:nvPr/>
          </p:nvPicPr>
          <p:blipFill>
            <a:blip r:embed="rId5"/>
            <a:stretch/>
          </p:blipFill>
          <p:spPr>
            <a:xfrm>
              <a:off x="6820200" y="550440"/>
              <a:ext cx="1246680" cy="267480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22" name="Obrázek 8"/>
            <p:cNvPicPr/>
            <p:nvPr/>
          </p:nvPicPr>
          <p:blipFill>
            <a:blip r:embed="rId6"/>
            <a:stretch/>
          </p:blipFill>
          <p:spPr>
            <a:xfrm>
              <a:off x="9289440" y="550440"/>
              <a:ext cx="1246680" cy="2674800"/>
            </a:xfrm>
            <a:prstGeom prst="rect">
              <a:avLst/>
            </a:prstGeom>
            <a:ln w="0">
              <a:noFill/>
            </a:ln>
          </p:spPr>
        </p:pic>
      </p:grpSp>
      <p:grpSp>
        <p:nvGrpSpPr>
          <p:cNvPr id="123" name="Skupina 9"/>
          <p:cNvGrpSpPr/>
          <p:nvPr/>
        </p:nvGrpSpPr>
        <p:grpSpPr>
          <a:xfrm>
            <a:off x="4258800" y="3528360"/>
            <a:ext cx="6346080" cy="2584080"/>
            <a:chOff x="4258800" y="3528360"/>
            <a:chExt cx="6346080" cy="2584080"/>
          </a:xfrm>
        </p:grpSpPr>
        <p:pic>
          <p:nvPicPr>
            <p:cNvPr id="124" name="Obrázek 10"/>
            <p:cNvPicPr/>
            <p:nvPr/>
          </p:nvPicPr>
          <p:blipFill>
            <a:blip r:embed="rId7"/>
            <a:stretch/>
          </p:blipFill>
          <p:spPr>
            <a:xfrm>
              <a:off x="8457480" y="3528360"/>
              <a:ext cx="1072440" cy="258408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25" name="Obrázek 11"/>
            <p:cNvPicPr/>
            <p:nvPr/>
          </p:nvPicPr>
          <p:blipFill>
            <a:blip r:embed="rId8"/>
            <a:stretch/>
          </p:blipFill>
          <p:spPr>
            <a:xfrm>
              <a:off x="6393240" y="3528360"/>
              <a:ext cx="1072440" cy="258408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26" name="Obrázek 12"/>
            <p:cNvPicPr/>
            <p:nvPr/>
          </p:nvPicPr>
          <p:blipFill>
            <a:blip r:embed="rId9"/>
            <a:stretch/>
          </p:blipFill>
          <p:spPr>
            <a:xfrm>
              <a:off x="5333760" y="3528360"/>
              <a:ext cx="1072440" cy="258408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27" name="Obrázek 13"/>
            <p:cNvPicPr/>
            <p:nvPr/>
          </p:nvPicPr>
          <p:blipFill>
            <a:blip r:embed="rId10"/>
            <a:stretch/>
          </p:blipFill>
          <p:spPr>
            <a:xfrm>
              <a:off x="7445160" y="3528360"/>
              <a:ext cx="1072440" cy="258408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28" name="Obrázek 14"/>
            <p:cNvPicPr/>
            <p:nvPr/>
          </p:nvPicPr>
          <p:blipFill>
            <a:blip r:embed="rId11"/>
            <a:stretch/>
          </p:blipFill>
          <p:spPr>
            <a:xfrm>
              <a:off x="4258800" y="3528360"/>
              <a:ext cx="1072440" cy="258408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29" name="Obrázek 15"/>
            <p:cNvPicPr/>
            <p:nvPr/>
          </p:nvPicPr>
          <p:blipFill>
            <a:blip r:embed="rId12"/>
            <a:stretch/>
          </p:blipFill>
          <p:spPr>
            <a:xfrm>
              <a:off x="9532440" y="3528360"/>
              <a:ext cx="1072440" cy="2584080"/>
            </a:xfrm>
            <a:prstGeom prst="rect">
              <a:avLst/>
            </a:prstGeom>
            <a:ln w="0">
              <a:noFill/>
            </a:ln>
          </p:spPr>
        </p:pic>
      </p:grpSp>
      <p:pic>
        <p:nvPicPr>
          <p:cNvPr id="130" name="Zástupný symbol pro obsah 4"/>
          <p:cNvPicPr/>
          <p:nvPr/>
        </p:nvPicPr>
        <p:blipFill>
          <a:blip r:embed="rId13"/>
          <a:stretch/>
        </p:blipFill>
        <p:spPr>
          <a:xfrm>
            <a:off x="2459160" y="-76680"/>
            <a:ext cx="7215840" cy="670320"/>
          </a:xfrm>
          <a:prstGeom prst="rect">
            <a:avLst/>
          </a:prstGeom>
          <a:ln w="0">
            <a:noFill/>
          </a:ln>
        </p:spPr>
      </p:pic>
      <p:sp>
        <p:nvSpPr>
          <p:cNvPr id="131" name="PlaceHolder 3"/>
          <p:cNvSpPr>
            <a:spLocks noGrp="1"/>
          </p:cNvSpPr>
          <p:nvPr>
            <p:ph type="ftr"/>
          </p:nvPr>
        </p:nvSpPr>
        <p:spPr>
          <a:xfrm>
            <a:off x="1434240" y="6356520"/>
            <a:ext cx="83462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en-US" sz="1100" b="0" strike="noStrike" spc="-1">
                <a:solidFill>
                  <a:srgbClr val="808080"/>
                </a:solidFill>
                <a:latin typeface="Corbel"/>
              </a:rPr>
              <a:t>Online digitální platforma s informacemi pro pedagogy a management škol v přeshraničním regionu CZ.11.4.120/0.0/0.0/20_032/0002839</a:t>
            </a:r>
            <a:endParaRPr lang="cs-CZ" sz="110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PlaceHolder 1"/>
          <p:cNvSpPr>
            <a:spLocks noGrp="1"/>
          </p:cNvSpPr>
          <p:nvPr>
            <p:ph type="title"/>
          </p:nvPr>
        </p:nvSpPr>
        <p:spPr>
          <a:xfrm>
            <a:off x="253080" y="1123920"/>
            <a:ext cx="3092400" cy="46008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cs-CZ" sz="3600" b="1" strike="noStrike" spc="-60">
                <a:solidFill>
                  <a:srgbClr val="FFFFFF"/>
                </a:solidFill>
                <a:latin typeface="Corbel"/>
              </a:rPr>
              <a:t>Przykłady zastosowania (apartau fotograficzne</a:t>
            </a:r>
            <a:r>
              <a:t/>
            </a:r>
            <a:br/>
            <a:r>
              <a:rPr lang="cs-CZ" sz="3600" b="1" strike="noStrike" spc="-60">
                <a:solidFill>
                  <a:srgbClr val="FFFFFF"/>
                </a:solidFill>
                <a:latin typeface="Corbel"/>
              </a:rPr>
              <a:t>go)</a:t>
            </a:r>
            <a:endParaRPr lang="en-US" sz="3600" b="0" strike="noStrike" spc="-1">
              <a:solidFill>
                <a:srgbClr val="000000"/>
              </a:solidFill>
              <a:latin typeface="Corbel"/>
            </a:endParaRPr>
          </a:p>
        </p:txBody>
      </p:sp>
      <p:sp>
        <p:nvSpPr>
          <p:cNvPr id="133" name="PlaceHolder 2"/>
          <p:cNvSpPr>
            <a:spLocks noGrp="1"/>
          </p:cNvSpPr>
          <p:nvPr>
            <p:ph/>
          </p:nvPr>
        </p:nvSpPr>
        <p:spPr>
          <a:xfrm>
            <a:off x="3869280" y="864000"/>
            <a:ext cx="7314840" cy="51202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90000"/>
              </a:lnSpc>
              <a:spcBef>
                <a:spcPts val="1199"/>
              </a:spcBef>
            </a:pP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</a:pP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</a:pP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</a:pP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</a:pP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</a:pP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</a:pP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</a:pP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  <a:tabLst>
                <a:tab pos="0" algn="l"/>
              </a:tabLst>
            </a:pP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  <a:tabLst>
                <a:tab pos="0" algn="l"/>
              </a:tabLst>
            </a:pP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  <a:tabLst>
                <a:tab pos="0" algn="l"/>
              </a:tabLst>
            </a:pP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  <a:tabLst>
                <a:tab pos="0" algn="l"/>
              </a:tabLst>
            </a:pP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  <a:tabLst>
                <a:tab pos="0" algn="l"/>
              </a:tabLst>
            </a:pPr>
            <a:r>
              <a:rPr lang="cs-CZ" sz="1400" b="1" strike="noStrike" spc="-1">
                <a:solidFill>
                  <a:srgbClr val="595959"/>
                </a:solidFill>
                <a:latin typeface="Corbel"/>
              </a:rPr>
              <a:t>Rys.</a:t>
            </a:r>
            <a:r>
              <a:rPr lang="cs-CZ" sz="1400" b="0" strike="noStrike" spc="-1">
                <a:solidFill>
                  <a:srgbClr val="595959"/>
                </a:solidFill>
                <a:latin typeface="Corbel"/>
              </a:rPr>
              <a:t>:  Próba zapalenia zapłaki (Nikon 1 J3, 400 sn./s  - nagranie studentów) </a:t>
            </a:r>
            <a:endParaRPr lang="en-US" sz="1400" b="0" strike="noStrike" spc="-1">
              <a:solidFill>
                <a:srgbClr val="595959"/>
              </a:solidFill>
              <a:latin typeface="Corbel"/>
            </a:endParaRPr>
          </a:p>
        </p:txBody>
      </p:sp>
      <p:grpSp>
        <p:nvGrpSpPr>
          <p:cNvPr id="134" name="Skupina 3"/>
          <p:cNvGrpSpPr/>
          <p:nvPr/>
        </p:nvGrpSpPr>
        <p:grpSpPr>
          <a:xfrm>
            <a:off x="3696120" y="864000"/>
            <a:ext cx="8011800" cy="4407120"/>
            <a:chOff x="3696120" y="864000"/>
            <a:chExt cx="8011800" cy="4407120"/>
          </a:xfrm>
        </p:grpSpPr>
        <p:pic>
          <p:nvPicPr>
            <p:cNvPr id="135" name="Obrázek 4"/>
            <p:cNvPicPr/>
            <p:nvPr/>
          </p:nvPicPr>
          <p:blipFill>
            <a:blip r:embed="rId2"/>
            <a:stretch/>
          </p:blipFill>
          <p:spPr>
            <a:xfrm rot="5400000">
              <a:off x="2511720" y="2049480"/>
              <a:ext cx="4405680" cy="203724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36" name="Obrázek 5"/>
            <p:cNvPicPr/>
            <p:nvPr/>
          </p:nvPicPr>
          <p:blipFill>
            <a:blip r:embed="rId3"/>
            <a:stretch/>
          </p:blipFill>
          <p:spPr>
            <a:xfrm rot="5400000">
              <a:off x="4471200" y="2049480"/>
              <a:ext cx="4405680" cy="203724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37" name="Obrázek 6"/>
            <p:cNvPicPr/>
            <p:nvPr/>
          </p:nvPicPr>
          <p:blipFill>
            <a:blip r:embed="rId4"/>
            <a:stretch/>
          </p:blipFill>
          <p:spPr>
            <a:xfrm rot="5400000">
              <a:off x="6501240" y="2049480"/>
              <a:ext cx="4405680" cy="203436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38" name="Obrázek 7"/>
            <p:cNvPicPr/>
            <p:nvPr/>
          </p:nvPicPr>
          <p:blipFill>
            <a:blip r:embed="rId5"/>
            <a:stretch/>
          </p:blipFill>
          <p:spPr>
            <a:xfrm rot="5400000">
              <a:off x="8487360" y="2049480"/>
              <a:ext cx="4405680" cy="2035440"/>
            </a:xfrm>
            <a:prstGeom prst="rect">
              <a:avLst/>
            </a:prstGeom>
            <a:ln w="0">
              <a:noFill/>
            </a:ln>
          </p:spPr>
        </p:pic>
      </p:grpSp>
      <p:pic>
        <p:nvPicPr>
          <p:cNvPr id="139" name="Zástupný symbol pro obsah 4"/>
          <p:cNvPicPr/>
          <p:nvPr/>
        </p:nvPicPr>
        <p:blipFill>
          <a:blip r:embed="rId6"/>
          <a:stretch/>
        </p:blipFill>
        <p:spPr>
          <a:xfrm>
            <a:off x="1937520" y="0"/>
            <a:ext cx="7215840" cy="670320"/>
          </a:xfrm>
          <a:prstGeom prst="rect">
            <a:avLst/>
          </a:prstGeom>
          <a:ln w="0">
            <a:noFill/>
          </a:ln>
        </p:spPr>
      </p:pic>
      <p:sp>
        <p:nvSpPr>
          <p:cNvPr id="140" name="PlaceHolder 3"/>
          <p:cNvSpPr>
            <a:spLocks noGrp="1"/>
          </p:cNvSpPr>
          <p:nvPr>
            <p:ph type="ftr"/>
          </p:nvPr>
        </p:nvSpPr>
        <p:spPr>
          <a:xfrm>
            <a:off x="1416600" y="6356520"/>
            <a:ext cx="836388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en-US" sz="1100" b="0" strike="noStrike" spc="-1">
                <a:solidFill>
                  <a:srgbClr val="808080"/>
                </a:solidFill>
                <a:latin typeface="Corbel"/>
              </a:rPr>
              <a:t>Online digitální platforma s informacemi pro pedagogy a management škol v přeshraničním regionu CZ.11.4.120/0.0/0.0/20_032/0002839</a:t>
            </a:r>
            <a:endParaRPr lang="cs-CZ" sz="110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PlaceHolder 1"/>
          <p:cNvSpPr>
            <a:spLocks noGrp="1"/>
          </p:cNvSpPr>
          <p:nvPr>
            <p:ph type="title"/>
          </p:nvPr>
        </p:nvSpPr>
        <p:spPr>
          <a:xfrm>
            <a:off x="253080" y="1123920"/>
            <a:ext cx="3082320" cy="46008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90000"/>
              </a:lnSpc>
            </a:pPr>
            <a:r>
              <a:rPr lang="cs-CZ" sz="3600" b="1" strike="noStrike" spc="-60">
                <a:solidFill>
                  <a:srgbClr val="FFFFFF"/>
                </a:solidFill>
                <a:latin typeface="Corbel"/>
              </a:rPr>
              <a:t>Przykłady zastosowania (aparatu fotograficzne</a:t>
            </a:r>
            <a:r>
              <a:t/>
            </a:r>
            <a:br/>
            <a:r>
              <a:rPr lang="cs-CZ" sz="3600" b="1" strike="noStrike" spc="-60">
                <a:solidFill>
                  <a:srgbClr val="FFFFFF"/>
                </a:solidFill>
                <a:latin typeface="Corbel"/>
              </a:rPr>
              <a:t>go, telefonu komórkowego)</a:t>
            </a:r>
            <a:endParaRPr lang="en-US" sz="3600" b="0" strike="noStrike" spc="-1">
              <a:solidFill>
                <a:srgbClr val="000000"/>
              </a:solidFill>
              <a:latin typeface="Corbel"/>
            </a:endParaRPr>
          </a:p>
        </p:txBody>
      </p:sp>
      <p:sp>
        <p:nvSpPr>
          <p:cNvPr id="142" name="PlaceHolder 2"/>
          <p:cNvSpPr>
            <a:spLocks noGrp="1"/>
          </p:cNvSpPr>
          <p:nvPr>
            <p:ph/>
          </p:nvPr>
        </p:nvSpPr>
        <p:spPr>
          <a:xfrm>
            <a:off x="3806640" y="469800"/>
            <a:ext cx="7721640" cy="51202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90000"/>
              </a:lnSpc>
              <a:spcBef>
                <a:spcPts val="1199"/>
              </a:spcBef>
            </a:pP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 algn="ctr">
              <a:lnSpc>
                <a:spcPct val="90000"/>
              </a:lnSpc>
              <a:spcBef>
                <a:spcPts val="1199"/>
              </a:spcBef>
              <a:tabLst>
                <a:tab pos="0" algn="l"/>
              </a:tabLst>
            </a:pPr>
            <a:r>
              <a:rPr lang="cs-CZ" sz="1200" b="0" i="1" strike="noStrike" spc="-1">
                <a:solidFill>
                  <a:srgbClr val="595959"/>
                </a:solidFill>
                <a:latin typeface="Corbel"/>
              </a:rPr>
              <a:t>                                                ((w kolejnych interwałach 1 s, 2 minuty, 5 minut, 30 minut, 10 godzin) </a:t>
            </a:r>
            <a:endParaRPr lang="en-US" sz="12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  <a:tabLst>
                <a:tab pos="0" algn="l"/>
              </a:tabLst>
            </a:pPr>
            <a:r>
              <a:rPr lang="cs-CZ" sz="2000" b="0" strike="noStrike" spc="-1">
                <a:solidFill>
                  <a:srgbClr val="595959"/>
                </a:solidFill>
                <a:latin typeface="Corbel"/>
              </a:rPr>
              <a:t>*Wyjaśnienie odwadniającego działania kwasu na substancje pochodzenia naturalnegou </a:t>
            </a: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  <a:tabLst>
                <a:tab pos="0" algn="l"/>
              </a:tabLst>
            </a:pPr>
            <a:r>
              <a:rPr lang="cs-CZ" sz="1050" b="0" i="1" strike="noStrike" spc="-1">
                <a:solidFill>
                  <a:srgbClr val="595959"/>
                </a:solidFill>
                <a:latin typeface="Corbel"/>
              </a:rPr>
              <a:t>		</a:t>
            </a:r>
            <a:endParaRPr lang="en-US" sz="1050" b="0" strike="noStrike" spc="-1">
              <a:solidFill>
                <a:srgbClr val="595959"/>
              </a:solidFill>
              <a:latin typeface="Corbel"/>
            </a:endParaRPr>
          </a:p>
        </p:txBody>
      </p:sp>
      <p:grpSp>
        <p:nvGrpSpPr>
          <p:cNvPr id="143" name="Skupina 3"/>
          <p:cNvGrpSpPr/>
          <p:nvPr/>
        </p:nvGrpSpPr>
        <p:grpSpPr>
          <a:xfrm>
            <a:off x="6308280" y="75240"/>
            <a:ext cx="5450040" cy="2652840"/>
            <a:chOff x="6308280" y="75240"/>
            <a:chExt cx="5450040" cy="2652840"/>
          </a:xfrm>
        </p:grpSpPr>
        <p:pic>
          <p:nvPicPr>
            <p:cNvPr id="144" name="Obrázek 4"/>
            <p:cNvPicPr/>
            <p:nvPr/>
          </p:nvPicPr>
          <p:blipFill>
            <a:blip r:embed="rId2"/>
            <a:stretch/>
          </p:blipFill>
          <p:spPr>
            <a:xfrm>
              <a:off x="6308280" y="75240"/>
              <a:ext cx="1823760" cy="128016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45" name="Obrázek 5"/>
            <p:cNvPicPr/>
            <p:nvPr/>
          </p:nvPicPr>
          <p:blipFill>
            <a:blip r:embed="rId3"/>
            <a:stretch/>
          </p:blipFill>
          <p:spPr>
            <a:xfrm>
              <a:off x="8116560" y="75240"/>
              <a:ext cx="1824120" cy="128016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46" name="Obrázek 6"/>
            <p:cNvPicPr/>
            <p:nvPr/>
          </p:nvPicPr>
          <p:blipFill>
            <a:blip r:embed="rId4"/>
            <a:stretch/>
          </p:blipFill>
          <p:spPr>
            <a:xfrm>
              <a:off x="9925200" y="75240"/>
              <a:ext cx="1824120" cy="128016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47" name="Obrázek 7"/>
            <p:cNvPicPr/>
            <p:nvPr/>
          </p:nvPicPr>
          <p:blipFill>
            <a:blip r:embed="rId5"/>
            <a:stretch/>
          </p:blipFill>
          <p:spPr>
            <a:xfrm>
              <a:off x="6317280" y="1447920"/>
              <a:ext cx="1824120" cy="128016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48" name="Obrázek 8"/>
            <p:cNvPicPr/>
            <p:nvPr/>
          </p:nvPicPr>
          <p:blipFill>
            <a:blip r:embed="rId6"/>
            <a:stretch/>
          </p:blipFill>
          <p:spPr>
            <a:xfrm>
              <a:off x="8139600" y="1447920"/>
              <a:ext cx="1824120" cy="128016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49" name="Obrázek 9"/>
            <p:cNvPicPr/>
            <p:nvPr/>
          </p:nvPicPr>
          <p:blipFill>
            <a:blip r:embed="rId7"/>
            <a:stretch/>
          </p:blipFill>
          <p:spPr>
            <a:xfrm>
              <a:off x="9934200" y="1447920"/>
              <a:ext cx="1824120" cy="1280160"/>
            </a:xfrm>
            <a:prstGeom prst="rect">
              <a:avLst/>
            </a:prstGeom>
            <a:ln w="0">
              <a:noFill/>
            </a:ln>
          </p:spPr>
        </p:pic>
      </p:grpSp>
      <p:grpSp>
        <p:nvGrpSpPr>
          <p:cNvPr id="150" name="Skupina 10"/>
          <p:cNvGrpSpPr/>
          <p:nvPr/>
        </p:nvGrpSpPr>
        <p:grpSpPr>
          <a:xfrm>
            <a:off x="5234760" y="3461760"/>
            <a:ext cx="4430160" cy="3414960"/>
            <a:chOff x="5234760" y="3461760"/>
            <a:chExt cx="4430160" cy="3414960"/>
          </a:xfrm>
        </p:grpSpPr>
        <p:pic>
          <p:nvPicPr>
            <p:cNvPr id="151" name="Obrázek 11"/>
            <p:cNvPicPr/>
            <p:nvPr/>
          </p:nvPicPr>
          <p:blipFill>
            <a:blip r:embed="rId8"/>
            <a:stretch/>
          </p:blipFill>
          <p:spPr>
            <a:xfrm>
              <a:off x="5234760" y="3461760"/>
              <a:ext cx="1477440" cy="165600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52" name="Obrázek 12"/>
            <p:cNvPicPr/>
            <p:nvPr/>
          </p:nvPicPr>
          <p:blipFill>
            <a:blip r:embed="rId9"/>
            <a:stretch/>
          </p:blipFill>
          <p:spPr>
            <a:xfrm>
              <a:off x="6714360" y="3461760"/>
              <a:ext cx="1477440" cy="165600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53" name="Obrázek 13"/>
            <p:cNvPicPr/>
            <p:nvPr/>
          </p:nvPicPr>
          <p:blipFill>
            <a:blip r:embed="rId10"/>
            <a:stretch/>
          </p:blipFill>
          <p:spPr>
            <a:xfrm>
              <a:off x="8187480" y="3461760"/>
              <a:ext cx="1477440" cy="165600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54" name="Obrázek 14"/>
            <p:cNvPicPr/>
            <p:nvPr/>
          </p:nvPicPr>
          <p:blipFill>
            <a:blip r:embed="rId11"/>
            <a:stretch/>
          </p:blipFill>
          <p:spPr>
            <a:xfrm>
              <a:off x="5880240" y="5117400"/>
              <a:ext cx="1569600" cy="17593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55" name="Obrázek 15"/>
            <p:cNvPicPr/>
            <p:nvPr/>
          </p:nvPicPr>
          <p:blipFill>
            <a:blip r:embed="rId12"/>
            <a:stretch/>
          </p:blipFill>
          <p:spPr>
            <a:xfrm>
              <a:off x="7437960" y="5117400"/>
              <a:ext cx="1569600" cy="175932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56" name="PlaceHolder 3"/>
          <p:cNvSpPr>
            <a:spLocks noGrp="1"/>
          </p:cNvSpPr>
          <p:nvPr>
            <p:ph type="ftr"/>
          </p:nvPr>
        </p:nvSpPr>
        <p:spPr>
          <a:xfrm>
            <a:off x="140040" y="6374160"/>
            <a:ext cx="591120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en-US" sz="1100" b="0" strike="noStrike" spc="-1">
                <a:solidFill>
                  <a:srgbClr val="808080"/>
                </a:solidFill>
                <a:latin typeface="Corbel"/>
              </a:rPr>
              <a:t>Online digitální platforma s informacemi pro pedagogy a management škol v přeshraničním regionu CZ.11.4.120/0.0/0.0/20_032/0002839</a:t>
            </a:r>
            <a:endParaRPr lang="cs-CZ" sz="1100" b="0" strike="noStrike" spc="-1">
              <a:latin typeface="Times New Roman"/>
            </a:endParaRPr>
          </a:p>
        </p:txBody>
      </p:sp>
      <p:pic>
        <p:nvPicPr>
          <p:cNvPr id="157" name="Zástupný symbol pro obsah 4"/>
          <p:cNvPicPr/>
          <p:nvPr/>
        </p:nvPicPr>
        <p:blipFill>
          <a:blip r:embed="rId13"/>
          <a:stretch/>
        </p:blipFill>
        <p:spPr>
          <a:xfrm>
            <a:off x="0" y="119160"/>
            <a:ext cx="6307920" cy="5065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PlaceHolder 1"/>
          <p:cNvSpPr>
            <a:spLocks noGrp="1"/>
          </p:cNvSpPr>
          <p:nvPr>
            <p:ph type="title"/>
          </p:nvPr>
        </p:nvSpPr>
        <p:spPr>
          <a:xfrm>
            <a:off x="253080" y="1123920"/>
            <a:ext cx="3063600" cy="46008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90000"/>
              </a:lnSpc>
            </a:pPr>
            <a:r>
              <a:rPr lang="cs-CZ" sz="3600" b="1" strike="noStrike" spc="-60">
                <a:solidFill>
                  <a:srgbClr val="FFFFFF"/>
                </a:solidFill>
                <a:latin typeface="Corbel"/>
              </a:rPr>
              <a:t>Przykłady zastosowania (rzeczywistość wirtualna)</a:t>
            </a:r>
            <a:endParaRPr lang="en-US" sz="3600" b="0" strike="noStrike" spc="-1">
              <a:solidFill>
                <a:srgbClr val="000000"/>
              </a:solidFill>
              <a:latin typeface="Corbel"/>
            </a:endParaRPr>
          </a:p>
        </p:txBody>
      </p:sp>
      <p:sp>
        <p:nvSpPr>
          <p:cNvPr id="159" name="PlaceHolder 2"/>
          <p:cNvSpPr>
            <a:spLocks noGrp="1"/>
          </p:cNvSpPr>
          <p:nvPr>
            <p:ph/>
          </p:nvPr>
        </p:nvSpPr>
        <p:spPr>
          <a:xfrm>
            <a:off x="3869280" y="864000"/>
            <a:ext cx="7314840" cy="51202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Bef>
                <a:spcPts val="1199"/>
              </a:spcBef>
              <a:tabLst>
                <a:tab pos="0" algn="l"/>
              </a:tabLst>
            </a:pPr>
            <a:r>
              <a:rPr lang="cs-CZ" sz="1400" b="1" strike="noStrike" spc="-1">
                <a:solidFill>
                  <a:srgbClr val="595959"/>
                </a:solidFill>
                <a:latin typeface="Corbel"/>
              </a:rPr>
              <a:t>                  </a:t>
            </a:r>
            <a:endParaRPr lang="en-US" sz="14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  <a:tabLst>
                <a:tab pos="0" algn="l"/>
              </a:tabLst>
            </a:pPr>
            <a:r>
              <a:rPr lang="cs-CZ" sz="1400" b="1" strike="noStrike" spc="-1">
                <a:solidFill>
                  <a:srgbClr val="595959"/>
                </a:solidFill>
                <a:latin typeface="Corbel"/>
              </a:rPr>
              <a:t>	Rys.:</a:t>
            </a:r>
            <a:r>
              <a:rPr lang="cs-CZ" sz="1400" b="0" strike="noStrike" spc="-1">
                <a:solidFill>
                  <a:srgbClr val="595959"/>
                </a:solidFill>
                <a:latin typeface="Corbel"/>
              </a:rPr>
              <a:t> Przykład zastosowania RW podczas nauczania w klasie (zdj. nauczyciel) </a:t>
            </a:r>
            <a:endParaRPr lang="en-US" sz="1400" b="0" strike="noStrike" spc="-1">
              <a:solidFill>
                <a:srgbClr val="595959"/>
              </a:solidFill>
              <a:latin typeface="Corbel"/>
            </a:endParaRPr>
          </a:p>
        </p:txBody>
      </p:sp>
      <p:grpSp>
        <p:nvGrpSpPr>
          <p:cNvPr id="160" name="Skupina 3"/>
          <p:cNvGrpSpPr/>
          <p:nvPr/>
        </p:nvGrpSpPr>
        <p:grpSpPr>
          <a:xfrm>
            <a:off x="4430520" y="710280"/>
            <a:ext cx="5708880" cy="2542680"/>
            <a:chOff x="4430520" y="710280"/>
            <a:chExt cx="5708880" cy="2542680"/>
          </a:xfrm>
        </p:grpSpPr>
        <p:pic>
          <p:nvPicPr>
            <p:cNvPr id="161" name="Obrázek 4"/>
            <p:cNvPicPr/>
            <p:nvPr/>
          </p:nvPicPr>
          <p:blipFill>
            <a:blip r:embed="rId2"/>
            <a:stretch/>
          </p:blipFill>
          <p:spPr>
            <a:xfrm>
              <a:off x="4430520" y="710280"/>
              <a:ext cx="4704840" cy="254268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62" name="Obrázek 5"/>
            <p:cNvPicPr/>
            <p:nvPr/>
          </p:nvPicPr>
          <p:blipFill>
            <a:blip r:embed="rId3"/>
            <a:stretch/>
          </p:blipFill>
          <p:spPr>
            <a:xfrm>
              <a:off x="6853680" y="946440"/>
              <a:ext cx="3285720" cy="2161800"/>
            </a:xfrm>
            <a:prstGeom prst="rect">
              <a:avLst/>
            </a:prstGeom>
            <a:ln w="0">
              <a:noFill/>
            </a:ln>
          </p:spPr>
        </p:pic>
      </p:grpSp>
      <p:grpSp>
        <p:nvGrpSpPr>
          <p:cNvPr id="163" name="Skupina 6"/>
          <p:cNvGrpSpPr/>
          <p:nvPr/>
        </p:nvGrpSpPr>
        <p:grpSpPr>
          <a:xfrm>
            <a:off x="4132800" y="3738240"/>
            <a:ext cx="7051320" cy="2769840"/>
            <a:chOff x="4132800" y="3738240"/>
            <a:chExt cx="7051320" cy="2769840"/>
          </a:xfrm>
        </p:grpSpPr>
        <p:pic>
          <p:nvPicPr>
            <p:cNvPr id="164" name="Obrázek 7"/>
            <p:cNvPicPr/>
            <p:nvPr/>
          </p:nvPicPr>
          <p:blipFill>
            <a:blip r:embed="rId4"/>
            <a:stretch/>
          </p:blipFill>
          <p:spPr>
            <a:xfrm>
              <a:off x="4132800" y="3738240"/>
              <a:ext cx="3835080" cy="276984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65" name="Obrázek 8"/>
            <p:cNvPicPr/>
            <p:nvPr/>
          </p:nvPicPr>
          <p:blipFill>
            <a:blip r:embed="rId5"/>
            <a:stretch/>
          </p:blipFill>
          <p:spPr>
            <a:xfrm>
              <a:off x="7347960" y="3738240"/>
              <a:ext cx="3836160" cy="2769840"/>
            </a:xfrm>
            <a:prstGeom prst="rect">
              <a:avLst/>
            </a:prstGeom>
            <a:ln w="0">
              <a:noFill/>
            </a:ln>
          </p:spPr>
        </p:pic>
      </p:grpSp>
      <p:pic>
        <p:nvPicPr>
          <p:cNvPr id="166" name="Zástupný symbol pro obsah 4"/>
          <p:cNvPicPr/>
          <p:nvPr/>
        </p:nvPicPr>
        <p:blipFill>
          <a:blip r:embed="rId6"/>
          <a:stretch/>
        </p:blipFill>
        <p:spPr>
          <a:xfrm>
            <a:off x="2276280" y="-48960"/>
            <a:ext cx="7215840" cy="670320"/>
          </a:xfrm>
          <a:prstGeom prst="rect">
            <a:avLst/>
          </a:prstGeom>
          <a:ln w="0">
            <a:noFill/>
          </a:ln>
        </p:spPr>
      </p:pic>
      <p:sp>
        <p:nvSpPr>
          <p:cNvPr id="167" name="PlaceHolder 3"/>
          <p:cNvSpPr>
            <a:spLocks noGrp="1"/>
          </p:cNvSpPr>
          <p:nvPr>
            <p:ph type="ftr"/>
          </p:nvPr>
        </p:nvSpPr>
        <p:spPr>
          <a:xfrm>
            <a:off x="1416600" y="6469560"/>
            <a:ext cx="837288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en-US" sz="1100" b="0" strike="noStrike" spc="-1">
                <a:solidFill>
                  <a:srgbClr val="808080"/>
                </a:solidFill>
                <a:latin typeface="Corbel"/>
              </a:rPr>
              <a:t>Online digitální platforma s informacemi pro pedagogy a management škol v přeshraničním regionu CZ.11.4.120/0.0/0.0/20_032/0002839</a:t>
            </a:r>
            <a:endParaRPr lang="cs-CZ" sz="110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PlaceHolder 1"/>
          <p:cNvSpPr>
            <a:spLocks noGrp="1"/>
          </p:cNvSpPr>
          <p:nvPr>
            <p:ph type="title"/>
          </p:nvPr>
        </p:nvSpPr>
        <p:spPr>
          <a:xfrm>
            <a:off x="253080" y="1123920"/>
            <a:ext cx="3063600" cy="46008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cs-CZ" sz="3600" b="1" strike="noStrike" spc="-60">
                <a:solidFill>
                  <a:srgbClr val="FFFFFF"/>
                </a:solidFill>
                <a:latin typeface="Corbel"/>
              </a:rPr>
              <a:t>Przykłady wykorzystania </a:t>
            </a:r>
            <a:r>
              <a:t/>
            </a:r>
            <a:br/>
            <a:r>
              <a:rPr lang="cs-CZ" sz="3600" b="1" strike="noStrike" spc="-60">
                <a:solidFill>
                  <a:srgbClr val="FFFFFF"/>
                </a:solidFill>
                <a:latin typeface="Corbel"/>
              </a:rPr>
              <a:t>(internetu)</a:t>
            </a:r>
            <a:endParaRPr lang="en-US" sz="3600" b="0" strike="noStrike" spc="-1">
              <a:solidFill>
                <a:srgbClr val="000000"/>
              </a:solidFill>
              <a:latin typeface="Corbel"/>
            </a:endParaRPr>
          </a:p>
        </p:txBody>
      </p:sp>
      <p:graphicFrame>
        <p:nvGraphicFramePr>
          <p:cNvPr id="169" name="Zástupný symbol pro obsah 3"/>
          <p:cNvGraphicFramePr/>
          <p:nvPr/>
        </p:nvGraphicFramePr>
        <p:xfrm>
          <a:off x="3720240" y="745200"/>
          <a:ext cx="7895520" cy="5612400"/>
        </p:xfrm>
        <a:graphic>
          <a:graphicData uri="http://schemas.openxmlformats.org/drawingml/2006/table">
            <a:tbl>
              <a:tblPr/>
              <a:tblGrid>
                <a:gridCol w="27118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836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7640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cs-CZ" sz="1600" b="1" strike="noStrike" spc="-1">
                          <a:solidFill>
                            <a:srgbClr val="000000"/>
                          </a:solidFill>
                          <a:latin typeface="Corbel"/>
                        </a:rPr>
                        <a:t>Podręczniki multimedilane</a:t>
                      </a:r>
                      <a:endParaRPr lang="cs-CZ" sz="1600" b="0" strike="noStrike" spc="-1">
                        <a:latin typeface="Arial"/>
                      </a:endParaRPr>
                    </a:p>
                  </a:txBody>
                  <a:tcPr marL="68400" marR="68400">
                    <a:lnT w="12240">
                      <a:solidFill>
                        <a:srgbClr val="40BAD2"/>
                      </a:solidFill>
                    </a:lnT>
                    <a:lnB w="12240">
                      <a:solidFill>
                        <a:srgbClr val="40BAD2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cs-CZ" sz="1600" b="0" u="sng" strike="noStrike" spc="-1">
                          <a:solidFill>
                            <a:srgbClr val="90BB23"/>
                          </a:solidFill>
                          <a:uFillTx/>
                          <a:latin typeface="Corbel"/>
                          <a:hlinkClick r:id="rId2"/>
                        </a:rPr>
                        <a:t>http://www.e-chembook.eu/</a:t>
                      </a:r>
                      <a:endParaRPr lang="cs-CZ" sz="1600" b="0" strike="noStrike" spc="-1">
                        <a:latin typeface="Arial"/>
                      </a:endParaRPr>
                    </a:p>
                  </a:txBody>
                  <a:tcPr marL="68400" marR="68400">
                    <a:lnT w="12240">
                      <a:solidFill>
                        <a:srgbClr val="40BAD2"/>
                      </a:solidFill>
                    </a:lnT>
                    <a:lnB w="12240">
                      <a:solidFill>
                        <a:srgbClr val="40BAD2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0640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cs-CZ" sz="1600" b="1" strike="noStrike" spc="-1">
                          <a:solidFill>
                            <a:srgbClr val="000000"/>
                          </a:solidFill>
                          <a:latin typeface="Corbel"/>
                        </a:rPr>
                        <a:t>Nomenklatura</a:t>
                      </a:r>
                      <a:endParaRPr lang="cs-CZ" sz="1600" b="0" strike="noStrike" spc="-1">
                        <a:latin typeface="Arial"/>
                      </a:endParaRPr>
                    </a:p>
                  </a:txBody>
                  <a:tcPr marL="68400" marR="68400">
                    <a:lnT w="12240">
                      <a:solidFill>
                        <a:srgbClr val="40BAD2"/>
                      </a:solidFill>
                    </a:lnT>
                    <a:lnB w="12240">
                      <a:solidFill>
                        <a:srgbClr val="40BAD2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cs-CZ" sz="1600" b="0" u="sng" strike="noStrike" spc="-1">
                          <a:solidFill>
                            <a:srgbClr val="90BB23"/>
                          </a:solidFill>
                          <a:uFillTx/>
                          <a:latin typeface="Corbel"/>
                          <a:hlinkClick r:id="rId3"/>
                        </a:rPr>
                        <a:t>https://www.nazvoslovi.cz/</a:t>
                      </a:r>
                      <a:endParaRPr lang="cs-CZ" sz="1600" b="0" strike="noStrike" spc="-1">
                        <a:latin typeface="Arial"/>
                      </a:endParaRPr>
                    </a:p>
                  </a:txBody>
                  <a:tcPr marL="68400" marR="68400">
                    <a:lnT w="12240">
                      <a:solidFill>
                        <a:srgbClr val="40BAD2"/>
                      </a:solidFill>
                    </a:lnT>
                    <a:lnB w="12240">
                      <a:solidFill>
                        <a:srgbClr val="40BAD2"/>
                      </a:solidFill>
                    </a:lnB>
                    <a:solidFill>
                      <a:srgbClr val="40BAD2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0640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cs-CZ" sz="1600" b="1" strike="noStrike" spc="-1">
                          <a:solidFill>
                            <a:srgbClr val="000000"/>
                          </a:solidFill>
                          <a:latin typeface="Corbel"/>
                        </a:rPr>
                        <a:t>Nomenklatura chemii nieorganicznej</a:t>
                      </a:r>
                      <a:endParaRPr lang="cs-CZ" sz="1600" b="0" strike="noStrike" spc="-1">
                        <a:latin typeface="Arial"/>
                      </a:endParaRPr>
                    </a:p>
                  </a:txBody>
                  <a:tcPr marL="68400" marR="68400">
                    <a:lnT w="12240">
                      <a:solidFill>
                        <a:srgbClr val="40BAD2"/>
                      </a:solidFill>
                    </a:lnT>
                    <a:lnB w="12240">
                      <a:solidFill>
                        <a:srgbClr val="40BAD2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cs-CZ" sz="1600" b="0" u="sng" strike="noStrike" spc="-1">
                          <a:solidFill>
                            <a:srgbClr val="90BB23"/>
                          </a:solidFill>
                          <a:uFillTx/>
                          <a:latin typeface="Corbel"/>
                          <a:hlinkClick r:id="rId4"/>
                        </a:rPr>
                        <a:t>http://anorganika.gfxs.cz/index.php?id=1</a:t>
                      </a:r>
                      <a:endParaRPr lang="cs-CZ" sz="1600" b="0" strike="noStrike" spc="-1">
                        <a:latin typeface="Arial"/>
                      </a:endParaRPr>
                    </a:p>
                  </a:txBody>
                  <a:tcPr marL="68400" marR="68400">
                    <a:lnT w="12240">
                      <a:solidFill>
                        <a:srgbClr val="40BAD2"/>
                      </a:solidFill>
                    </a:lnT>
                    <a:lnB w="12240">
                      <a:solidFill>
                        <a:srgbClr val="40BAD2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06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cs-CZ" sz="1600" b="1" strike="noStrike" spc="-1">
                          <a:solidFill>
                            <a:srgbClr val="000000"/>
                          </a:solidFill>
                          <a:latin typeface="Corbel"/>
                        </a:rPr>
                        <a:t> </a:t>
                      </a:r>
                      <a:endParaRPr lang="cs-CZ" sz="1600" b="0" strike="noStrike" spc="-1">
                        <a:latin typeface="Arial"/>
                      </a:endParaRPr>
                    </a:p>
                  </a:txBody>
                  <a:tcPr marL="68400" marR="68400">
                    <a:lnT w="12240">
                      <a:solidFill>
                        <a:srgbClr val="40BAD2"/>
                      </a:solidFill>
                    </a:lnT>
                    <a:lnB w="12240">
                      <a:solidFill>
                        <a:srgbClr val="40BAD2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en-US" sz="1600" b="0" u="sng" strike="noStrike" spc="-1">
                          <a:solidFill>
                            <a:srgbClr val="90BB23"/>
                          </a:solidFill>
                          <a:uFillTx/>
                          <a:latin typeface="Corbel"/>
                          <a:hlinkClick r:id="rId5"/>
                        </a:rPr>
                        <a:t>http://organika.gfxs.cz/</a:t>
                      </a:r>
                      <a:endParaRPr lang="cs-CZ" sz="1600" b="0" strike="noStrike" spc="-1">
                        <a:latin typeface="Arial"/>
                      </a:endParaRPr>
                    </a:p>
                  </a:txBody>
                  <a:tcPr marL="68400" marR="68400">
                    <a:lnT w="12240">
                      <a:solidFill>
                        <a:srgbClr val="40BAD2"/>
                      </a:solidFill>
                    </a:lnT>
                    <a:lnB w="12240">
                      <a:solidFill>
                        <a:srgbClr val="40BAD2"/>
                      </a:solidFill>
                    </a:lnB>
                    <a:solidFill>
                      <a:srgbClr val="40BAD2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0640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cs-CZ" sz="1600" b="1" strike="noStrike" spc="-1">
                          <a:solidFill>
                            <a:srgbClr val="000000"/>
                          </a:solidFill>
                          <a:latin typeface="Corbel"/>
                        </a:rPr>
                        <a:t>Gry dydaktyczne w na chemii</a:t>
                      </a:r>
                      <a:endParaRPr lang="cs-CZ" sz="1600" b="0" strike="noStrike" spc="-1">
                        <a:latin typeface="Arial"/>
                      </a:endParaRPr>
                    </a:p>
                  </a:txBody>
                  <a:tcPr marL="68400" marR="68400">
                    <a:lnT w="12240">
                      <a:solidFill>
                        <a:srgbClr val="40BAD2"/>
                      </a:solidFill>
                    </a:lnT>
                    <a:lnB w="12240">
                      <a:solidFill>
                        <a:srgbClr val="40BAD2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cs-CZ" sz="1600" b="0" u="sng" strike="noStrike" spc="-1">
                          <a:solidFill>
                            <a:srgbClr val="90BB23"/>
                          </a:solidFill>
                          <a:uFillTx/>
                          <a:latin typeface="Corbel"/>
                          <a:hlinkClick r:id="rId6"/>
                        </a:rPr>
                        <a:t>http://www.ped.muni.cz/wchem/hry1.htm</a:t>
                      </a:r>
                      <a:endParaRPr lang="cs-CZ" sz="1600" b="0" strike="noStrike" spc="-1">
                        <a:latin typeface="Arial"/>
                      </a:endParaRPr>
                    </a:p>
                  </a:txBody>
                  <a:tcPr marL="68400" marR="68400">
                    <a:lnT w="12240">
                      <a:solidFill>
                        <a:srgbClr val="40BAD2"/>
                      </a:solidFill>
                    </a:lnT>
                    <a:lnB w="12240">
                      <a:solidFill>
                        <a:srgbClr val="40BAD2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0640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cs-CZ" sz="1600" b="1" strike="noStrike" spc="-1">
                          <a:solidFill>
                            <a:srgbClr val="000000"/>
                          </a:solidFill>
                          <a:latin typeface="Corbel"/>
                        </a:rPr>
                        <a:t>Badania</a:t>
                      </a:r>
                      <a:endParaRPr lang="cs-CZ" sz="1600" b="0" strike="noStrike" spc="-1">
                        <a:latin typeface="Arial"/>
                      </a:endParaRPr>
                    </a:p>
                  </a:txBody>
                  <a:tcPr marL="68400" marR="68400">
                    <a:lnT w="12240">
                      <a:solidFill>
                        <a:srgbClr val="40BAD2"/>
                      </a:solidFill>
                    </a:lnT>
                    <a:lnB w="12240">
                      <a:solidFill>
                        <a:srgbClr val="40BAD2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en-US" sz="1600" b="0" u="sng" strike="noStrike" spc="-1">
                          <a:solidFill>
                            <a:srgbClr val="90BB23"/>
                          </a:solidFill>
                          <a:uFillTx/>
                          <a:latin typeface="Corbel"/>
                          <a:hlinkClick r:id="rId7"/>
                        </a:rPr>
                        <a:t>https://studiumchemie.cz/experiment/</a:t>
                      </a:r>
                      <a:endParaRPr lang="cs-CZ" sz="1600" b="0" strike="noStrike" spc="-1">
                        <a:latin typeface="Arial"/>
                      </a:endParaRPr>
                    </a:p>
                  </a:txBody>
                  <a:tcPr marL="68400" marR="68400">
                    <a:lnT w="12240">
                      <a:solidFill>
                        <a:srgbClr val="40BAD2"/>
                      </a:solidFill>
                    </a:lnT>
                    <a:lnB w="12240">
                      <a:solidFill>
                        <a:srgbClr val="40BAD2"/>
                      </a:solidFill>
                    </a:lnB>
                    <a:solidFill>
                      <a:srgbClr val="40BAD2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0640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cs-CZ" sz="1600" b="1" strike="noStrike" spc="-1">
                          <a:solidFill>
                            <a:srgbClr val="000000"/>
                          </a:solidFill>
                          <a:latin typeface="Corbel"/>
                        </a:rPr>
                        <a:t> </a:t>
                      </a:r>
                      <a:endParaRPr lang="cs-CZ" sz="1600" b="0" strike="noStrike" spc="-1">
                        <a:latin typeface="Arial"/>
                      </a:endParaRPr>
                    </a:p>
                  </a:txBody>
                  <a:tcPr marL="68400" marR="68400">
                    <a:lnT w="12240">
                      <a:solidFill>
                        <a:srgbClr val="40BAD2"/>
                      </a:solidFill>
                    </a:lnT>
                    <a:lnB w="12240">
                      <a:solidFill>
                        <a:srgbClr val="40BAD2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en-US" sz="1600" b="0" u="sng" strike="noStrike" spc="-1">
                          <a:solidFill>
                            <a:srgbClr val="90BB23"/>
                          </a:solidFill>
                          <a:uFillTx/>
                          <a:latin typeface="Corbel"/>
                          <a:hlinkClick r:id="rId8"/>
                        </a:rPr>
                        <a:t>http://rena.sulcova.sweb.cz/</a:t>
                      </a:r>
                      <a:endParaRPr lang="cs-CZ" sz="1600" b="0" strike="noStrike" spc="-1">
                        <a:latin typeface="Arial"/>
                      </a:endParaRPr>
                    </a:p>
                  </a:txBody>
                  <a:tcPr marL="68400" marR="68400">
                    <a:lnT w="12240">
                      <a:solidFill>
                        <a:srgbClr val="40BAD2"/>
                      </a:solidFill>
                    </a:lnT>
                    <a:lnB w="12240">
                      <a:solidFill>
                        <a:srgbClr val="40BAD2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0640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cs-CZ" sz="1600" b="1" strike="noStrike" spc="-1">
                          <a:solidFill>
                            <a:srgbClr val="000000"/>
                          </a:solidFill>
                          <a:latin typeface="Corbel"/>
                        </a:rPr>
                        <a:t>Układ okresowy</a:t>
                      </a:r>
                      <a:endParaRPr lang="cs-CZ" sz="1600" b="0" strike="noStrike" spc="-1">
                        <a:latin typeface="Arial"/>
                      </a:endParaRPr>
                    </a:p>
                  </a:txBody>
                  <a:tcPr marL="68400" marR="68400">
                    <a:lnT w="12240">
                      <a:solidFill>
                        <a:srgbClr val="40BAD2"/>
                      </a:solidFill>
                    </a:lnT>
                    <a:lnB w="12240">
                      <a:solidFill>
                        <a:srgbClr val="40BAD2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en-US" sz="1600" b="0" u="sng" strike="noStrike" spc="-1">
                          <a:solidFill>
                            <a:srgbClr val="90BB23"/>
                          </a:solidFill>
                          <a:uFillTx/>
                          <a:latin typeface="Corbel"/>
                          <a:hlinkClick r:id="rId9"/>
                        </a:rPr>
                        <a:t>https://www.ptable.com/?lang=cs</a:t>
                      </a:r>
                      <a:endParaRPr lang="cs-CZ" sz="1600" b="0" strike="noStrike" spc="-1">
                        <a:latin typeface="Arial"/>
                      </a:endParaRPr>
                    </a:p>
                  </a:txBody>
                  <a:tcPr marL="68400" marR="68400">
                    <a:lnT w="12240">
                      <a:solidFill>
                        <a:srgbClr val="40BAD2"/>
                      </a:solidFill>
                    </a:lnT>
                    <a:lnB w="12240">
                      <a:solidFill>
                        <a:srgbClr val="40BAD2"/>
                      </a:solidFill>
                    </a:lnB>
                    <a:solidFill>
                      <a:srgbClr val="40BAD2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0640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cs-CZ" sz="1600" b="1" strike="noStrike" spc="-1">
                          <a:solidFill>
                            <a:srgbClr val="000000"/>
                          </a:solidFill>
                          <a:latin typeface="Corbel"/>
                        </a:rPr>
                        <a:t> </a:t>
                      </a:r>
                      <a:endParaRPr lang="cs-CZ" sz="1600" b="0" strike="noStrike" spc="-1">
                        <a:latin typeface="Arial"/>
                      </a:endParaRPr>
                    </a:p>
                  </a:txBody>
                  <a:tcPr marL="68400" marR="68400">
                    <a:lnT w="12240">
                      <a:solidFill>
                        <a:srgbClr val="40BAD2"/>
                      </a:solidFill>
                    </a:lnT>
                    <a:lnB w="12240">
                      <a:solidFill>
                        <a:srgbClr val="40BAD2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en-US" sz="1600" b="0" u="sng" strike="noStrike" spc="-1">
                          <a:solidFill>
                            <a:srgbClr val="90BB23"/>
                          </a:solidFill>
                          <a:uFillTx/>
                          <a:latin typeface="Corbel"/>
                          <a:hlinkClick r:id="rId10"/>
                        </a:rPr>
                        <a:t>http://www.prvky.com/periodicka-tabulka.html</a:t>
                      </a:r>
                      <a:endParaRPr lang="cs-CZ" sz="1600" b="0" strike="noStrike" spc="-1">
                        <a:latin typeface="Arial"/>
                      </a:endParaRPr>
                    </a:p>
                  </a:txBody>
                  <a:tcPr marL="68400" marR="68400">
                    <a:lnT w="12240">
                      <a:solidFill>
                        <a:srgbClr val="40BAD2"/>
                      </a:solidFill>
                    </a:lnT>
                    <a:lnB w="12240">
                      <a:solidFill>
                        <a:srgbClr val="40BAD2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0640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cs-CZ" sz="1600" b="1" strike="noStrike" spc="-1">
                          <a:solidFill>
                            <a:srgbClr val="000000"/>
                          </a:solidFill>
                          <a:latin typeface="Corbel"/>
                        </a:rPr>
                        <a:t> </a:t>
                      </a:r>
                      <a:endParaRPr lang="cs-CZ" sz="1600" b="0" strike="noStrike" spc="-1">
                        <a:latin typeface="Arial"/>
                      </a:endParaRPr>
                    </a:p>
                  </a:txBody>
                  <a:tcPr marL="68400" marR="68400">
                    <a:lnT w="12240">
                      <a:solidFill>
                        <a:srgbClr val="40BAD2"/>
                      </a:solidFill>
                    </a:lnT>
                    <a:lnB w="12240">
                      <a:solidFill>
                        <a:srgbClr val="40BAD2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en-US" sz="1600" b="0" u="sng" strike="noStrike" spc="-1">
                          <a:solidFill>
                            <a:srgbClr val="90BB23"/>
                          </a:solidFill>
                          <a:uFillTx/>
                          <a:latin typeface="Corbel"/>
                          <a:hlinkClick r:id="rId11"/>
                        </a:rPr>
                        <a:t>http://www.chemickeprvky.cz/</a:t>
                      </a:r>
                      <a:endParaRPr lang="cs-CZ" sz="1600" b="0" strike="noStrike" spc="-1">
                        <a:latin typeface="Arial"/>
                      </a:endParaRPr>
                    </a:p>
                  </a:txBody>
                  <a:tcPr marL="68400" marR="68400">
                    <a:lnT w="12240">
                      <a:solidFill>
                        <a:srgbClr val="40BAD2"/>
                      </a:solidFill>
                    </a:lnT>
                    <a:lnB w="12240">
                      <a:solidFill>
                        <a:srgbClr val="40BAD2"/>
                      </a:solidFill>
                    </a:lnB>
                    <a:solidFill>
                      <a:srgbClr val="40BAD2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11920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cs-CZ" sz="1600" b="1" strike="noStrike" spc="-1">
                          <a:solidFill>
                            <a:srgbClr val="000000"/>
                          </a:solidFill>
                          <a:latin typeface="Corbel"/>
                        </a:rPr>
                        <a:t>Pomoc mnemoniczna</a:t>
                      </a:r>
                      <a:endParaRPr lang="cs-CZ" sz="1600" b="0" strike="noStrike" spc="-1">
                        <a:latin typeface="Arial"/>
                      </a:endParaRPr>
                    </a:p>
                  </a:txBody>
                  <a:tcPr marL="68400" marR="68400">
                    <a:lnT w="12240">
                      <a:solidFill>
                        <a:srgbClr val="40BAD2"/>
                      </a:solidFill>
                    </a:lnT>
                    <a:lnB w="12240">
                      <a:solidFill>
                        <a:srgbClr val="40BAD2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cs-CZ" sz="1600" b="0" u="sng" strike="noStrike" spc="-1">
                          <a:solidFill>
                            <a:srgbClr val="92D050"/>
                          </a:solidFill>
                          <a:uFillTx/>
                          <a:latin typeface="Corbel"/>
                          <a:ea typeface="Times New Roman"/>
                        </a:rPr>
                        <a:t>https://www.tabulka.cz/ruzne/mnemotechnicke_pomucky.asp</a:t>
                      </a:r>
                      <a:endParaRPr lang="cs-CZ" sz="1600" b="0" strike="noStrike" spc="-1">
                        <a:latin typeface="Arial"/>
                      </a:endParaRPr>
                    </a:p>
                  </a:txBody>
                  <a:tcPr marL="68400" marR="68400">
                    <a:lnT w="12240">
                      <a:solidFill>
                        <a:srgbClr val="40BAD2"/>
                      </a:solidFill>
                    </a:lnT>
                    <a:lnB w="12240">
                      <a:solidFill>
                        <a:srgbClr val="40BAD2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0640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cs-CZ" sz="1600" b="1" strike="noStrike" spc="-1">
                          <a:solidFill>
                            <a:srgbClr val="000000"/>
                          </a:solidFill>
                          <a:latin typeface="Corbel"/>
                        </a:rPr>
                        <a:t>Nauka bez uprzedzeń</a:t>
                      </a:r>
                      <a:endParaRPr lang="cs-CZ" sz="1600" b="0" strike="noStrike" spc="-1">
                        <a:latin typeface="Arial"/>
                      </a:endParaRPr>
                    </a:p>
                  </a:txBody>
                  <a:tcPr marL="68400" marR="68400">
                    <a:lnT w="12240">
                      <a:solidFill>
                        <a:srgbClr val="40BAD2"/>
                      </a:solidFill>
                    </a:lnT>
                    <a:lnB w="12240">
                      <a:solidFill>
                        <a:srgbClr val="40BAD2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en-US" sz="1600" b="0" u="sng" strike="noStrike" spc="-1">
                          <a:solidFill>
                            <a:srgbClr val="90BB23"/>
                          </a:solidFill>
                          <a:uFillTx/>
                          <a:latin typeface="Corbel"/>
                          <a:hlinkClick r:id="rId12"/>
                        </a:rPr>
                        <a:t>https://www.youtube.com/watch?v=nLUspwYZI98</a:t>
                      </a:r>
                      <a:endParaRPr lang="cs-CZ" sz="1600" b="0" strike="noStrike" spc="-1">
                        <a:latin typeface="Arial"/>
                      </a:endParaRPr>
                    </a:p>
                  </a:txBody>
                  <a:tcPr marL="68400" marR="68400">
                    <a:lnT w="12240">
                      <a:solidFill>
                        <a:srgbClr val="40BAD2"/>
                      </a:solidFill>
                    </a:lnT>
                    <a:lnB w="12240">
                      <a:solidFill>
                        <a:srgbClr val="40BAD2"/>
                      </a:solidFill>
                    </a:lnB>
                    <a:solidFill>
                      <a:srgbClr val="40BAD2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0640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cs-CZ" sz="1600" b="1" strike="noStrike" spc="-1">
                          <a:solidFill>
                            <a:srgbClr val="000000"/>
                          </a:solidFill>
                          <a:latin typeface="Corbel"/>
                        </a:rPr>
                        <a:t> </a:t>
                      </a:r>
                      <a:endParaRPr lang="cs-CZ" sz="1600" b="0" strike="noStrike" spc="-1">
                        <a:latin typeface="Arial"/>
                      </a:endParaRPr>
                    </a:p>
                  </a:txBody>
                  <a:tcPr marL="68400" marR="68400">
                    <a:lnT w="12240">
                      <a:solidFill>
                        <a:srgbClr val="40BAD2"/>
                      </a:solidFill>
                    </a:lnT>
                    <a:lnB w="12240">
                      <a:solidFill>
                        <a:srgbClr val="40BAD2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en-US" sz="1600" b="0" u="sng" strike="noStrike" spc="-1">
                          <a:solidFill>
                            <a:srgbClr val="90BB23"/>
                          </a:solidFill>
                          <a:uFillTx/>
                          <a:latin typeface="Corbel"/>
                          <a:hlinkClick r:id="rId13"/>
                        </a:rPr>
                        <a:t>https://www.youtube.com/watch?v=-p8326ceods</a:t>
                      </a:r>
                      <a:endParaRPr lang="cs-CZ" sz="1600" b="0" strike="noStrike" spc="-1">
                        <a:latin typeface="Arial"/>
                      </a:endParaRPr>
                    </a:p>
                  </a:txBody>
                  <a:tcPr marL="68400" marR="68400">
                    <a:lnT w="12240">
                      <a:solidFill>
                        <a:srgbClr val="40BAD2"/>
                      </a:solidFill>
                    </a:lnT>
                    <a:lnB w="12240">
                      <a:solidFill>
                        <a:srgbClr val="40BAD2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50640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cs-CZ" sz="1600" b="1" strike="noStrike" spc="-1">
                          <a:solidFill>
                            <a:srgbClr val="000000"/>
                          </a:solidFill>
                          <a:latin typeface="Corbel"/>
                        </a:rPr>
                        <a:t> </a:t>
                      </a:r>
                      <a:endParaRPr lang="cs-CZ" sz="1600" b="0" strike="noStrike" spc="-1">
                        <a:latin typeface="Arial"/>
                      </a:endParaRPr>
                    </a:p>
                  </a:txBody>
                  <a:tcPr marL="68400" marR="68400">
                    <a:lnT w="12240">
                      <a:solidFill>
                        <a:srgbClr val="40BAD2"/>
                      </a:solidFill>
                    </a:lnT>
                    <a:lnB w="12240">
                      <a:solidFill>
                        <a:srgbClr val="40BAD2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en-US" sz="1600" b="0" u="sng" strike="noStrike" spc="-1">
                          <a:solidFill>
                            <a:srgbClr val="90BB23"/>
                          </a:solidFill>
                          <a:uFillTx/>
                          <a:latin typeface="Corbel"/>
                          <a:hlinkClick r:id="rId14"/>
                        </a:rPr>
                        <a:t>https://www.youtube.com/watch?v=IoZXfAm6rF0</a:t>
                      </a:r>
                      <a:endParaRPr lang="cs-CZ" sz="1600" b="0" strike="noStrike" spc="-1">
                        <a:latin typeface="Arial"/>
                      </a:endParaRPr>
                    </a:p>
                  </a:txBody>
                  <a:tcPr marL="68400" marR="68400">
                    <a:lnT w="12240">
                      <a:solidFill>
                        <a:srgbClr val="40BAD2"/>
                      </a:solidFill>
                    </a:lnT>
                    <a:lnB w="12240">
                      <a:solidFill>
                        <a:srgbClr val="40BAD2"/>
                      </a:solidFill>
                    </a:lnB>
                    <a:solidFill>
                      <a:srgbClr val="40BAD2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515160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cs-CZ" sz="1600" b="1" strike="noStrike" spc="-1">
                          <a:solidFill>
                            <a:srgbClr val="000000"/>
                          </a:solidFill>
                          <a:latin typeface="Corbel"/>
                          <a:ea typeface="Times New Roman"/>
                        </a:rPr>
                        <a:t>Modele cząsteczek</a:t>
                      </a:r>
                      <a:endParaRPr lang="cs-CZ" sz="1600" b="0" strike="noStrike" spc="-1">
                        <a:latin typeface="Arial"/>
                      </a:endParaRPr>
                    </a:p>
                  </a:txBody>
                  <a:tcPr marL="68400" marR="68400">
                    <a:lnT w="12240">
                      <a:solidFill>
                        <a:srgbClr val="40BAD2"/>
                      </a:solidFill>
                    </a:lnT>
                    <a:lnB w="12240">
                      <a:solidFill>
                        <a:srgbClr val="40BAD2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en-US" sz="1600" b="0" u="sng" strike="noStrike" spc="-1">
                          <a:solidFill>
                            <a:srgbClr val="90BB23"/>
                          </a:solidFill>
                          <a:uFillTx/>
                          <a:latin typeface="Corbel"/>
                          <a:ea typeface="Times New Roman"/>
                          <a:hlinkClick r:id="rId15"/>
                        </a:rPr>
                        <a:t>http://www.chemeddl.org/resources/models360/models.php</a:t>
                      </a:r>
                      <a:endParaRPr lang="cs-CZ" sz="1600" b="0" strike="noStrike" spc="-1">
                        <a:latin typeface="Arial"/>
                      </a:endParaRPr>
                    </a:p>
                  </a:txBody>
                  <a:tcPr marL="68400" marR="68400">
                    <a:lnT w="12240">
                      <a:solidFill>
                        <a:srgbClr val="40BAD2"/>
                      </a:solidFill>
                    </a:lnT>
                    <a:lnB w="12240">
                      <a:solidFill>
                        <a:srgbClr val="40BAD2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  <p:pic>
        <p:nvPicPr>
          <p:cNvPr id="170" name="Zástupný symbol pro obsah 4"/>
          <p:cNvPicPr/>
          <p:nvPr/>
        </p:nvPicPr>
        <p:blipFill>
          <a:blip r:embed="rId16"/>
          <a:stretch/>
        </p:blipFill>
        <p:spPr>
          <a:xfrm>
            <a:off x="2598120" y="0"/>
            <a:ext cx="7215840" cy="670320"/>
          </a:xfrm>
          <a:prstGeom prst="rect">
            <a:avLst/>
          </a:prstGeom>
          <a:ln w="0">
            <a:noFill/>
          </a:ln>
        </p:spPr>
      </p:pic>
      <p:sp>
        <p:nvSpPr>
          <p:cNvPr id="171" name="PlaceHolder 2"/>
          <p:cNvSpPr>
            <a:spLocks noGrp="1"/>
          </p:cNvSpPr>
          <p:nvPr>
            <p:ph type="ftr"/>
          </p:nvPr>
        </p:nvSpPr>
        <p:spPr>
          <a:xfrm>
            <a:off x="1443240" y="6356520"/>
            <a:ext cx="83372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en-US" sz="1100" b="0" strike="noStrike" spc="-1">
                <a:solidFill>
                  <a:srgbClr val="808080"/>
                </a:solidFill>
                <a:latin typeface="Corbel"/>
              </a:rPr>
              <a:t>Online digitální platforma s informacemi pro pedagogy a management škol v přeshraničním regionu CZ.11.4.120/0.0/0.0/20_032/0002839</a:t>
            </a:r>
            <a:endParaRPr lang="cs-CZ" sz="110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PlaceHolder 1"/>
          <p:cNvSpPr>
            <a:spLocks noGrp="1"/>
          </p:cNvSpPr>
          <p:nvPr>
            <p:ph type="title"/>
          </p:nvPr>
        </p:nvSpPr>
        <p:spPr>
          <a:xfrm>
            <a:off x="253080" y="1123920"/>
            <a:ext cx="3036600" cy="46008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cs-CZ" sz="3600" b="1" strike="noStrike" spc="-60">
                <a:solidFill>
                  <a:srgbClr val="FFFFFF"/>
                </a:solidFill>
                <a:latin typeface="Corbel"/>
              </a:rPr>
              <a:t>Przykłady wykorzystania</a:t>
            </a:r>
            <a:r>
              <a:t/>
            </a:r>
            <a:br/>
            <a:r>
              <a:rPr lang="cs-CZ" sz="3600" b="1" strike="noStrike" spc="-60">
                <a:solidFill>
                  <a:srgbClr val="FFFFFF"/>
                </a:solidFill>
                <a:latin typeface="Corbel"/>
              </a:rPr>
              <a:t>(aplikacje)</a:t>
            </a:r>
            <a:endParaRPr lang="en-US" sz="3600" b="0" strike="noStrike" spc="-1">
              <a:solidFill>
                <a:srgbClr val="000000"/>
              </a:solidFill>
              <a:latin typeface="Corbel"/>
            </a:endParaRPr>
          </a:p>
        </p:txBody>
      </p:sp>
      <p:sp>
        <p:nvSpPr>
          <p:cNvPr id="173" name="PlaceHolder 2"/>
          <p:cNvSpPr>
            <a:spLocks noGrp="1"/>
          </p:cNvSpPr>
          <p:nvPr>
            <p:ph/>
          </p:nvPr>
        </p:nvSpPr>
        <p:spPr>
          <a:xfrm>
            <a:off x="3869280" y="864000"/>
            <a:ext cx="7314840" cy="51202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90000"/>
              </a:lnSpc>
              <a:spcBef>
                <a:spcPts val="1199"/>
              </a:spcBef>
            </a:pP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</a:pP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</a:pP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</a:pP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 marL="182880" indent="-182880">
              <a:lnSpc>
                <a:spcPct val="90000"/>
              </a:lnSpc>
              <a:spcBef>
                <a:spcPts val="1199"/>
              </a:spcBef>
              <a:buClr>
                <a:srgbClr val="40BAD2"/>
              </a:buClr>
              <a:buFont typeface="Wingdings 2" charset="2"/>
              <a:buChar char=""/>
            </a:pPr>
            <a:r>
              <a:rPr lang="cs-CZ" sz="2000" b="0" i="1" strike="noStrike" spc="-1">
                <a:solidFill>
                  <a:srgbClr val="595959"/>
                </a:solidFill>
                <a:latin typeface="Corbel"/>
              </a:rPr>
              <a:t>chemix.org</a:t>
            </a: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 marL="182880" indent="-182880">
              <a:lnSpc>
                <a:spcPct val="90000"/>
              </a:lnSpc>
              <a:spcBef>
                <a:spcPts val="1199"/>
              </a:spcBef>
              <a:buClr>
                <a:srgbClr val="40BAD2"/>
              </a:buClr>
              <a:buFont typeface="Wingdings 2" charset="2"/>
              <a:buChar char=""/>
            </a:pPr>
            <a:r>
              <a:rPr lang="cs-CZ" sz="2000" b="0" i="1" strike="noStrike" spc="-1">
                <a:solidFill>
                  <a:srgbClr val="595959"/>
                </a:solidFill>
                <a:latin typeface="Corbel"/>
              </a:rPr>
              <a:t>ChemSketch</a:t>
            </a: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 marL="182880" indent="-182880">
              <a:lnSpc>
                <a:spcPct val="90000"/>
              </a:lnSpc>
              <a:spcBef>
                <a:spcPts val="1199"/>
              </a:spcBef>
              <a:buClr>
                <a:srgbClr val="40BAD2"/>
              </a:buClr>
              <a:buFont typeface="Wingdings 2" charset="2"/>
              <a:buChar char=""/>
            </a:pPr>
            <a:r>
              <a:rPr lang="cs-CZ" sz="2000" b="0" i="1" strike="noStrike" spc="-1">
                <a:solidFill>
                  <a:srgbClr val="595959"/>
                </a:solidFill>
                <a:latin typeface="Corbel"/>
              </a:rPr>
              <a:t>Moodle</a:t>
            </a: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 marL="182880" indent="-182880">
              <a:lnSpc>
                <a:spcPct val="90000"/>
              </a:lnSpc>
              <a:spcBef>
                <a:spcPts val="1199"/>
              </a:spcBef>
              <a:buClr>
                <a:srgbClr val="40BAD2"/>
              </a:buClr>
              <a:buFont typeface="Wingdings 2" charset="2"/>
              <a:buChar char=""/>
            </a:pPr>
            <a:r>
              <a:rPr lang="cs-CZ" sz="2000" b="0" i="1" strike="noStrike" spc="-1">
                <a:solidFill>
                  <a:srgbClr val="595959"/>
                </a:solidFill>
                <a:latin typeface="Corbel"/>
              </a:rPr>
              <a:t>Corinth</a:t>
            </a: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</a:pP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</a:pP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</a:pP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</a:pP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</a:pP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</p:txBody>
      </p:sp>
      <p:pic>
        <p:nvPicPr>
          <p:cNvPr id="174" name="Obrázek 3"/>
          <p:cNvPicPr/>
          <p:nvPr/>
        </p:nvPicPr>
        <p:blipFill>
          <a:blip r:embed="rId2"/>
          <a:stretch/>
        </p:blipFill>
        <p:spPr>
          <a:xfrm>
            <a:off x="9382320" y="157320"/>
            <a:ext cx="2259000" cy="3266640"/>
          </a:xfrm>
          <a:prstGeom prst="rect">
            <a:avLst/>
          </a:prstGeom>
          <a:ln w="0">
            <a:noFill/>
          </a:ln>
        </p:spPr>
      </p:pic>
      <p:pic>
        <p:nvPicPr>
          <p:cNvPr id="175" name="Obrázek 4"/>
          <p:cNvPicPr/>
          <p:nvPr/>
        </p:nvPicPr>
        <p:blipFill>
          <a:blip r:embed="rId3"/>
          <a:stretch/>
        </p:blipFill>
        <p:spPr>
          <a:xfrm>
            <a:off x="5652360" y="3424320"/>
            <a:ext cx="5760360" cy="3093480"/>
          </a:xfrm>
          <a:prstGeom prst="rect">
            <a:avLst/>
          </a:prstGeom>
          <a:ln w="0">
            <a:noFill/>
          </a:ln>
        </p:spPr>
      </p:pic>
      <p:pic>
        <p:nvPicPr>
          <p:cNvPr id="176" name="Obrázek 5"/>
          <p:cNvPicPr/>
          <p:nvPr/>
        </p:nvPicPr>
        <p:blipFill>
          <a:blip r:embed="rId4"/>
          <a:stretch/>
        </p:blipFill>
        <p:spPr>
          <a:xfrm>
            <a:off x="5652360" y="241920"/>
            <a:ext cx="3501000" cy="2411280"/>
          </a:xfrm>
          <a:prstGeom prst="rect">
            <a:avLst/>
          </a:prstGeom>
          <a:ln w="0">
            <a:noFill/>
          </a:ln>
        </p:spPr>
      </p:pic>
      <p:pic>
        <p:nvPicPr>
          <p:cNvPr id="177" name="Zástupný symbol pro obsah 4"/>
          <p:cNvPicPr/>
          <p:nvPr/>
        </p:nvPicPr>
        <p:blipFill>
          <a:blip r:embed="rId5"/>
          <a:stretch/>
        </p:blipFill>
        <p:spPr>
          <a:xfrm>
            <a:off x="2504880" y="67680"/>
            <a:ext cx="7215840" cy="670320"/>
          </a:xfrm>
          <a:prstGeom prst="rect">
            <a:avLst/>
          </a:prstGeom>
          <a:ln w="0">
            <a:noFill/>
          </a:ln>
        </p:spPr>
      </p:pic>
      <p:sp>
        <p:nvSpPr>
          <p:cNvPr id="178" name="PlaceHolder 3"/>
          <p:cNvSpPr>
            <a:spLocks noGrp="1"/>
          </p:cNvSpPr>
          <p:nvPr>
            <p:ph type="ftr"/>
          </p:nvPr>
        </p:nvSpPr>
        <p:spPr>
          <a:xfrm>
            <a:off x="1365480" y="6495840"/>
            <a:ext cx="835488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en-US" sz="1100" b="0" strike="noStrike" spc="-1">
                <a:solidFill>
                  <a:srgbClr val="808080"/>
                </a:solidFill>
                <a:latin typeface="Corbel"/>
              </a:rPr>
              <a:t>Online digitální platforma s informacemi pro pedagogy a management škol v přeshraničním regionu CZ.11.4.120/0.0/0.0/20_032/0002839</a:t>
            </a:r>
            <a:endParaRPr lang="cs-CZ" sz="110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PlaceHolder 1"/>
          <p:cNvSpPr>
            <a:spLocks noGrp="1"/>
          </p:cNvSpPr>
          <p:nvPr>
            <p:ph type="title"/>
          </p:nvPr>
        </p:nvSpPr>
        <p:spPr>
          <a:xfrm>
            <a:off x="253080" y="1123920"/>
            <a:ext cx="3036600" cy="46008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cs-CZ" sz="3600" b="1" strike="noStrike" spc="-60">
                <a:solidFill>
                  <a:srgbClr val="FFFFFF"/>
                </a:solidFill>
                <a:latin typeface="Corbel"/>
              </a:rPr>
              <a:t>Przykłady wykorzstania (telefon komórkowy)</a:t>
            </a:r>
            <a:endParaRPr lang="en-US" sz="3600" b="0" strike="noStrike" spc="-1">
              <a:solidFill>
                <a:srgbClr val="000000"/>
              </a:solidFill>
              <a:latin typeface="Corbel"/>
            </a:endParaRPr>
          </a:p>
        </p:txBody>
      </p:sp>
      <p:sp>
        <p:nvSpPr>
          <p:cNvPr id="180" name="PlaceHolder 2"/>
          <p:cNvSpPr>
            <a:spLocks noGrp="1"/>
          </p:cNvSpPr>
          <p:nvPr>
            <p:ph/>
          </p:nvPr>
        </p:nvSpPr>
        <p:spPr>
          <a:xfrm>
            <a:off x="3869280" y="864000"/>
            <a:ext cx="7314840" cy="51202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90000"/>
              </a:lnSpc>
              <a:spcBef>
                <a:spcPts val="1199"/>
              </a:spcBef>
            </a:pP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</a:pP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</p:txBody>
      </p:sp>
      <p:pic>
        <p:nvPicPr>
          <p:cNvPr id="181" name="Obrázek 4"/>
          <p:cNvPicPr/>
          <p:nvPr/>
        </p:nvPicPr>
        <p:blipFill>
          <a:blip r:embed="rId2"/>
          <a:stretch/>
        </p:blipFill>
        <p:spPr>
          <a:xfrm>
            <a:off x="5158800" y="864000"/>
            <a:ext cx="5446080" cy="5330160"/>
          </a:xfrm>
          <a:prstGeom prst="rect">
            <a:avLst/>
          </a:prstGeom>
          <a:ln w="0">
            <a:noFill/>
          </a:ln>
        </p:spPr>
      </p:pic>
      <p:pic>
        <p:nvPicPr>
          <p:cNvPr id="182" name="Zástupný symbol pro obsah 4"/>
          <p:cNvPicPr/>
          <p:nvPr/>
        </p:nvPicPr>
        <p:blipFill>
          <a:blip r:embed="rId3"/>
          <a:stretch/>
        </p:blipFill>
        <p:spPr>
          <a:xfrm>
            <a:off x="2835000" y="88200"/>
            <a:ext cx="7215840" cy="670320"/>
          </a:xfrm>
          <a:prstGeom prst="rect">
            <a:avLst/>
          </a:prstGeom>
          <a:ln w="0">
            <a:noFill/>
          </a:ln>
        </p:spPr>
      </p:pic>
      <p:sp>
        <p:nvSpPr>
          <p:cNvPr id="183" name="PlaceHolder 3"/>
          <p:cNvSpPr>
            <a:spLocks noGrp="1"/>
          </p:cNvSpPr>
          <p:nvPr>
            <p:ph type="ftr"/>
          </p:nvPr>
        </p:nvSpPr>
        <p:spPr>
          <a:xfrm>
            <a:off x="1425240" y="6356520"/>
            <a:ext cx="835488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en-US" sz="1100" b="0" strike="noStrike" spc="-1">
                <a:solidFill>
                  <a:srgbClr val="808080"/>
                </a:solidFill>
                <a:latin typeface="Corbel"/>
              </a:rPr>
              <a:t>Online digitální platforma s informacemi pro pedagogy a management škol v přeshraničním regionu CZ.11.4.120/0.0/0.0/20_032/0002839</a:t>
            </a:r>
            <a:endParaRPr lang="cs-CZ" sz="110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PlaceHolder 1"/>
          <p:cNvSpPr>
            <a:spLocks noGrp="1"/>
          </p:cNvSpPr>
          <p:nvPr>
            <p:ph type="title"/>
          </p:nvPr>
        </p:nvSpPr>
        <p:spPr>
          <a:xfrm>
            <a:off x="239760" y="1123920"/>
            <a:ext cx="3071880" cy="46008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90000"/>
              </a:lnSpc>
            </a:pPr>
            <a:r>
              <a:rPr lang="cs-CZ" sz="3600" b="1" strike="noStrike" spc="-60">
                <a:solidFill>
                  <a:srgbClr val="FFFFFF"/>
                </a:solidFill>
                <a:latin typeface="Corbel"/>
              </a:rPr>
              <a:t>Przykłady wykorzystania (kamera termowizyjna)</a:t>
            </a:r>
            <a:endParaRPr lang="en-US" sz="3600" b="0" strike="noStrike" spc="-1">
              <a:solidFill>
                <a:srgbClr val="000000"/>
              </a:solidFill>
              <a:latin typeface="Corbel"/>
            </a:endParaRPr>
          </a:p>
        </p:txBody>
      </p:sp>
      <p:sp>
        <p:nvSpPr>
          <p:cNvPr id="185" name="PlaceHolder 2"/>
          <p:cNvSpPr>
            <a:spLocks noGrp="1"/>
          </p:cNvSpPr>
          <p:nvPr>
            <p:ph/>
          </p:nvPr>
        </p:nvSpPr>
        <p:spPr>
          <a:xfrm>
            <a:off x="3869280" y="864000"/>
            <a:ext cx="7314840" cy="51202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Bef>
                <a:spcPts val="1199"/>
              </a:spcBef>
            </a:pP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</a:pP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</a:pP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</a:pPr>
            <a:r>
              <a:rPr lang="cs-CZ" sz="1400" b="1" strike="noStrike" spc="-1">
                <a:solidFill>
                  <a:srgbClr val="595959"/>
                </a:solidFill>
                <a:latin typeface="Corbel"/>
              </a:rPr>
              <a:t>Rys. 8:</a:t>
            </a:r>
            <a:r>
              <a:rPr lang="cs-CZ" sz="1400" b="0" strike="noStrike" spc="-1">
                <a:solidFill>
                  <a:srgbClr val="595959"/>
                </a:solidFill>
                <a:latin typeface="Corbel"/>
              </a:rPr>
              <a:t> Rozcieńczanie kwasu siarkowego (tablet Lenovo z podłączoną zewnętrzną kamerą termowizyjną ThermalSeek, nagranie nauczyciela)  </a:t>
            </a:r>
            <a:endParaRPr lang="en-US" sz="14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</a:pPr>
            <a:endParaRPr lang="en-US" sz="14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</a:pPr>
            <a:endParaRPr lang="en-US" sz="1400" b="0" strike="noStrike" spc="-1">
              <a:solidFill>
                <a:srgbClr val="595959"/>
              </a:solidFill>
              <a:latin typeface="Corbel"/>
            </a:endParaRPr>
          </a:p>
        </p:txBody>
      </p:sp>
      <p:grpSp>
        <p:nvGrpSpPr>
          <p:cNvPr id="186" name="Skupina 3"/>
          <p:cNvGrpSpPr/>
          <p:nvPr/>
        </p:nvGrpSpPr>
        <p:grpSpPr>
          <a:xfrm>
            <a:off x="4043880" y="609840"/>
            <a:ext cx="6409080" cy="2672280"/>
            <a:chOff x="4043880" y="609840"/>
            <a:chExt cx="6409080" cy="2672280"/>
          </a:xfrm>
        </p:grpSpPr>
        <p:pic>
          <p:nvPicPr>
            <p:cNvPr id="187" name="Obrázek 4"/>
            <p:cNvPicPr/>
            <p:nvPr/>
          </p:nvPicPr>
          <p:blipFill>
            <a:blip r:embed="rId2"/>
            <a:stretch/>
          </p:blipFill>
          <p:spPr>
            <a:xfrm rot="10800000">
              <a:off x="4043880" y="609480"/>
              <a:ext cx="3210480" cy="267228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88" name="Obrázek 5"/>
            <p:cNvPicPr/>
            <p:nvPr/>
          </p:nvPicPr>
          <p:blipFill>
            <a:blip r:embed="rId3"/>
            <a:stretch/>
          </p:blipFill>
          <p:spPr>
            <a:xfrm rot="10800000">
              <a:off x="7242480" y="609480"/>
              <a:ext cx="3210480" cy="2672280"/>
            </a:xfrm>
            <a:prstGeom prst="rect">
              <a:avLst/>
            </a:prstGeom>
            <a:ln w="0">
              <a:noFill/>
            </a:ln>
          </p:spPr>
        </p:pic>
      </p:grpSp>
      <p:grpSp>
        <p:nvGrpSpPr>
          <p:cNvPr id="189" name="Skupina 6"/>
          <p:cNvGrpSpPr/>
          <p:nvPr/>
        </p:nvGrpSpPr>
        <p:grpSpPr>
          <a:xfrm>
            <a:off x="4043880" y="3911040"/>
            <a:ext cx="6409080" cy="2514600"/>
            <a:chOff x="4043880" y="3911040"/>
            <a:chExt cx="6409080" cy="2514600"/>
          </a:xfrm>
        </p:grpSpPr>
        <p:pic>
          <p:nvPicPr>
            <p:cNvPr id="190" name="Obrázek 7"/>
            <p:cNvPicPr/>
            <p:nvPr/>
          </p:nvPicPr>
          <p:blipFill>
            <a:blip r:embed="rId4"/>
            <a:stretch/>
          </p:blipFill>
          <p:spPr>
            <a:xfrm rot="10800000">
              <a:off x="7242480" y="3910680"/>
              <a:ext cx="3210480" cy="251460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1" name="Obrázek 8"/>
            <p:cNvPicPr/>
            <p:nvPr/>
          </p:nvPicPr>
          <p:blipFill>
            <a:blip r:embed="rId5"/>
            <a:stretch/>
          </p:blipFill>
          <p:spPr>
            <a:xfrm rot="10800000">
              <a:off x="4043880" y="3910680"/>
              <a:ext cx="3210480" cy="2514600"/>
            </a:xfrm>
            <a:prstGeom prst="rect">
              <a:avLst/>
            </a:prstGeom>
            <a:ln w="0">
              <a:noFill/>
            </a:ln>
          </p:spPr>
        </p:pic>
      </p:grpSp>
      <p:pic>
        <p:nvPicPr>
          <p:cNvPr id="192" name="Zástupný symbol pro obsah 4"/>
          <p:cNvPicPr/>
          <p:nvPr/>
        </p:nvPicPr>
        <p:blipFill>
          <a:blip r:embed="rId6"/>
          <a:stretch/>
        </p:blipFill>
        <p:spPr>
          <a:xfrm>
            <a:off x="2699640" y="74520"/>
            <a:ext cx="7215840" cy="670320"/>
          </a:xfrm>
          <a:prstGeom prst="rect">
            <a:avLst/>
          </a:prstGeom>
          <a:ln w="0">
            <a:noFill/>
          </a:ln>
        </p:spPr>
      </p:pic>
      <p:sp>
        <p:nvSpPr>
          <p:cNvPr id="193" name="PlaceHolder 3"/>
          <p:cNvSpPr>
            <a:spLocks noGrp="1"/>
          </p:cNvSpPr>
          <p:nvPr>
            <p:ph type="ftr"/>
          </p:nvPr>
        </p:nvSpPr>
        <p:spPr>
          <a:xfrm>
            <a:off x="1451520" y="6425640"/>
            <a:ext cx="838188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en-US" sz="1100" b="0" strike="noStrike" spc="-1">
                <a:solidFill>
                  <a:srgbClr val="808080"/>
                </a:solidFill>
                <a:latin typeface="Corbel"/>
              </a:rPr>
              <a:t>Online digitální platforma s informacemi pro pedagogy a management škol v přeshraničním regionu CZ.11.4.120/0.0/0.0/20_032/0002839</a:t>
            </a:r>
            <a:endParaRPr lang="cs-CZ" sz="110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PlaceHolder 1"/>
          <p:cNvSpPr>
            <a:spLocks noGrp="1"/>
          </p:cNvSpPr>
          <p:nvPr>
            <p:ph type="title"/>
          </p:nvPr>
        </p:nvSpPr>
        <p:spPr>
          <a:xfrm>
            <a:off x="253080" y="1123920"/>
            <a:ext cx="3106800" cy="46008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cs-CZ" sz="3600" b="1" strike="noStrike" spc="-60">
                <a:solidFill>
                  <a:srgbClr val="FFFFFF"/>
                </a:solidFill>
                <a:latin typeface="Corbel"/>
              </a:rPr>
              <a:t>Przykłady wykorzystania (mikroskop)</a:t>
            </a:r>
            <a:endParaRPr lang="en-US" sz="3600" b="0" strike="noStrike" spc="-1">
              <a:solidFill>
                <a:srgbClr val="000000"/>
              </a:solidFill>
              <a:latin typeface="Corbel"/>
            </a:endParaRPr>
          </a:p>
        </p:txBody>
      </p:sp>
      <p:sp>
        <p:nvSpPr>
          <p:cNvPr id="195" name="PlaceHolder 2"/>
          <p:cNvSpPr>
            <a:spLocks noGrp="1"/>
          </p:cNvSpPr>
          <p:nvPr>
            <p:ph/>
          </p:nvPr>
        </p:nvSpPr>
        <p:spPr>
          <a:xfrm>
            <a:off x="3869280" y="864000"/>
            <a:ext cx="7314840" cy="51202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90000"/>
              </a:lnSpc>
              <a:spcBef>
                <a:spcPts val="1199"/>
              </a:spcBef>
            </a:pP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</a:pP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  <a:tabLst>
                <a:tab pos="0" algn="l"/>
              </a:tabLst>
            </a:pP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  <a:tabLst>
                <a:tab pos="0" algn="l"/>
              </a:tabLst>
            </a:pP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  <a:tabLst>
                <a:tab pos="0" algn="l"/>
              </a:tabLst>
            </a:pP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 marL="182880" indent="-182880">
              <a:lnSpc>
                <a:spcPct val="90000"/>
              </a:lnSpc>
              <a:spcBef>
                <a:spcPts val="1199"/>
              </a:spcBef>
              <a:buClr>
                <a:srgbClr val="40BAD2"/>
              </a:buClr>
              <a:buFont typeface="Wingdings 2" charset="2"/>
              <a:buChar char=""/>
              <a:tabLst>
                <a:tab pos="0" algn="l"/>
              </a:tabLst>
            </a:pPr>
            <a:r>
              <a:rPr lang="cs-CZ" sz="2000" b="0" strike="noStrike" spc="-1">
                <a:solidFill>
                  <a:srgbClr val="595959"/>
                </a:solidFill>
                <a:latin typeface="Corbel"/>
              </a:rPr>
              <a:t>Krystalizacja</a:t>
            </a: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  <a:tabLst>
                <a:tab pos="0" algn="l"/>
              </a:tabLst>
            </a:pP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  <a:tabLst>
                <a:tab pos="0" algn="l"/>
              </a:tabLst>
            </a:pP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  <a:tabLst>
                <a:tab pos="0" algn="l"/>
              </a:tabLst>
            </a:pP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</p:txBody>
      </p:sp>
      <p:grpSp>
        <p:nvGrpSpPr>
          <p:cNvPr id="196" name="Skupina 9"/>
          <p:cNvGrpSpPr/>
          <p:nvPr/>
        </p:nvGrpSpPr>
        <p:grpSpPr>
          <a:xfrm>
            <a:off x="3996000" y="864000"/>
            <a:ext cx="6450480" cy="2757600"/>
            <a:chOff x="3996000" y="864000"/>
            <a:chExt cx="6450480" cy="2757600"/>
          </a:xfrm>
        </p:grpSpPr>
        <p:pic>
          <p:nvPicPr>
            <p:cNvPr id="197" name="Obrázek 4"/>
            <p:cNvPicPr/>
            <p:nvPr/>
          </p:nvPicPr>
          <p:blipFill>
            <a:blip r:embed="rId2"/>
            <a:stretch/>
          </p:blipFill>
          <p:spPr>
            <a:xfrm>
              <a:off x="3996000" y="1044360"/>
              <a:ext cx="1794240" cy="257724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8" name="Obrázek 5"/>
            <p:cNvPicPr/>
            <p:nvPr/>
          </p:nvPicPr>
          <p:blipFill>
            <a:blip r:embed="rId3"/>
            <a:stretch/>
          </p:blipFill>
          <p:spPr>
            <a:xfrm>
              <a:off x="5790960" y="864000"/>
              <a:ext cx="4655520" cy="2757240"/>
            </a:xfrm>
            <a:prstGeom prst="rect">
              <a:avLst/>
            </a:prstGeom>
            <a:ln w="0">
              <a:noFill/>
            </a:ln>
          </p:spPr>
        </p:pic>
      </p:grpSp>
      <p:grpSp>
        <p:nvGrpSpPr>
          <p:cNvPr id="199" name="Skupina 6"/>
          <p:cNvGrpSpPr/>
          <p:nvPr/>
        </p:nvGrpSpPr>
        <p:grpSpPr>
          <a:xfrm>
            <a:off x="4214160" y="4038840"/>
            <a:ext cx="6010560" cy="2434320"/>
            <a:chOff x="4214160" y="4038840"/>
            <a:chExt cx="6010560" cy="2434320"/>
          </a:xfrm>
        </p:grpSpPr>
        <p:pic>
          <p:nvPicPr>
            <p:cNvPr id="200" name="Obrázek 7" descr="C:\Users\Čadová\Desktop\pokusy\Nová složka\IMG_20191008_115656.jpg"/>
            <p:cNvPicPr/>
            <p:nvPr/>
          </p:nvPicPr>
          <p:blipFill>
            <a:blip r:embed="rId4"/>
            <a:stretch/>
          </p:blipFill>
          <p:spPr>
            <a:xfrm>
              <a:off x="4214160" y="4038840"/>
              <a:ext cx="2811960" cy="242208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201" name="Obrázek 8"/>
            <p:cNvPicPr/>
            <p:nvPr/>
          </p:nvPicPr>
          <p:blipFill>
            <a:blip r:embed="rId5"/>
            <a:stretch/>
          </p:blipFill>
          <p:spPr>
            <a:xfrm>
              <a:off x="7015320" y="4051080"/>
              <a:ext cx="3209400" cy="2422080"/>
            </a:xfrm>
            <a:prstGeom prst="rect">
              <a:avLst/>
            </a:prstGeom>
            <a:ln w="0">
              <a:noFill/>
            </a:ln>
          </p:spPr>
        </p:pic>
      </p:grpSp>
      <p:pic>
        <p:nvPicPr>
          <p:cNvPr id="202" name="Zástupný symbol pro obsah 4"/>
          <p:cNvPicPr/>
          <p:nvPr/>
        </p:nvPicPr>
        <p:blipFill>
          <a:blip r:embed="rId6"/>
          <a:stretch/>
        </p:blipFill>
        <p:spPr>
          <a:xfrm>
            <a:off x="2733480" y="111960"/>
            <a:ext cx="7215840" cy="670320"/>
          </a:xfrm>
          <a:prstGeom prst="rect">
            <a:avLst/>
          </a:prstGeom>
          <a:ln w="0">
            <a:noFill/>
          </a:ln>
        </p:spPr>
      </p:pic>
      <p:sp>
        <p:nvSpPr>
          <p:cNvPr id="203" name="PlaceHolder 3"/>
          <p:cNvSpPr>
            <a:spLocks noGrp="1"/>
          </p:cNvSpPr>
          <p:nvPr>
            <p:ph type="ftr"/>
          </p:nvPr>
        </p:nvSpPr>
        <p:spPr>
          <a:xfrm>
            <a:off x="1464840" y="6461640"/>
            <a:ext cx="83102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en-US" sz="1100" b="0" strike="noStrike" spc="-1">
                <a:solidFill>
                  <a:srgbClr val="808080"/>
                </a:solidFill>
                <a:latin typeface="Corbel"/>
              </a:rPr>
              <a:t>Online digitální platforma s informacemi pro pedagogy a management škol v přeshraničním regionu CZ.11.4.120/0.0/0.0/20_032/0002839</a:t>
            </a:r>
            <a:endParaRPr lang="cs-CZ" sz="110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PlaceHolder 1"/>
          <p:cNvSpPr>
            <a:spLocks noGrp="1"/>
          </p:cNvSpPr>
          <p:nvPr>
            <p:ph type="title"/>
          </p:nvPr>
        </p:nvSpPr>
        <p:spPr>
          <a:xfrm>
            <a:off x="253080" y="1123920"/>
            <a:ext cx="3081600" cy="46008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cs-CZ" sz="3600" b="1" strike="noStrike" spc="-60">
                <a:solidFill>
                  <a:srgbClr val="FFFFFF"/>
                </a:solidFill>
                <a:latin typeface="Corbel"/>
              </a:rPr>
              <a:t>Przykłady wykorzystania</a:t>
            </a:r>
            <a:r>
              <a:t/>
            </a:r>
            <a:br/>
            <a:r>
              <a:rPr lang="cs-CZ" sz="3600" b="1" strike="noStrike" spc="-60">
                <a:solidFill>
                  <a:srgbClr val="FFFFFF"/>
                </a:solidFill>
                <a:latin typeface="Corbel"/>
              </a:rPr>
              <a:t>(Pasco)</a:t>
            </a:r>
            <a:endParaRPr lang="en-US" sz="3600" b="0" strike="noStrike" spc="-1">
              <a:solidFill>
                <a:srgbClr val="000000"/>
              </a:solidFill>
              <a:latin typeface="Corbel"/>
            </a:endParaRPr>
          </a:p>
        </p:txBody>
      </p:sp>
      <p:sp>
        <p:nvSpPr>
          <p:cNvPr id="205" name="PlaceHolder 2"/>
          <p:cNvSpPr>
            <a:spLocks noGrp="1"/>
          </p:cNvSpPr>
          <p:nvPr>
            <p:ph/>
          </p:nvPr>
        </p:nvSpPr>
        <p:spPr>
          <a:xfrm>
            <a:off x="3869280" y="864000"/>
            <a:ext cx="7314840" cy="51202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90000"/>
              </a:lnSpc>
              <a:spcBef>
                <a:spcPts val="1199"/>
              </a:spcBef>
            </a:pP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</a:pP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</a:pP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</a:pP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</a:pP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</a:pPr>
            <a:r>
              <a:rPr lang="cs-CZ" sz="2000" b="0" strike="noStrike" spc="-1">
                <a:solidFill>
                  <a:srgbClr val="595959"/>
                </a:solidFill>
                <a:latin typeface="Corbel"/>
              </a:rPr>
              <a:t>* Miernik pH, termometr i termometr typu K (do pomiaru ekstremalnych temperatur), komputer Geaiger Müller</a:t>
            </a: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</p:txBody>
      </p:sp>
      <p:pic>
        <p:nvPicPr>
          <p:cNvPr id="206" name="Obrázek 4" descr="C:\Users\Čadová\Desktop\pokusy\Nová složka\IMG_20191011_112400.jpg"/>
          <p:cNvPicPr/>
          <p:nvPr/>
        </p:nvPicPr>
        <p:blipFill>
          <a:blip r:embed="rId2"/>
          <a:stretch/>
        </p:blipFill>
        <p:spPr>
          <a:xfrm>
            <a:off x="4737600" y="1011960"/>
            <a:ext cx="3817440" cy="2862720"/>
          </a:xfrm>
          <a:prstGeom prst="rect">
            <a:avLst/>
          </a:prstGeom>
          <a:ln w="0">
            <a:noFill/>
          </a:ln>
        </p:spPr>
      </p:pic>
      <p:pic>
        <p:nvPicPr>
          <p:cNvPr id="207" name="Zástupný symbol pro obsah 4"/>
          <p:cNvPicPr/>
          <p:nvPr/>
        </p:nvPicPr>
        <p:blipFill>
          <a:blip r:embed="rId3"/>
          <a:stretch/>
        </p:blipFill>
        <p:spPr>
          <a:xfrm>
            <a:off x="2622240" y="0"/>
            <a:ext cx="7215840" cy="670320"/>
          </a:xfrm>
          <a:prstGeom prst="rect">
            <a:avLst/>
          </a:prstGeom>
          <a:ln w="0">
            <a:noFill/>
          </a:ln>
        </p:spPr>
      </p:pic>
      <p:sp>
        <p:nvSpPr>
          <p:cNvPr id="208" name="PlaceHolder 3"/>
          <p:cNvSpPr>
            <a:spLocks noGrp="1"/>
          </p:cNvSpPr>
          <p:nvPr>
            <p:ph type="ftr"/>
          </p:nvPr>
        </p:nvSpPr>
        <p:spPr>
          <a:xfrm>
            <a:off x="3869280" y="6356520"/>
            <a:ext cx="591120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en-US" sz="1100" b="0" strike="noStrike" spc="-1">
                <a:solidFill>
                  <a:srgbClr val="808080"/>
                </a:solidFill>
                <a:latin typeface="Corbel"/>
              </a:rPr>
              <a:t>Online digitální platforma s informacemi pro pedagogy a management škol v přeshraničním regionu CZ.11.4.120/0.0/0.0/20_032/0002839</a:t>
            </a:r>
            <a:endParaRPr lang="cs-CZ" sz="110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PlaceHolder 1"/>
          <p:cNvSpPr>
            <a:spLocks noGrp="1"/>
          </p:cNvSpPr>
          <p:nvPr>
            <p:ph type="title"/>
          </p:nvPr>
        </p:nvSpPr>
        <p:spPr>
          <a:xfrm>
            <a:off x="253080" y="1123920"/>
            <a:ext cx="2946960" cy="46008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90000"/>
              </a:lnSpc>
            </a:pPr>
            <a:r>
              <a:rPr lang="cs-CZ" sz="3600" b="1" strike="noStrike" spc="-60">
                <a:solidFill>
                  <a:srgbClr val="FFFFFF"/>
                </a:solidFill>
                <a:latin typeface="Corbel"/>
              </a:rPr>
              <a:t>Ogólne korzyści  korzystania z zasobów TIK </a:t>
            </a:r>
            <a:endParaRPr lang="en-US" sz="3600" b="0" strike="noStrike" spc="-1">
              <a:solidFill>
                <a:srgbClr val="000000"/>
              </a:solidFill>
              <a:latin typeface="Corbel"/>
            </a:endParaRPr>
          </a:p>
        </p:txBody>
      </p:sp>
      <p:sp>
        <p:nvSpPr>
          <p:cNvPr id="210" name="PlaceHolder 2"/>
          <p:cNvSpPr>
            <a:spLocks noGrp="1"/>
          </p:cNvSpPr>
          <p:nvPr>
            <p:ph/>
          </p:nvPr>
        </p:nvSpPr>
        <p:spPr>
          <a:xfrm>
            <a:off x="3869280" y="864000"/>
            <a:ext cx="7314840" cy="56073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 fontScale="81000"/>
          </a:bodyPr>
          <a:lstStyle/>
          <a:p>
            <a:pPr>
              <a:lnSpc>
                <a:spcPct val="90000"/>
              </a:lnSpc>
              <a:spcBef>
                <a:spcPts val="1199"/>
              </a:spcBef>
              <a:tabLst>
                <a:tab pos="0" algn="l"/>
              </a:tabLst>
            </a:pPr>
            <a:r>
              <a:rPr lang="cs-CZ" sz="3900" b="0" strike="noStrike" spc="-1">
                <a:solidFill>
                  <a:srgbClr val="595959"/>
                </a:solidFill>
                <a:latin typeface="Corbel"/>
              </a:rPr>
              <a:t>Dla studentów</a:t>
            </a:r>
            <a:endParaRPr lang="en-US" sz="39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  <a:tabLst>
                <a:tab pos="0" algn="l"/>
              </a:tabLst>
            </a:pPr>
            <a:r>
              <a:rPr lang="cs-CZ" sz="2200" b="0" strike="noStrike" spc="-1">
                <a:solidFill>
                  <a:srgbClr val="595959"/>
                </a:solidFill>
                <a:latin typeface="Corbel"/>
              </a:rPr>
              <a:t>*narzędzia TIK wspierają kreatywność uczniów,</a:t>
            </a:r>
            <a:endParaRPr lang="en-US" sz="22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  <a:tabLst>
                <a:tab pos="0" algn="l"/>
              </a:tabLst>
            </a:pPr>
            <a:r>
              <a:rPr lang="cs-CZ" sz="2200" b="0" strike="noStrike" spc="-1">
                <a:solidFill>
                  <a:srgbClr val="595959"/>
                </a:solidFill>
                <a:latin typeface="Corbel"/>
              </a:rPr>
              <a:t>*narzędzia TIK zapewnią natychmiastowy dostęp do świata wiedzy i badań,</a:t>
            </a:r>
            <a:endParaRPr lang="en-US" sz="22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  <a:tabLst>
                <a:tab pos="0" algn="l"/>
              </a:tabLst>
            </a:pPr>
            <a:r>
              <a:rPr lang="cs-CZ" sz="2200" b="0" strike="noStrike" spc="-1">
                <a:solidFill>
                  <a:srgbClr val="595959"/>
                </a:solidFill>
                <a:latin typeface="Corbel"/>
              </a:rPr>
              <a:t>* narzędzia TIK przyczyniają się do poprawy umiejętności frekwencji,</a:t>
            </a:r>
            <a:endParaRPr lang="en-US" sz="22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  <a:tabLst>
                <a:tab pos="0" algn="l"/>
              </a:tabLst>
            </a:pPr>
            <a:r>
              <a:rPr lang="cs-CZ" sz="2200" b="0" strike="noStrike" spc="-1">
                <a:solidFill>
                  <a:srgbClr val="595959"/>
                </a:solidFill>
                <a:latin typeface="Corbel"/>
              </a:rPr>
              <a:t>* narzędzia TIK usprawniają proces uczenia się,</a:t>
            </a:r>
            <a:endParaRPr lang="en-US" sz="22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  <a:tabLst>
                <a:tab pos="0" algn="l"/>
              </a:tabLst>
            </a:pPr>
            <a:r>
              <a:rPr lang="cs-CZ" sz="2200" b="0" strike="noStrike" spc="-1">
                <a:solidFill>
                  <a:srgbClr val="595959"/>
                </a:solidFill>
                <a:latin typeface="Corbel"/>
              </a:rPr>
              <a:t>* narzędzia TIK zwiększają motywację uczniów do zdobywania nowej wiedzy i umiejętności.</a:t>
            </a:r>
            <a:endParaRPr lang="en-US" sz="22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  <a:tabLst>
                <a:tab pos="0" algn="l"/>
              </a:tabLst>
            </a:pPr>
            <a:r>
              <a:rPr lang="cs-CZ" sz="2200" b="0" strike="noStrike" spc="-1">
                <a:solidFill>
                  <a:srgbClr val="595959"/>
                </a:solidFill>
                <a:latin typeface="Corbel"/>
              </a:rPr>
              <a:t>* narzędzia TIK pozwalają uczniom w większym stopniu aktywnie uczestniczyć we własnym uczeniu się (korzystanie z różnych opcji rozwiązywania problemów, poszukiwanie informacji, tworzenie prezentacji swojej pracy, udostępnianie danych itp.),</a:t>
            </a:r>
            <a:endParaRPr lang="en-US" sz="22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  <a:tabLst>
                <a:tab pos="0" algn="l"/>
              </a:tabLst>
            </a:pPr>
            <a:r>
              <a:rPr lang="cs-CZ" sz="2200" b="0" strike="noStrike" spc="-1">
                <a:solidFill>
                  <a:srgbClr val="595959"/>
                </a:solidFill>
                <a:latin typeface="Corbel"/>
              </a:rPr>
              <a:t>* narzędzia TIK umożliwiają szybkie przetwarzanie pozyskanych danych, ich archiwizację i udostępnianie,</a:t>
            </a:r>
            <a:endParaRPr lang="en-US" sz="22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  <a:tabLst>
                <a:tab pos="0" algn="l"/>
              </a:tabLst>
            </a:pPr>
            <a:r>
              <a:rPr lang="cs-CZ" sz="2200" b="0" strike="noStrike" spc="-1">
                <a:solidFill>
                  <a:srgbClr val="595959"/>
                </a:solidFill>
                <a:latin typeface="Corbel"/>
              </a:rPr>
              <a:t>* TIK umożliwia wizualizację niektórych procesów i zjawisk, które w innym przypadku byłyby niedostępne dla obserwacji ucznia,</a:t>
            </a:r>
            <a:endParaRPr lang="en-US" sz="22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  <a:tabLst>
                <a:tab pos="0" algn="l"/>
              </a:tabLst>
            </a:pPr>
            <a:r>
              <a:rPr lang="cs-CZ" sz="2200" b="0" strike="noStrike" spc="-1">
                <a:solidFill>
                  <a:srgbClr val="595959"/>
                </a:solidFill>
                <a:latin typeface="Corbel"/>
              </a:rPr>
              <a:t>* TIK umożliwia jeden z kilku sposobów komunikacji między nauczycielem a uczniem.</a:t>
            </a:r>
            <a:r>
              <a:rPr lang="cs-CZ" sz="2200" b="0" strike="noStrike" spc="-1" baseline="30000">
                <a:solidFill>
                  <a:srgbClr val="595959"/>
                </a:solidFill>
                <a:latin typeface="Corbel"/>
              </a:rPr>
              <a:t> </a:t>
            </a:r>
            <a:endParaRPr lang="en-US" sz="2200" b="0" strike="noStrike" spc="-1">
              <a:solidFill>
                <a:srgbClr val="595959"/>
              </a:solidFill>
              <a:latin typeface="Corbel"/>
            </a:endParaRPr>
          </a:p>
        </p:txBody>
      </p:sp>
      <p:pic>
        <p:nvPicPr>
          <p:cNvPr id="211" name="Zástupný symbol pro obsah 4"/>
          <p:cNvPicPr/>
          <p:nvPr/>
        </p:nvPicPr>
        <p:blipFill>
          <a:blip r:embed="rId2"/>
          <a:stretch/>
        </p:blipFill>
        <p:spPr>
          <a:xfrm>
            <a:off x="2532600" y="0"/>
            <a:ext cx="7215840" cy="670320"/>
          </a:xfrm>
          <a:prstGeom prst="rect">
            <a:avLst/>
          </a:prstGeom>
          <a:ln w="0">
            <a:noFill/>
          </a:ln>
        </p:spPr>
      </p:pic>
      <p:sp>
        <p:nvSpPr>
          <p:cNvPr id="212" name="PlaceHolder 3"/>
          <p:cNvSpPr>
            <a:spLocks noGrp="1"/>
          </p:cNvSpPr>
          <p:nvPr>
            <p:ph type="ftr"/>
          </p:nvPr>
        </p:nvSpPr>
        <p:spPr>
          <a:xfrm>
            <a:off x="1461240" y="6356520"/>
            <a:ext cx="83192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en-US" sz="1100" b="0" strike="noStrike" spc="-1">
                <a:solidFill>
                  <a:srgbClr val="808080"/>
                </a:solidFill>
                <a:latin typeface="Corbel"/>
              </a:rPr>
              <a:t>Online digitální platforma s informacemi pro pedagogy a management škol v přeshraničním regionu CZ.11.4.120/0.0/0.0/20_032/0002839</a:t>
            </a:r>
            <a:endParaRPr lang="cs-CZ" sz="110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PlaceHolder 1"/>
          <p:cNvSpPr>
            <a:spLocks noGrp="1"/>
          </p:cNvSpPr>
          <p:nvPr>
            <p:ph type="title"/>
          </p:nvPr>
        </p:nvSpPr>
        <p:spPr>
          <a:xfrm>
            <a:off x="253080" y="1123920"/>
            <a:ext cx="2946960" cy="46008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90000"/>
              </a:lnSpc>
            </a:pPr>
            <a:r>
              <a:rPr lang="cs-CZ" sz="3600" b="1" strike="noStrike" spc="-60">
                <a:solidFill>
                  <a:srgbClr val="FFFFFF"/>
                </a:solidFill>
                <a:latin typeface="Corbel"/>
              </a:rPr>
              <a:t>Ogólne korzyści z korzystnia narzędzi TIK</a:t>
            </a:r>
            <a:endParaRPr lang="en-US" sz="3600" b="0" strike="noStrike" spc="-1">
              <a:solidFill>
                <a:srgbClr val="000000"/>
              </a:solidFill>
              <a:latin typeface="Corbel"/>
            </a:endParaRPr>
          </a:p>
        </p:txBody>
      </p:sp>
      <p:sp>
        <p:nvSpPr>
          <p:cNvPr id="214" name="PlaceHolder 2"/>
          <p:cNvSpPr>
            <a:spLocks noGrp="1"/>
          </p:cNvSpPr>
          <p:nvPr>
            <p:ph/>
          </p:nvPr>
        </p:nvSpPr>
        <p:spPr>
          <a:xfrm>
            <a:off x="3869280" y="864000"/>
            <a:ext cx="7314840" cy="51202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90000"/>
              </a:lnSpc>
              <a:spcBef>
                <a:spcPts val="1199"/>
              </a:spcBef>
              <a:tabLst>
                <a:tab pos="0" algn="l"/>
              </a:tabLst>
            </a:pPr>
            <a:r>
              <a:rPr lang="cs-CZ" sz="3600" b="0" strike="noStrike" spc="-1">
                <a:solidFill>
                  <a:srgbClr val="595959"/>
                </a:solidFill>
                <a:latin typeface="Corbel"/>
              </a:rPr>
              <a:t>Dla pedagogów</a:t>
            </a:r>
            <a:endParaRPr lang="en-US" sz="36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  <a:tabLst>
                <a:tab pos="0" algn="l"/>
              </a:tabLst>
            </a:pPr>
            <a:r>
              <a:rPr lang="cs-CZ" sz="2000" b="0" strike="noStrike" spc="-1">
                <a:solidFill>
                  <a:srgbClr val="595959"/>
                </a:solidFill>
                <a:latin typeface="Corbel"/>
              </a:rPr>
              <a:t>* TIK ułatwiają proces nauczania (prezentacja, przechowywanie materiałów w określonych miejscach dostępnych dla uczniów, łatwa praca przy redagowaniu i uzupełnianiu istniejących materiałów itp.),</a:t>
            </a: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  <a:tabLst>
                <a:tab pos="0" algn="l"/>
              </a:tabLst>
            </a:pPr>
            <a:r>
              <a:rPr lang="cs-CZ" sz="2000" b="0" strike="noStrike" spc="-1">
                <a:solidFill>
                  <a:srgbClr val="595959"/>
                </a:solidFill>
                <a:latin typeface="Corbel"/>
              </a:rPr>
              <a:t>* TIK ułatwia wyszukiwanie niezbędnych materiałów do nauczania,</a:t>
            </a: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  <a:tabLst>
                <a:tab pos="0" algn="l"/>
              </a:tabLst>
            </a:pPr>
            <a:r>
              <a:rPr lang="cs-CZ" sz="2000" b="0" strike="noStrike" spc="-1">
                <a:solidFill>
                  <a:srgbClr val="595959"/>
                </a:solidFill>
                <a:latin typeface="Corbel"/>
              </a:rPr>
              <a:t>* TIK umożliwia wizualizację eksperymentów, których ze względów bezpieczeństwa nie można bezpośrednio zademonstrować w nauczaniu,</a:t>
            </a: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  <a:tabLst>
                <a:tab pos="0" algn="l"/>
              </a:tabLst>
            </a:pPr>
            <a:r>
              <a:rPr lang="cs-CZ" sz="2000" b="0" strike="noStrike" spc="-1">
                <a:solidFill>
                  <a:srgbClr val="595959"/>
                </a:solidFill>
                <a:latin typeface="Corbel"/>
              </a:rPr>
              <a:t>* TIK usprawnia proces oceniania uczniów i przetwarzania danych,</a:t>
            </a: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  <a:tabLst>
                <a:tab pos="0" algn="l"/>
              </a:tabLst>
            </a:pPr>
            <a:r>
              <a:rPr lang="cs-CZ" sz="2000" b="0" strike="noStrike" spc="-1">
                <a:solidFill>
                  <a:srgbClr val="595959"/>
                </a:solidFill>
                <a:latin typeface="Corbel"/>
              </a:rPr>
              <a:t>* TIK to jeden z kilku sposobów komunikacji między uczniem a nauczycielem, rodzicem a nauczycielem.</a:t>
            </a: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</p:txBody>
      </p:sp>
      <p:pic>
        <p:nvPicPr>
          <p:cNvPr id="215" name="Zástupný symbol pro obsah 4"/>
          <p:cNvPicPr/>
          <p:nvPr/>
        </p:nvPicPr>
        <p:blipFill>
          <a:blip r:embed="rId2"/>
          <a:stretch/>
        </p:blipFill>
        <p:spPr>
          <a:xfrm>
            <a:off x="2066760" y="0"/>
            <a:ext cx="7215840" cy="670320"/>
          </a:xfrm>
          <a:prstGeom prst="rect">
            <a:avLst/>
          </a:prstGeom>
          <a:ln w="0">
            <a:noFill/>
          </a:ln>
        </p:spPr>
      </p:pic>
      <p:sp>
        <p:nvSpPr>
          <p:cNvPr id="216" name="PlaceHolder 3"/>
          <p:cNvSpPr>
            <a:spLocks noGrp="1"/>
          </p:cNvSpPr>
          <p:nvPr>
            <p:ph type="ftr"/>
          </p:nvPr>
        </p:nvSpPr>
        <p:spPr>
          <a:xfrm>
            <a:off x="1434240" y="6356520"/>
            <a:ext cx="83462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en-US" sz="1100" b="0" strike="noStrike" spc="-1">
                <a:solidFill>
                  <a:srgbClr val="808080"/>
                </a:solidFill>
                <a:latin typeface="Corbel"/>
              </a:rPr>
              <a:t>Online digitální platforma s informacemi pro pedagogy a management škol v přeshraničním regionu CZ.11.4.120/0.0/0.0/20_032/0002839</a:t>
            </a:r>
            <a:endParaRPr lang="cs-CZ" sz="110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PlaceHolder 1"/>
          <p:cNvSpPr>
            <a:spLocks noGrp="1"/>
          </p:cNvSpPr>
          <p:nvPr>
            <p:ph type="title"/>
          </p:nvPr>
        </p:nvSpPr>
        <p:spPr>
          <a:xfrm>
            <a:off x="0" y="1123920"/>
            <a:ext cx="3559680" cy="46008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cs-CZ" sz="3300" b="1" strike="noStrike" spc="-60">
                <a:solidFill>
                  <a:srgbClr val="FFFFFF"/>
                </a:solidFill>
                <a:latin typeface="Corbel"/>
              </a:rPr>
              <a:t>OCENA STUDENTÓW</a:t>
            </a:r>
            <a:endParaRPr lang="en-US" sz="3300" b="0" strike="noStrike" spc="-1">
              <a:solidFill>
                <a:srgbClr val="000000"/>
              </a:solidFill>
              <a:latin typeface="Corbel"/>
            </a:endParaRPr>
          </a:p>
        </p:txBody>
      </p:sp>
      <p:sp>
        <p:nvSpPr>
          <p:cNvPr id="218" name="PlaceHolder 2"/>
          <p:cNvSpPr>
            <a:spLocks noGrp="1"/>
          </p:cNvSpPr>
          <p:nvPr>
            <p:ph/>
          </p:nvPr>
        </p:nvSpPr>
        <p:spPr>
          <a:xfrm>
            <a:off x="3758400" y="762480"/>
            <a:ext cx="7314840" cy="51202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90000"/>
              </a:lnSpc>
              <a:spcBef>
                <a:spcPts val="1199"/>
              </a:spcBef>
              <a:tabLst>
                <a:tab pos="0" algn="l"/>
              </a:tabLst>
            </a:pP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  <a:tabLst>
                <a:tab pos="0" algn="l"/>
              </a:tabLst>
            </a:pP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  <a:tabLst>
                <a:tab pos="0" algn="l"/>
              </a:tabLst>
            </a:pP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  <a:tabLst>
                <a:tab pos="0" algn="l"/>
              </a:tabLst>
            </a:pP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  <a:tabLst>
                <a:tab pos="0" algn="l"/>
              </a:tabLst>
            </a:pP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  <a:tabLst>
                <a:tab pos="0" algn="l"/>
              </a:tabLst>
            </a:pP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  <a:tabLst>
                <a:tab pos="0" algn="l"/>
              </a:tabLst>
            </a:pP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  <a:tabLst>
                <a:tab pos="0" algn="l"/>
              </a:tabLst>
            </a:pP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  <a:tabLst>
                <a:tab pos="0" algn="l"/>
              </a:tabLst>
            </a:pP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  <a:tabLst>
                <a:tab pos="0" algn="l"/>
              </a:tabLst>
            </a:pP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</p:txBody>
      </p:sp>
      <p:graphicFrame>
        <p:nvGraphicFramePr>
          <p:cNvPr id="219" name="Tabulka 3"/>
          <p:cNvGraphicFramePr/>
          <p:nvPr/>
        </p:nvGraphicFramePr>
        <p:xfrm>
          <a:off x="4046400" y="762480"/>
          <a:ext cx="7607160" cy="5282640"/>
        </p:xfrm>
        <a:graphic>
          <a:graphicData uri="http://schemas.openxmlformats.org/drawingml/2006/table">
            <a:tbl>
              <a:tblPr/>
              <a:tblGrid>
                <a:gridCol w="63028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042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06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cs-CZ" sz="2000" b="1" strike="noStrike" spc="-1">
                          <a:solidFill>
                            <a:srgbClr val="FFFFFF"/>
                          </a:solidFill>
                          <a:latin typeface="Corbel"/>
                        </a:rPr>
                        <a:t>Umiejętności</a:t>
                      </a:r>
                      <a:endParaRPr lang="cs-CZ" sz="20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40BAD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cs-CZ" sz="2000" b="1" strike="noStrike" spc="-1">
                          <a:solidFill>
                            <a:srgbClr val="FFFFFF"/>
                          </a:solidFill>
                          <a:latin typeface="Corbel"/>
                        </a:rPr>
                        <a:t>ocena</a:t>
                      </a:r>
                      <a:endParaRPr lang="cs-CZ" sz="20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40BA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06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cs-CZ" sz="2000" b="1" strike="noStrike" spc="-1">
                          <a:solidFill>
                            <a:srgbClr val="FFFFFF"/>
                          </a:solidFill>
                          <a:latin typeface="Corbel"/>
                        </a:rPr>
                        <a:t>Wykorzystanie prezentacji w interpretacji(MS Power Point)</a:t>
                      </a:r>
                      <a:endParaRPr lang="cs-CZ" sz="20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40BAD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cs-CZ" sz="1200" b="0" strike="noStrike" spc="-1">
                          <a:solidFill>
                            <a:srgbClr val="000000"/>
                          </a:solidFill>
                          <a:latin typeface="Corbel"/>
                        </a:rPr>
                        <a:t> </a:t>
                      </a:r>
                      <a:endParaRPr lang="cs-CZ" sz="12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EE6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06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cs-CZ" sz="2000" b="1" strike="noStrike" spc="-1">
                          <a:solidFill>
                            <a:srgbClr val="FFFFFF"/>
                          </a:solidFill>
                          <a:latin typeface="Corbel"/>
                        </a:rPr>
                        <a:t>Korzystanie z arkuszy roboczych, testów (Word)</a:t>
                      </a:r>
                      <a:endParaRPr lang="cs-CZ" sz="20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40BAD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cs-CZ" sz="1200" b="0" strike="noStrike" spc="-1">
                          <a:solidFill>
                            <a:srgbClr val="000000"/>
                          </a:solidFill>
                          <a:latin typeface="Corbel"/>
                        </a:rPr>
                        <a:t> </a:t>
                      </a:r>
                      <a:endParaRPr lang="cs-CZ" sz="12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F3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213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cs-CZ" sz="2000" b="1" strike="noStrike" spc="-1">
                          <a:solidFill>
                            <a:srgbClr val="FFFFFF"/>
                          </a:solidFill>
                          <a:latin typeface="Corbel"/>
                        </a:rPr>
                        <a:t>Korzystanie z MS Excel podczas ćwiczeń laboratoryjnych (tabele, wyliczenia, grafy)</a:t>
                      </a:r>
                      <a:endParaRPr lang="cs-CZ" sz="20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40BAD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cs-CZ" sz="1200" b="0" strike="noStrike" spc="-1">
                          <a:solidFill>
                            <a:srgbClr val="000000"/>
                          </a:solidFill>
                          <a:latin typeface="Corbel"/>
                        </a:rPr>
                        <a:t> </a:t>
                      </a:r>
                      <a:endParaRPr lang="cs-CZ" sz="12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EE6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06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cs-CZ" sz="2000" b="1" strike="noStrike" spc="-1">
                          <a:solidFill>
                            <a:srgbClr val="FFFFFF"/>
                          </a:solidFill>
                          <a:latin typeface="Corbel"/>
                        </a:rPr>
                        <a:t>Moodle (e-learning, wsparcie nauczania)</a:t>
                      </a:r>
                      <a:endParaRPr lang="cs-CZ" sz="20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40BAD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cs-CZ" sz="1200" b="0" strike="noStrike" spc="-1">
                          <a:solidFill>
                            <a:srgbClr val="000000"/>
                          </a:solidFill>
                          <a:latin typeface="Corbel"/>
                        </a:rPr>
                        <a:t> </a:t>
                      </a:r>
                      <a:endParaRPr lang="cs-CZ" sz="12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F3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06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cs-CZ" sz="2000" b="1" strike="noStrike" spc="-1">
                          <a:solidFill>
                            <a:srgbClr val="FFFFFF"/>
                          </a:solidFill>
                          <a:latin typeface="Corbel"/>
                        </a:rPr>
                        <a:t>Nagrywanie badań eksperymentalnych na lekcji</a:t>
                      </a:r>
                      <a:endParaRPr lang="cs-CZ" sz="20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40BAD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cs-CZ" sz="1200" b="0" strike="noStrike" spc="-1">
                          <a:solidFill>
                            <a:srgbClr val="000000"/>
                          </a:solidFill>
                          <a:latin typeface="Corbel"/>
                        </a:rPr>
                        <a:t> </a:t>
                      </a:r>
                      <a:endParaRPr lang="cs-CZ" sz="12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EE6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06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cs-CZ" sz="2000" b="1" strike="noStrike" spc="-1">
                          <a:solidFill>
                            <a:srgbClr val="FFFFFF"/>
                          </a:solidFill>
                          <a:latin typeface="Corbel"/>
                        </a:rPr>
                        <a:t>Kody QR (informacje zwrotne, zadania domowe)</a:t>
                      </a:r>
                      <a:endParaRPr lang="cs-CZ" sz="20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40BAD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cs-CZ" sz="1200" b="0" strike="noStrike" spc="-1">
                          <a:solidFill>
                            <a:srgbClr val="000000"/>
                          </a:solidFill>
                          <a:latin typeface="Corbel"/>
                        </a:rPr>
                        <a:t> </a:t>
                      </a:r>
                      <a:endParaRPr lang="cs-CZ" sz="12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F3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106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cs-CZ" sz="2000" b="1" strike="noStrike" spc="-1">
                          <a:solidFill>
                            <a:srgbClr val="FFFFFF"/>
                          </a:solidFill>
                          <a:latin typeface="Corbel"/>
                        </a:rPr>
                        <a:t>Kahoot, quiz</a:t>
                      </a:r>
                      <a:endParaRPr lang="cs-CZ" sz="20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40BAD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cs-CZ" sz="1200" b="0" strike="noStrike" spc="-1">
                          <a:solidFill>
                            <a:srgbClr val="000000"/>
                          </a:solidFill>
                          <a:latin typeface="Corbel"/>
                        </a:rPr>
                        <a:t> </a:t>
                      </a:r>
                      <a:endParaRPr lang="cs-CZ" sz="12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EE6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106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cs-CZ" sz="2000" b="1" strike="noStrike" spc="-1">
                          <a:solidFill>
                            <a:srgbClr val="FFFFFF"/>
                          </a:solidFill>
                          <a:latin typeface="Corbel"/>
                        </a:rPr>
                        <a:t>Przedstawianie badań (z youtubu)</a:t>
                      </a:r>
                      <a:endParaRPr lang="cs-CZ" sz="20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40BAD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cs-CZ" sz="1200" b="0" strike="noStrike" spc="-1">
                          <a:solidFill>
                            <a:srgbClr val="000000"/>
                          </a:solidFill>
                          <a:latin typeface="Corbel"/>
                        </a:rPr>
                        <a:t> </a:t>
                      </a:r>
                      <a:endParaRPr lang="cs-CZ" sz="12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F3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06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cs-CZ" sz="2000" b="1" strike="noStrike" spc="-1">
                          <a:solidFill>
                            <a:srgbClr val="FFFFFF"/>
                          </a:solidFill>
                          <a:latin typeface="Corbel"/>
                        </a:rPr>
                        <a:t>Pasco (np. pomiar pH, temperatury)</a:t>
                      </a:r>
                      <a:endParaRPr lang="cs-CZ" sz="20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40BAD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cs-CZ" sz="1200" b="0" strike="noStrike" spc="-1">
                          <a:solidFill>
                            <a:srgbClr val="000000"/>
                          </a:solidFill>
                          <a:latin typeface="Corbel"/>
                        </a:rPr>
                        <a:t> </a:t>
                      </a:r>
                      <a:endParaRPr lang="cs-CZ" sz="12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EE6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106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cs-CZ" sz="2000" b="1" strike="noStrike" spc="-1">
                          <a:solidFill>
                            <a:srgbClr val="FFFFFF"/>
                          </a:solidFill>
                          <a:latin typeface="Corbel"/>
                        </a:rPr>
                        <a:t>Kamera termowizyjna</a:t>
                      </a:r>
                      <a:endParaRPr lang="cs-CZ" sz="20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40BAD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cs-CZ" sz="1200" b="0" strike="noStrike" spc="-1">
                          <a:solidFill>
                            <a:srgbClr val="000000"/>
                          </a:solidFill>
                          <a:latin typeface="Corbel"/>
                        </a:rPr>
                        <a:t> </a:t>
                      </a:r>
                      <a:endParaRPr lang="cs-CZ" sz="12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F3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106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cs-CZ" sz="2000" b="1" strike="noStrike" spc="-1">
                          <a:solidFill>
                            <a:srgbClr val="FFFFFF"/>
                          </a:solidFill>
                          <a:latin typeface="Corbel"/>
                        </a:rPr>
                        <a:t>Rzeczywistość wirtualna (tworzenie wzorów chem.)</a:t>
                      </a:r>
                      <a:endParaRPr lang="cs-CZ" sz="20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40BAD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cs-CZ" sz="1200" b="0" strike="noStrike" spc="-1">
                          <a:solidFill>
                            <a:srgbClr val="000000"/>
                          </a:solidFill>
                          <a:latin typeface="Corbel"/>
                        </a:rPr>
                        <a:t> </a:t>
                      </a:r>
                      <a:endParaRPr lang="cs-CZ" sz="12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EE6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106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cs-CZ" sz="2000" b="1" strike="noStrike" spc="-1">
                          <a:solidFill>
                            <a:srgbClr val="FFFFFF"/>
                          </a:solidFill>
                          <a:latin typeface="Corbel"/>
                        </a:rPr>
                        <a:t>Tablica interaktywna (interaktywny skoroszyt)</a:t>
                      </a:r>
                      <a:endParaRPr lang="cs-CZ" sz="20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40BAD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cs-CZ" sz="1200" b="0" strike="noStrike" spc="-1">
                          <a:solidFill>
                            <a:srgbClr val="000000"/>
                          </a:solidFill>
                          <a:latin typeface="Corbel"/>
                        </a:rPr>
                        <a:t> </a:t>
                      </a:r>
                      <a:endParaRPr lang="cs-CZ" sz="12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F3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106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cs-CZ" sz="2000" b="1" strike="noStrike" spc="-1">
                          <a:solidFill>
                            <a:srgbClr val="FFFFFF"/>
                          </a:solidFill>
                          <a:latin typeface="Corbel"/>
                        </a:rPr>
                        <a:t>Sieci społecznościowe (np. osadzanie wideo i dyskusja na FB)</a:t>
                      </a:r>
                      <a:endParaRPr lang="cs-CZ" sz="20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40BAD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cs-CZ" sz="1200" b="0" strike="noStrike" spc="-1">
                          <a:solidFill>
                            <a:srgbClr val="000000"/>
                          </a:solidFill>
                          <a:latin typeface="Corbel"/>
                        </a:rPr>
                        <a:t> </a:t>
                      </a:r>
                      <a:endParaRPr lang="cs-CZ" sz="12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EE6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106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cs-CZ" sz="2000" b="1" strike="noStrike" spc="-1">
                          <a:solidFill>
                            <a:srgbClr val="FFFFFF"/>
                          </a:solidFill>
                          <a:latin typeface="Corbel"/>
                        </a:rPr>
                        <a:t>Aplikacje (np. 3D – modele zw. Chem.)</a:t>
                      </a:r>
                      <a:endParaRPr lang="cs-CZ" sz="20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40BAD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cs-CZ" sz="1200" b="0" strike="noStrike" spc="-1">
                          <a:solidFill>
                            <a:srgbClr val="000000"/>
                          </a:solidFill>
                          <a:latin typeface="Corbel"/>
                        </a:rPr>
                        <a:t> </a:t>
                      </a:r>
                      <a:endParaRPr lang="cs-CZ" sz="12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F3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117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cs-CZ" sz="2000" b="1" strike="noStrike" spc="-1">
                          <a:solidFill>
                            <a:srgbClr val="FFFFFF"/>
                          </a:solidFill>
                          <a:latin typeface="Corbel"/>
                        </a:rPr>
                        <a:t>Mikroskop</a:t>
                      </a:r>
                      <a:endParaRPr lang="cs-CZ" sz="20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40BAD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cs-CZ" sz="1200" b="0" strike="noStrike" spc="-1">
                          <a:solidFill>
                            <a:srgbClr val="000000"/>
                          </a:solidFill>
                          <a:latin typeface="Corbel"/>
                        </a:rPr>
                        <a:t> </a:t>
                      </a:r>
                      <a:endParaRPr lang="cs-CZ" sz="12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EE6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  <p:sp>
        <p:nvSpPr>
          <p:cNvPr id="220" name="Rectangle 1"/>
          <p:cNvSpPr/>
          <p:nvPr/>
        </p:nvSpPr>
        <p:spPr>
          <a:xfrm>
            <a:off x="5210280" y="6046200"/>
            <a:ext cx="3321000" cy="2444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numCol="1" spcCol="0" anchor="ctr">
            <a:spAutoFit/>
          </a:bodyPr>
          <a:lstStyle/>
          <a:p>
            <a:pPr algn="just">
              <a:lnSpc>
                <a:spcPct val="100000"/>
              </a:lnSpc>
              <a:tabLst>
                <a:tab pos="0" algn="l"/>
              </a:tabLst>
            </a:pPr>
            <a:r>
              <a:rPr lang="cs-CZ" sz="1000" b="1" strike="noStrike" spc="-1">
                <a:solidFill>
                  <a:srgbClr val="000000"/>
                </a:solidFill>
                <a:latin typeface="Times New Roman"/>
                <a:ea typeface="Times New Roman"/>
              </a:rPr>
              <a:t>Tabulka 2:</a:t>
            </a:r>
            <a:r>
              <a:rPr lang="cs-CZ" sz="1000" b="0" strike="noStrike" spc="-1">
                <a:solidFill>
                  <a:srgbClr val="000000"/>
                </a:solidFill>
                <a:latin typeface="Times New Roman"/>
                <a:ea typeface="Times New Roman"/>
              </a:rPr>
              <a:t> Anketní šetření (vyplňují žáci)</a:t>
            </a:r>
            <a:endParaRPr lang="cs-CZ" sz="1000" b="0" strike="noStrike" spc="-1">
              <a:latin typeface="Arial"/>
            </a:endParaRPr>
          </a:p>
        </p:txBody>
      </p:sp>
      <p:sp>
        <p:nvSpPr>
          <p:cNvPr id="221" name="PlaceHolder 3"/>
          <p:cNvSpPr>
            <a:spLocks noGrp="1"/>
          </p:cNvSpPr>
          <p:nvPr>
            <p:ph type="ftr"/>
          </p:nvPr>
        </p:nvSpPr>
        <p:spPr>
          <a:xfrm>
            <a:off x="1425240" y="6356520"/>
            <a:ext cx="835488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en-US" sz="1100" b="0" strike="noStrike" spc="-1">
                <a:solidFill>
                  <a:srgbClr val="808080"/>
                </a:solidFill>
                <a:latin typeface="Corbel"/>
              </a:rPr>
              <a:t>Online digitální platforma s informacemi pro pedagogy a management škol v přeshraničním regionu CZ.11.4.120/0.0/0.0/20_032/0002839</a:t>
            </a:r>
            <a:endParaRPr lang="cs-CZ" sz="1100" b="0" strike="noStrike" spc="-1">
              <a:latin typeface="Times New Roman"/>
            </a:endParaRPr>
          </a:p>
        </p:txBody>
      </p:sp>
      <p:pic>
        <p:nvPicPr>
          <p:cNvPr id="222" name="Zástupný symbol pro obsah 4"/>
          <p:cNvPicPr/>
          <p:nvPr/>
        </p:nvPicPr>
        <p:blipFill>
          <a:blip r:embed="rId2"/>
          <a:stretch/>
        </p:blipFill>
        <p:spPr>
          <a:xfrm>
            <a:off x="1779840" y="27360"/>
            <a:ext cx="7215840" cy="6703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PlaceHolder 1"/>
          <p:cNvSpPr>
            <a:spLocks noGrp="1"/>
          </p:cNvSpPr>
          <p:nvPr>
            <p:ph type="title"/>
          </p:nvPr>
        </p:nvSpPr>
        <p:spPr>
          <a:xfrm>
            <a:off x="0" y="1123920"/>
            <a:ext cx="3524040" cy="46008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cs-CZ" sz="3300" b="1" strike="noStrike" spc="-60">
                <a:solidFill>
                  <a:srgbClr val="FFFFFF"/>
                </a:solidFill>
                <a:latin typeface="Corbel"/>
              </a:rPr>
              <a:t>OCENA STUDENTÓW </a:t>
            </a:r>
            <a:r>
              <a:t/>
            </a:r>
            <a:br/>
            <a:r>
              <a:rPr lang="cs-CZ" sz="3300" b="1" strike="noStrike" spc="-60">
                <a:solidFill>
                  <a:srgbClr val="FFFFFF"/>
                </a:solidFill>
                <a:latin typeface="Corbel"/>
              </a:rPr>
              <a:t>(Zajęcia na lekcjach chemii przy wykorzystaniou TIK)</a:t>
            </a:r>
            <a:endParaRPr lang="en-US" sz="3300" b="0" strike="noStrike" spc="-1">
              <a:solidFill>
                <a:srgbClr val="000000"/>
              </a:solidFill>
              <a:latin typeface="Corbel"/>
            </a:endParaRPr>
          </a:p>
        </p:txBody>
      </p:sp>
      <p:graphicFrame>
        <p:nvGraphicFramePr>
          <p:cNvPr id="224" name="Zástupný symbol pro obsah 3"/>
          <p:cNvGraphicFramePr/>
          <p:nvPr/>
        </p:nvGraphicFramePr>
        <p:xfrm>
          <a:off x="3868560" y="863640"/>
          <a:ext cx="7314840" cy="5121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25" name="Obdélník 4"/>
          <p:cNvSpPr/>
          <p:nvPr/>
        </p:nvSpPr>
        <p:spPr>
          <a:xfrm>
            <a:off x="4694760" y="5725080"/>
            <a:ext cx="4751640" cy="730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t">
            <a:spAutoFit/>
          </a:bodyPr>
          <a:lstStyle/>
          <a:p>
            <a:pPr algn="just">
              <a:lnSpc>
                <a:spcPct val="150000"/>
              </a:lnSpc>
              <a:tabLst>
                <a:tab pos="419040" algn="l"/>
                <a:tab pos="5754240" algn="r"/>
              </a:tabLst>
            </a:pPr>
            <a:r>
              <a:rPr lang="cs-CZ" sz="1800" b="1" strike="noStrike" spc="-1">
                <a:solidFill>
                  <a:srgbClr val="000000"/>
                </a:solidFill>
                <a:latin typeface="Corbel"/>
                <a:ea typeface="Times New Roman"/>
              </a:rPr>
              <a:t>Graf 1:</a:t>
            </a:r>
            <a:r>
              <a:rPr lang="cs-CZ" sz="2800" b="0" strike="noStrike" spc="-1">
                <a:solidFill>
                  <a:srgbClr val="000000"/>
                </a:solidFill>
                <a:latin typeface="Corbel"/>
                <a:ea typeface="Times New Roman"/>
              </a:rPr>
              <a:t> Ocena ankiety studenckiej</a:t>
            </a:r>
            <a:endParaRPr lang="cs-CZ" sz="2800" b="0" strike="noStrike" spc="-1">
              <a:latin typeface="Arial"/>
            </a:endParaRPr>
          </a:p>
        </p:txBody>
      </p:sp>
      <p:sp>
        <p:nvSpPr>
          <p:cNvPr id="226" name="PlaceHolder 2"/>
          <p:cNvSpPr>
            <a:spLocks noGrp="1"/>
          </p:cNvSpPr>
          <p:nvPr>
            <p:ph type="ftr"/>
          </p:nvPr>
        </p:nvSpPr>
        <p:spPr>
          <a:xfrm>
            <a:off x="1479240" y="6356520"/>
            <a:ext cx="83012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en-US" sz="1100" b="0" strike="noStrike" spc="-1">
                <a:solidFill>
                  <a:srgbClr val="808080"/>
                </a:solidFill>
                <a:latin typeface="Corbel"/>
              </a:rPr>
              <a:t>Online digitální platforma s informacemi pro pedagogy a management škol v přeshraničním regionu CZ.11.4.120/0.0/0.0/20_032/0002839</a:t>
            </a:r>
            <a:endParaRPr lang="cs-CZ" sz="1100" b="0" strike="noStrike" spc="-1">
              <a:latin typeface="Times New Roman"/>
            </a:endParaRPr>
          </a:p>
        </p:txBody>
      </p:sp>
      <p:pic>
        <p:nvPicPr>
          <p:cNvPr id="227" name="Zástupný symbol pro obsah 4"/>
          <p:cNvPicPr/>
          <p:nvPr/>
        </p:nvPicPr>
        <p:blipFill>
          <a:blip r:embed="rId3"/>
          <a:stretch/>
        </p:blipFill>
        <p:spPr>
          <a:xfrm>
            <a:off x="2093400" y="7200"/>
            <a:ext cx="7215840" cy="6703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PlaceHolder 1"/>
          <p:cNvSpPr>
            <a:spLocks noGrp="1"/>
          </p:cNvSpPr>
          <p:nvPr>
            <p:ph type="title"/>
          </p:nvPr>
        </p:nvSpPr>
        <p:spPr>
          <a:xfrm>
            <a:off x="0" y="1123920"/>
            <a:ext cx="3515040" cy="46008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cs-CZ" sz="3300" b="1" strike="noStrike" spc="-60">
                <a:solidFill>
                  <a:srgbClr val="FFFFFF"/>
                </a:solidFill>
                <a:latin typeface="Corbel"/>
              </a:rPr>
              <a:t>OCENA STUDENTÓW</a:t>
            </a:r>
            <a:r>
              <a:t/>
            </a:r>
            <a:br/>
            <a:r>
              <a:t/>
            </a:r>
            <a:br/>
            <a:r>
              <a:rPr lang="cs-CZ" sz="3300" b="1" strike="noStrike" spc="-60">
                <a:solidFill>
                  <a:srgbClr val="FFFFFF"/>
                </a:solidFill>
                <a:latin typeface="Corbel"/>
              </a:rPr>
              <a:t>(Procentowy przykład ocen ) </a:t>
            </a:r>
            <a:endParaRPr lang="en-US" sz="3300" b="0" strike="noStrike" spc="-1">
              <a:solidFill>
                <a:srgbClr val="000000"/>
              </a:solidFill>
              <a:latin typeface="Corbel"/>
            </a:endParaRPr>
          </a:p>
        </p:txBody>
      </p:sp>
      <p:sp>
        <p:nvSpPr>
          <p:cNvPr id="229" name="PlaceHolder 2"/>
          <p:cNvSpPr>
            <a:spLocks noGrp="1"/>
          </p:cNvSpPr>
          <p:nvPr>
            <p:ph/>
          </p:nvPr>
        </p:nvSpPr>
        <p:spPr>
          <a:xfrm>
            <a:off x="3869280" y="864000"/>
            <a:ext cx="7314840" cy="51202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90000"/>
              </a:lnSpc>
              <a:spcBef>
                <a:spcPts val="1199"/>
              </a:spcBef>
            </a:pP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</a:pP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</a:pP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</a:pP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</a:pP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</a:pP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</a:pP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</a:pP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</a:pP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</a:pP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</a:pPr>
            <a:r>
              <a:rPr lang="cs-CZ" sz="1800" b="1" strike="noStrike" spc="-1">
                <a:solidFill>
                  <a:srgbClr val="595959"/>
                </a:solidFill>
                <a:latin typeface="Corbel"/>
                <a:ea typeface="Microsoft YaHei"/>
              </a:rPr>
              <a:t>Graf 2:</a:t>
            </a:r>
            <a:r>
              <a:rPr lang="cs-CZ" sz="1800" b="0" strike="noStrike" spc="-1">
                <a:solidFill>
                  <a:srgbClr val="595959"/>
                </a:solidFill>
                <a:latin typeface="Corbel"/>
                <a:ea typeface="Microsoft YaHei"/>
              </a:rPr>
              <a:t> Ocena ankiety studenckiej</a:t>
            </a:r>
            <a:r>
              <a:rPr lang="cs-CZ" sz="1800" b="0" strike="noStrike" spc="-1">
                <a:solidFill>
                  <a:srgbClr val="595959"/>
                </a:solidFill>
                <a:latin typeface="Corbel"/>
              </a:rPr>
              <a:t> (ocena poszczególnych zajęć)</a:t>
            </a:r>
            <a:endParaRPr lang="en-US" sz="1800" b="0" strike="noStrike" spc="-1">
              <a:solidFill>
                <a:srgbClr val="595959"/>
              </a:solidFill>
              <a:latin typeface="Corbel"/>
            </a:endParaRPr>
          </a:p>
          <a:p>
            <a:pPr>
              <a:lnSpc>
                <a:spcPct val="90000"/>
              </a:lnSpc>
              <a:spcBef>
                <a:spcPts val="1199"/>
              </a:spcBef>
            </a:pPr>
            <a:endParaRPr lang="en-US" sz="1800" b="0" strike="noStrike" spc="-1">
              <a:solidFill>
                <a:srgbClr val="595959"/>
              </a:solidFill>
              <a:latin typeface="Corbel"/>
            </a:endParaRPr>
          </a:p>
        </p:txBody>
      </p:sp>
      <p:graphicFrame>
        <p:nvGraphicFramePr>
          <p:cNvPr id="230" name="Graf 4"/>
          <p:cNvGraphicFramePr/>
          <p:nvPr/>
        </p:nvGraphicFramePr>
        <p:xfrm>
          <a:off x="4129920" y="938160"/>
          <a:ext cx="6602760" cy="3952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31" name="PlaceHolder 3"/>
          <p:cNvSpPr>
            <a:spLocks noGrp="1"/>
          </p:cNvSpPr>
          <p:nvPr>
            <p:ph type="ftr"/>
          </p:nvPr>
        </p:nvSpPr>
        <p:spPr>
          <a:xfrm>
            <a:off x="1407600" y="6356520"/>
            <a:ext cx="837288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en-US" sz="1100" b="0" strike="noStrike" spc="-1">
                <a:solidFill>
                  <a:srgbClr val="808080"/>
                </a:solidFill>
                <a:latin typeface="Corbel"/>
              </a:rPr>
              <a:t>Online digitální platforma s informacemi pro pedagogy a management škol v přeshraničním regionu CZ.11.4.120/0.0/0.0/20_032/0002839</a:t>
            </a:r>
            <a:endParaRPr lang="cs-CZ" sz="1100" b="0" strike="noStrike" spc="-1">
              <a:latin typeface="Times New Roman"/>
            </a:endParaRPr>
          </a:p>
        </p:txBody>
      </p:sp>
      <p:pic>
        <p:nvPicPr>
          <p:cNvPr id="232" name="Zástupný symbol pro obsah 4"/>
          <p:cNvPicPr/>
          <p:nvPr/>
        </p:nvPicPr>
        <p:blipFill>
          <a:blip r:embed="rId3"/>
          <a:stretch/>
        </p:blipFill>
        <p:spPr>
          <a:xfrm>
            <a:off x="2083320" y="82080"/>
            <a:ext cx="7215840" cy="6703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PlaceHolder 1"/>
          <p:cNvSpPr>
            <a:spLocks noGrp="1"/>
          </p:cNvSpPr>
          <p:nvPr>
            <p:ph type="title"/>
          </p:nvPr>
        </p:nvSpPr>
        <p:spPr>
          <a:xfrm>
            <a:off x="253080" y="1123920"/>
            <a:ext cx="2946960" cy="46008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90000"/>
              </a:lnSpc>
            </a:pPr>
            <a:r>
              <a:rPr lang="cs-CZ" sz="3600" b="1" strike="noStrike" spc="-60">
                <a:solidFill>
                  <a:srgbClr val="FFFFFF"/>
                </a:solidFill>
                <a:latin typeface="Corbel"/>
              </a:rPr>
              <a:t>KONIEC</a:t>
            </a:r>
            <a:endParaRPr lang="en-US" sz="3600" b="0" strike="noStrike" spc="-1">
              <a:solidFill>
                <a:srgbClr val="000000"/>
              </a:solidFill>
              <a:latin typeface="Corbel"/>
            </a:endParaRPr>
          </a:p>
        </p:txBody>
      </p:sp>
      <p:sp>
        <p:nvSpPr>
          <p:cNvPr id="234" name="PlaceHolder 2"/>
          <p:cNvSpPr>
            <a:spLocks noGrp="1"/>
          </p:cNvSpPr>
          <p:nvPr>
            <p:ph/>
          </p:nvPr>
        </p:nvSpPr>
        <p:spPr>
          <a:xfrm>
            <a:off x="3869280" y="864000"/>
            <a:ext cx="7314840" cy="51202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90000"/>
              </a:lnSpc>
              <a:spcBef>
                <a:spcPts val="1199"/>
              </a:spcBef>
              <a:tabLst>
                <a:tab pos="0" algn="l"/>
              </a:tabLst>
            </a:pPr>
            <a:r>
              <a:rPr lang="cs-CZ" sz="2000" b="0" strike="noStrike" spc="-1">
                <a:solidFill>
                  <a:srgbClr val="595959"/>
                </a:solidFill>
                <a:latin typeface="Corbel"/>
              </a:rPr>
              <a:t>Dziękuję za uwagę</a:t>
            </a:r>
            <a:endParaRPr lang="en-US" sz="2000" b="0" strike="noStrike" spc="-1">
              <a:solidFill>
                <a:srgbClr val="595959"/>
              </a:solidFill>
              <a:latin typeface="Corbel"/>
            </a:endParaRPr>
          </a:p>
        </p:txBody>
      </p:sp>
      <p:sp>
        <p:nvSpPr>
          <p:cNvPr id="235" name="PlaceHolder 3"/>
          <p:cNvSpPr>
            <a:spLocks noGrp="1"/>
          </p:cNvSpPr>
          <p:nvPr>
            <p:ph type="ftr"/>
          </p:nvPr>
        </p:nvSpPr>
        <p:spPr>
          <a:xfrm>
            <a:off x="1452240" y="6356520"/>
            <a:ext cx="83282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en-US" sz="1100" b="0" strike="noStrike" spc="-1">
                <a:solidFill>
                  <a:srgbClr val="808080"/>
                </a:solidFill>
                <a:latin typeface="Corbel"/>
              </a:rPr>
              <a:t>Online digitální platforma s informacemi pro pedagogy a management škol v přeshraničním regionu CZ.11.4.120/0.0/0.0/20_032/0002839</a:t>
            </a:r>
            <a:endParaRPr lang="cs-CZ" sz="1100" b="0" strike="noStrike" spc="-1">
              <a:latin typeface="Times New Roman"/>
            </a:endParaRPr>
          </a:p>
        </p:txBody>
      </p:sp>
      <p:pic>
        <p:nvPicPr>
          <p:cNvPr id="236" name="Zástupný symbol pro obsah 4"/>
          <p:cNvPicPr/>
          <p:nvPr/>
        </p:nvPicPr>
        <p:blipFill>
          <a:blip r:embed="rId2"/>
          <a:stretch/>
        </p:blipFill>
        <p:spPr>
          <a:xfrm>
            <a:off x="2008440" y="7920"/>
            <a:ext cx="7215840" cy="6703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545454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545454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545454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TM03457475[[fn=Rámeček]]</Template>
  <TotalTime>495</TotalTime>
  <Words>1052</Words>
  <Application>Microsoft Office PowerPoint</Application>
  <PresentationFormat>Širokoúhlá obrazovka</PresentationFormat>
  <Paragraphs>235</Paragraphs>
  <Slides>21</Slides>
  <Notes>2</Notes>
  <HiddenSlides>0</HiddenSlides>
  <MMClips>0</MMClips>
  <ScaleCrop>false</ScaleCrop>
  <HeadingPairs>
    <vt:vector size="6" baseType="variant">
      <vt:variant>
        <vt:lpstr>Použitá písma</vt:lpstr>
      </vt:variant>
      <vt:variant>
        <vt:i4>8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21</vt:i4>
      </vt:variant>
    </vt:vector>
  </HeadingPairs>
  <TitlesOfParts>
    <vt:vector size="31" baseType="lpstr">
      <vt:lpstr>Microsoft YaHei</vt:lpstr>
      <vt:lpstr>Arial</vt:lpstr>
      <vt:lpstr>Corbel</vt:lpstr>
      <vt:lpstr>DejaVu Sans</vt:lpstr>
      <vt:lpstr>Symbol</vt:lpstr>
      <vt:lpstr>Times New Roman</vt:lpstr>
      <vt:lpstr>Wingdings</vt:lpstr>
      <vt:lpstr>Wingdings 2</vt:lpstr>
      <vt:lpstr>Office Theme</vt:lpstr>
      <vt:lpstr>Office Theme</vt:lpstr>
      <vt:lpstr>WYKORZYSTANIE TIK W NAUCZANIU CHEMII W SZKOLE ŚREDNIEJ</vt:lpstr>
      <vt:lpstr>CZĘŚĆ TEORETYCZ NA</vt:lpstr>
      <vt:lpstr>CZĘŚĆ TEORETYCZ NA</vt:lpstr>
      <vt:lpstr>HARDWARE</vt:lpstr>
      <vt:lpstr>SOFTWARE</vt:lpstr>
      <vt:lpstr>Przykłady zastosowania (aparatu fotograficzne go)</vt:lpstr>
      <vt:lpstr>Przykłady zastosowania (apartau fotograficzne go)</vt:lpstr>
      <vt:lpstr>Przykłady zastosowania (aparatu fotograficzne go, telefonu komórkowego)</vt:lpstr>
      <vt:lpstr>Przykłady zastosowania (rzeczywistość wirtualna)</vt:lpstr>
      <vt:lpstr>Przykłady wykorzystania  (internetu)</vt:lpstr>
      <vt:lpstr>Przykłady wykorzystania (aplikacje)</vt:lpstr>
      <vt:lpstr>Przykłady wykorzstania (telefon komórkowy)</vt:lpstr>
      <vt:lpstr>Przykłady wykorzystania (kamera termowizyjna)</vt:lpstr>
      <vt:lpstr>Przykłady wykorzystania (mikroskop)</vt:lpstr>
      <vt:lpstr>Przykłady wykorzystania (Pasco)</vt:lpstr>
      <vt:lpstr>Ogólne korzyści  korzystania z zasobów TIK </vt:lpstr>
      <vt:lpstr>Ogólne korzyści z korzystnia narzędzi TIK</vt:lpstr>
      <vt:lpstr>OCENA STUDENTÓW</vt:lpstr>
      <vt:lpstr>OCENA STUDENTÓW  (Zajęcia na lekcjach chemii przy wykorzystaniou TIK)</vt:lpstr>
      <vt:lpstr>OCENA STUDENTÓW  (Procentowy przykład ocen ) </vt:lpstr>
      <vt:lpstr>KONIEC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subject/>
  <dc:creator>Čadová</dc:creator>
  <dc:description/>
  <cp:lastModifiedBy>User</cp:lastModifiedBy>
  <cp:revision>62</cp:revision>
  <dcterms:created xsi:type="dcterms:W3CDTF">2019-11-26T19:02:37Z</dcterms:created>
  <dcterms:modified xsi:type="dcterms:W3CDTF">2023-08-07T10:15:35Z</dcterms:modified>
  <dc:language>cs-CZ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0x010100D041FBF5B63E15458B77D9197576544A</vt:lpwstr>
  </property>
  <property fmtid="{D5CDD505-2E9C-101B-9397-08002B2CF9AE}" pid="3" name="Notes">
    <vt:i4>2</vt:i4>
  </property>
  <property fmtid="{D5CDD505-2E9C-101B-9397-08002B2CF9AE}" pid="4" name="PresentationFormat">
    <vt:lpwstr>Širokoúhlá obrazovka</vt:lpwstr>
  </property>
  <property fmtid="{D5CDD505-2E9C-101B-9397-08002B2CF9AE}" pid="5" name="Slides">
    <vt:i4>21</vt:i4>
  </property>
</Properties>
</file>