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6" r:id="rId5"/>
    <p:sldId id="259" r:id="rId6"/>
    <p:sldId id="269" r:id="rId7"/>
    <p:sldId id="268" r:id="rId8"/>
    <p:sldId id="267" r:id="rId9"/>
    <p:sldId id="266" r:id="rId10"/>
    <p:sldId id="265" r:id="rId11"/>
    <p:sldId id="264" r:id="rId12"/>
    <p:sldId id="262" r:id="rId13"/>
    <p:sldId id="261" r:id="rId14"/>
    <p:sldId id="260" r:id="rId15"/>
    <p:sldId id="272" r:id="rId16"/>
    <p:sldId id="271" r:id="rId17"/>
    <p:sldId id="270" r:id="rId18"/>
    <p:sldId id="273" r:id="rId19"/>
    <p:sldId id="274" r:id="rId20"/>
    <p:sldId id="258" r:id="rId2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ek Runiewicz" userId="69a92393-4795-4dee-972c-82d1ea699908" providerId="ADAL" clId="{0DE30DAF-14C6-4C50-B67B-BB67170FCEEE}"/>
    <pc:docChg chg="addSld modSld">
      <pc:chgData name="Marek Runiewicz" userId="69a92393-4795-4dee-972c-82d1ea699908" providerId="ADAL" clId="{0DE30DAF-14C6-4C50-B67B-BB67170FCEEE}" dt="2022-05-04T11:20:51.875" v="16" actId="1076"/>
      <pc:docMkLst>
        <pc:docMk/>
      </pc:docMkLst>
      <pc:sldChg chg="addSp modSp mod">
        <pc:chgData name="Marek Runiewicz" userId="69a92393-4795-4dee-972c-82d1ea699908" providerId="ADAL" clId="{0DE30DAF-14C6-4C50-B67B-BB67170FCEEE}" dt="2022-05-04T11:20:51.875" v="16" actId="1076"/>
        <pc:sldMkLst>
          <pc:docMk/>
          <pc:sldMk cId="2729982565" sldId="256"/>
        </pc:sldMkLst>
        <pc:picChg chg="add mod">
          <ac:chgData name="Marek Runiewicz" userId="69a92393-4795-4dee-972c-82d1ea699908" providerId="ADAL" clId="{0DE30DAF-14C6-4C50-B67B-BB67170FCEEE}" dt="2022-05-04T11:20:51.875" v="16" actId="1076"/>
          <ac:picMkLst>
            <pc:docMk/>
            <pc:sldMk cId="2729982565" sldId="256"/>
            <ac:picMk id="5" creationId="{E3C32438-8DEE-4AE8-AB3B-80B25AA4097F}"/>
          </ac:picMkLst>
        </pc:picChg>
      </pc:sldChg>
      <pc:sldChg chg="addSp modSp mod">
        <pc:chgData name="Marek Runiewicz" userId="69a92393-4795-4dee-972c-82d1ea699908" providerId="ADAL" clId="{0DE30DAF-14C6-4C50-B67B-BB67170FCEEE}" dt="2022-05-04T11:19:50.414" v="1" actId="1076"/>
        <pc:sldMkLst>
          <pc:docMk/>
          <pc:sldMk cId="3511694661" sldId="259"/>
        </pc:sldMkLst>
        <pc:picChg chg="add mod">
          <ac:chgData name="Marek Runiewicz" userId="69a92393-4795-4dee-972c-82d1ea699908" providerId="ADAL" clId="{0DE30DAF-14C6-4C50-B67B-BB67170FCEEE}" dt="2022-05-04T11:19:50.414" v="1" actId="1076"/>
          <ac:picMkLst>
            <pc:docMk/>
            <pc:sldMk cId="3511694661" sldId="259"/>
            <ac:picMk id="5" creationId="{B956D547-6D63-49F7-AFA3-F437F50540D3}"/>
          </ac:picMkLst>
        </pc:picChg>
      </pc:sldChg>
      <pc:sldChg chg="add">
        <pc:chgData name="Marek Runiewicz" userId="69a92393-4795-4dee-972c-82d1ea699908" providerId="ADAL" clId="{0DE30DAF-14C6-4C50-B67B-BB67170FCEEE}" dt="2022-05-04T11:19:55.342" v="2" actId="2890"/>
        <pc:sldMkLst>
          <pc:docMk/>
          <pc:sldMk cId="2793247495" sldId="260"/>
        </pc:sldMkLst>
      </pc:sldChg>
      <pc:sldChg chg="add">
        <pc:chgData name="Marek Runiewicz" userId="69a92393-4795-4dee-972c-82d1ea699908" providerId="ADAL" clId="{0DE30DAF-14C6-4C50-B67B-BB67170FCEEE}" dt="2022-05-04T11:19:56.959" v="3" actId="2890"/>
        <pc:sldMkLst>
          <pc:docMk/>
          <pc:sldMk cId="3309218696" sldId="261"/>
        </pc:sldMkLst>
      </pc:sldChg>
      <pc:sldChg chg="add">
        <pc:chgData name="Marek Runiewicz" userId="69a92393-4795-4dee-972c-82d1ea699908" providerId="ADAL" clId="{0DE30DAF-14C6-4C50-B67B-BB67170FCEEE}" dt="2022-05-04T11:19:58.409" v="4" actId="2890"/>
        <pc:sldMkLst>
          <pc:docMk/>
          <pc:sldMk cId="718811808" sldId="262"/>
        </pc:sldMkLst>
      </pc:sldChg>
      <pc:sldChg chg="add">
        <pc:chgData name="Marek Runiewicz" userId="69a92393-4795-4dee-972c-82d1ea699908" providerId="ADAL" clId="{0DE30DAF-14C6-4C50-B67B-BB67170FCEEE}" dt="2022-05-04T11:20:00.055" v="5" actId="2890"/>
        <pc:sldMkLst>
          <pc:docMk/>
          <pc:sldMk cId="229242476" sldId="263"/>
        </pc:sldMkLst>
      </pc:sldChg>
      <pc:sldChg chg="add">
        <pc:chgData name="Marek Runiewicz" userId="69a92393-4795-4dee-972c-82d1ea699908" providerId="ADAL" clId="{0DE30DAF-14C6-4C50-B67B-BB67170FCEEE}" dt="2022-05-04T11:20:01.772" v="6" actId="2890"/>
        <pc:sldMkLst>
          <pc:docMk/>
          <pc:sldMk cId="435587417" sldId="264"/>
        </pc:sldMkLst>
      </pc:sldChg>
      <pc:sldChg chg="add">
        <pc:chgData name="Marek Runiewicz" userId="69a92393-4795-4dee-972c-82d1ea699908" providerId="ADAL" clId="{0DE30DAF-14C6-4C50-B67B-BB67170FCEEE}" dt="2022-05-04T11:20:03.469" v="7" actId="2890"/>
        <pc:sldMkLst>
          <pc:docMk/>
          <pc:sldMk cId="2495251205" sldId="265"/>
        </pc:sldMkLst>
      </pc:sldChg>
      <pc:sldChg chg="add">
        <pc:chgData name="Marek Runiewicz" userId="69a92393-4795-4dee-972c-82d1ea699908" providerId="ADAL" clId="{0DE30DAF-14C6-4C50-B67B-BB67170FCEEE}" dt="2022-05-04T11:20:05.152" v="8" actId="2890"/>
        <pc:sldMkLst>
          <pc:docMk/>
          <pc:sldMk cId="3518106126" sldId="266"/>
        </pc:sldMkLst>
      </pc:sldChg>
      <pc:sldChg chg="add">
        <pc:chgData name="Marek Runiewicz" userId="69a92393-4795-4dee-972c-82d1ea699908" providerId="ADAL" clId="{0DE30DAF-14C6-4C50-B67B-BB67170FCEEE}" dt="2022-05-04T11:20:06.816" v="9" actId="2890"/>
        <pc:sldMkLst>
          <pc:docMk/>
          <pc:sldMk cId="1056650438" sldId="267"/>
        </pc:sldMkLst>
      </pc:sldChg>
      <pc:sldChg chg="add">
        <pc:chgData name="Marek Runiewicz" userId="69a92393-4795-4dee-972c-82d1ea699908" providerId="ADAL" clId="{0DE30DAF-14C6-4C50-B67B-BB67170FCEEE}" dt="2022-05-04T11:20:08.497" v="10" actId="2890"/>
        <pc:sldMkLst>
          <pc:docMk/>
          <pc:sldMk cId="1223852770" sldId="268"/>
        </pc:sldMkLst>
      </pc:sldChg>
      <pc:sldChg chg="add">
        <pc:chgData name="Marek Runiewicz" userId="69a92393-4795-4dee-972c-82d1ea699908" providerId="ADAL" clId="{0DE30DAF-14C6-4C50-B67B-BB67170FCEEE}" dt="2022-05-04T11:20:10.679" v="11" actId="2890"/>
        <pc:sldMkLst>
          <pc:docMk/>
          <pc:sldMk cId="1518633316" sldId="269"/>
        </pc:sldMkLst>
      </pc:sldChg>
      <pc:sldChg chg="add">
        <pc:chgData name="Marek Runiewicz" userId="69a92393-4795-4dee-972c-82d1ea699908" providerId="ADAL" clId="{0DE30DAF-14C6-4C50-B67B-BB67170FCEEE}" dt="2022-05-04T11:20:15.244" v="12" actId="2890"/>
        <pc:sldMkLst>
          <pc:docMk/>
          <pc:sldMk cId="398715664" sldId="270"/>
        </pc:sldMkLst>
      </pc:sldChg>
      <pc:sldChg chg="add">
        <pc:chgData name="Marek Runiewicz" userId="69a92393-4795-4dee-972c-82d1ea699908" providerId="ADAL" clId="{0DE30DAF-14C6-4C50-B67B-BB67170FCEEE}" dt="2022-05-04T11:20:17.141" v="13" actId="2890"/>
        <pc:sldMkLst>
          <pc:docMk/>
          <pc:sldMk cId="2434582470" sldId="271"/>
        </pc:sldMkLst>
      </pc:sldChg>
      <pc:sldChg chg="add">
        <pc:chgData name="Marek Runiewicz" userId="69a92393-4795-4dee-972c-82d1ea699908" providerId="ADAL" clId="{0DE30DAF-14C6-4C50-B67B-BB67170FCEEE}" dt="2022-05-04T11:20:20.370" v="14" actId="2890"/>
        <pc:sldMkLst>
          <pc:docMk/>
          <pc:sldMk cId="3161659973" sldId="27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A7297-FF40-44D5-A778-B54BDF9B57E1}" type="doc">
      <dgm:prSet loTypeId="urn:microsoft.com/office/officeart/2005/8/layout/radial4" loCatId="relationship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pl-PL"/>
        </a:p>
      </dgm:t>
    </dgm:pt>
    <dgm:pt modelId="{3B4CBC5B-ABC7-4B97-AFDF-B246E2AD197B}">
      <dgm:prSet phldrT="[Tekst]" custT="1"/>
      <dgm:spPr/>
      <dgm:t>
        <a:bodyPr/>
        <a:lstStyle/>
        <a:p>
          <a:r>
            <a:rPr lang="pl-PL" sz="1800" b="1" dirty="0" smtClean="0">
              <a:latin typeface="+mn-lt"/>
            </a:rPr>
            <a:t>BIOPEPTYDY</a:t>
          </a:r>
          <a:endParaRPr lang="pl-PL" sz="1800" b="1" dirty="0">
            <a:latin typeface="+mn-lt"/>
          </a:endParaRPr>
        </a:p>
      </dgm:t>
    </dgm:pt>
    <dgm:pt modelId="{0C1A5BF4-F82A-4934-BAE1-CF207F2B67E2}" type="parTrans" cxnId="{580AB3F0-9108-4A15-AAAF-370DD9079842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A9B12C90-92FE-4008-BCBE-2279CEA40BAB}" type="sibTrans" cxnId="{580AB3F0-9108-4A15-AAAF-370DD9079842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75E080F2-546F-447E-B243-F8E62A5BF7F5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Synteza </a:t>
          </a:r>
          <a:endParaRPr lang="pl-PL" sz="1800" dirty="0">
            <a:latin typeface="+mn-lt"/>
          </a:endParaRPr>
        </a:p>
      </dgm:t>
    </dgm:pt>
    <dgm:pt modelId="{B84ACF25-3434-43D7-AFA5-D5850EFB3ADB}" type="parTrans" cxnId="{46648953-C25F-44C9-B19E-937305BC2B59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A1E0BAB3-8F4A-4624-945F-C33587EF4195}" type="sibTrans" cxnId="{46648953-C25F-44C9-B19E-937305BC2B59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8C20AE49-2E36-4587-BED4-5D584ADC144A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Fermentacja </a:t>
          </a:r>
          <a:r>
            <a:rPr lang="pl-PL" sz="1800" dirty="0" err="1" smtClean="0">
              <a:latin typeface="+mn-lt"/>
            </a:rPr>
            <a:t>mikrobiologicza</a:t>
          </a:r>
          <a:endParaRPr lang="pl-PL" sz="1800" dirty="0">
            <a:latin typeface="+mn-lt"/>
          </a:endParaRPr>
        </a:p>
      </dgm:t>
    </dgm:pt>
    <dgm:pt modelId="{186040E5-BA99-47EB-BD56-677F6774BBD1}" type="parTrans" cxnId="{939B9651-BCC9-4292-AEEC-7138920A5713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3DDA391C-D858-48DB-A248-D048C9BDD813}" type="sibTrans" cxnId="{939B9651-BCC9-4292-AEEC-7138920A5713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F50E0A89-768B-47FB-B9BB-F38F3A26FCF8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Ekspresja peptydów</a:t>
          </a:r>
          <a:endParaRPr lang="pl-PL" sz="1800" dirty="0">
            <a:latin typeface="+mn-lt"/>
          </a:endParaRPr>
        </a:p>
      </dgm:t>
    </dgm:pt>
    <dgm:pt modelId="{0538B68A-3126-43CE-9C3F-F9C737BB7476}" type="parTrans" cxnId="{3752B410-43E9-4323-BD35-BFF6918B69AA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42BB8232-A9A8-4964-B00C-A85F71446428}" type="sibTrans" cxnId="{3752B410-43E9-4323-BD35-BFF6918B69AA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1C87BAFD-AA36-450B-8F01-EE21CE1D41C4}">
      <dgm:prSet custT="1"/>
      <dgm:spPr/>
      <dgm:t>
        <a:bodyPr/>
        <a:lstStyle/>
        <a:p>
          <a:r>
            <a:rPr lang="pl-PL" sz="1800" dirty="0" smtClean="0">
              <a:latin typeface="+mn-lt"/>
            </a:rPr>
            <a:t>Procesy przetwarzania żywności</a:t>
          </a:r>
          <a:endParaRPr lang="pl-PL" sz="1800" dirty="0">
            <a:latin typeface="+mn-lt"/>
          </a:endParaRPr>
        </a:p>
      </dgm:t>
    </dgm:pt>
    <dgm:pt modelId="{F2756D8C-2F9B-45EA-9968-F62B2109C9D4}" type="parTrans" cxnId="{1E7F1588-7E65-4075-B444-177466D9062E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8A4B4921-2EFD-4FCE-804E-77BB3C6D06C1}" type="sibTrans" cxnId="{1E7F1588-7E65-4075-B444-177466D9062E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C5CC8084-4909-45DE-A945-4C8F2AD13FD7}">
      <dgm:prSet custT="1"/>
      <dgm:spPr/>
      <dgm:t>
        <a:bodyPr/>
        <a:lstStyle/>
        <a:p>
          <a:r>
            <a:rPr lang="pl-PL" sz="1800" dirty="0" smtClean="0">
              <a:latin typeface="+mn-lt"/>
            </a:rPr>
            <a:t>Hydroliza enzymatyczna</a:t>
          </a:r>
          <a:endParaRPr lang="pl-PL" sz="1800" dirty="0">
            <a:latin typeface="+mn-lt"/>
          </a:endParaRPr>
        </a:p>
      </dgm:t>
    </dgm:pt>
    <dgm:pt modelId="{9D88ABA0-6A83-47DD-AD9E-37D41C74F36E}" type="parTrans" cxnId="{D6860FC7-2CF7-4D98-8049-5FDF8F4544F6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2360EC0E-0365-4137-8AE6-103F0F67BE13}" type="sibTrans" cxnId="{D6860FC7-2CF7-4D98-8049-5FDF8F4544F6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466DD8CD-98AD-4DFD-85AF-7CFD46ED0475}" type="pres">
      <dgm:prSet presAssocID="{105A7297-FF40-44D5-A778-B54BDF9B57E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DD4D03C-31ED-468C-B161-6E99623F62A6}" type="pres">
      <dgm:prSet presAssocID="{3B4CBC5B-ABC7-4B97-AFDF-B246E2AD197B}" presName="centerShape" presStyleLbl="node0" presStyleIdx="0" presStyleCnt="1" custScaleX="136858" custScaleY="57269" custLinFactNeighborX="-1089" custLinFactNeighborY="-19655"/>
      <dgm:spPr/>
      <dgm:t>
        <a:bodyPr/>
        <a:lstStyle/>
        <a:p>
          <a:endParaRPr lang="pl-PL"/>
        </a:p>
      </dgm:t>
    </dgm:pt>
    <dgm:pt modelId="{0D4C101F-F863-4B29-8578-1B16EE53E0E4}" type="pres">
      <dgm:prSet presAssocID="{B84ACF25-3434-43D7-AFA5-D5850EFB3ADB}" presName="parTrans" presStyleLbl="bgSibTrans2D1" presStyleIdx="0" presStyleCnt="5"/>
      <dgm:spPr/>
      <dgm:t>
        <a:bodyPr/>
        <a:lstStyle/>
        <a:p>
          <a:endParaRPr lang="pl-PL"/>
        </a:p>
      </dgm:t>
    </dgm:pt>
    <dgm:pt modelId="{94665182-671F-471D-A9E0-56ED223DECAB}" type="pres">
      <dgm:prSet presAssocID="{75E080F2-546F-447E-B243-F8E62A5BF7F5}" presName="node" presStyleLbl="node1" presStyleIdx="0" presStyleCnt="5" custScaleY="88067" custRadScaleRad="80836" custRadScaleInc="-1091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6E6841-FA20-4D1F-8D59-274EB4D99B8A}" type="pres">
      <dgm:prSet presAssocID="{F2756D8C-2F9B-45EA-9968-F62B2109C9D4}" presName="parTrans" presStyleLbl="bgSibTrans2D1" presStyleIdx="1" presStyleCnt="5"/>
      <dgm:spPr/>
      <dgm:t>
        <a:bodyPr/>
        <a:lstStyle/>
        <a:p>
          <a:endParaRPr lang="pl-PL"/>
        </a:p>
      </dgm:t>
    </dgm:pt>
    <dgm:pt modelId="{B655ABF6-7AF6-44BB-822C-F27456332061}" type="pres">
      <dgm:prSet presAssocID="{1C87BAFD-AA36-450B-8F01-EE21CE1D41C4}" presName="node" presStyleLbl="node1" presStyleIdx="1" presStyleCnt="5" custRadScaleRad="128912" custRadScaleInc="1742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5054D44-26BC-4D83-8801-8694A85EB5AB}" type="pres">
      <dgm:prSet presAssocID="{9D88ABA0-6A83-47DD-AD9E-37D41C74F36E}" presName="parTrans" presStyleLbl="bgSibTrans2D1" presStyleIdx="2" presStyleCnt="5"/>
      <dgm:spPr/>
      <dgm:t>
        <a:bodyPr/>
        <a:lstStyle/>
        <a:p>
          <a:endParaRPr lang="pl-PL"/>
        </a:p>
      </dgm:t>
    </dgm:pt>
    <dgm:pt modelId="{94875985-6843-4B2F-90F9-10E7817F9C56}" type="pres">
      <dgm:prSet presAssocID="{C5CC8084-4909-45DE-A945-4C8F2AD13FD7}" presName="node" presStyleLbl="node1" presStyleIdx="2" presStyleCnt="5" custRadScaleRad="100573" custRadScaleInc="97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6DDD863-AFDB-4AFA-98CD-CCE8FB8619C9}" type="pres">
      <dgm:prSet presAssocID="{186040E5-BA99-47EB-BD56-677F6774BBD1}" presName="parTrans" presStyleLbl="bgSibTrans2D1" presStyleIdx="3" presStyleCnt="5"/>
      <dgm:spPr/>
      <dgm:t>
        <a:bodyPr/>
        <a:lstStyle/>
        <a:p>
          <a:endParaRPr lang="pl-PL"/>
        </a:p>
      </dgm:t>
    </dgm:pt>
    <dgm:pt modelId="{2061757D-F385-44E9-BC59-56B8FA9A88C9}" type="pres">
      <dgm:prSet presAssocID="{8C20AE49-2E36-4587-BED4-5D584ADC144A}" presName="node" presStyleLbl="node1" presStyleIdx="3" presStyleCnt="5" custRadScaleRad="129687" custRadScaleInc="-1624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3B113AC-CC95-4542-8553-D089AB1B5120}" type="pres">
      <dgm:prSet presAssocID="{0538B68A-3126-43CE-9C3F-F9C737BB7476}" presName="parTrans" presStyleLbl="bgSibTrans2D1" presStyleIdx="4" presStyleCnt="5"/>
      <dgm:spPr/>
      <dgm:t>
        <a:bodyPr/>
        <a:lstStyle/>
        <a:p>
          <a:endParaRPr lang="pl-PL"/>
        </a:p>
      </dgm:t>
    </dgm:pt>
    <dgm:pt modelId="{C7786827-5142-4953-AA3F-FFD4DC1FC2E5}" type="pres">
      <dgm:prSet presAssocID="{F50E0A89-768B-47FB-B9BB-F38F3A26FCF8}" presName="node" presStyleLbl="node1" presStyleIdx="4" presStyleCnt="5" custScaleY="88067" custRadScaleRad="79542" custRadScaleInc="113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22C1383-4CE8-4CA6-9884-6D87EABF4407}" type="presOf" srcId="{0538B68A-3126-43CE-9C3F-F9C737BB7476}" destId="{A3B113AC-CC95-4542-8553-D089AB1B5120}" srcOrd="0" destOrd="0" presId="urn:microsoft.com/office/officeart/2005/8/layout/radial4"/>
    <dgm:cxn modelId="{363995CA-2C96-41AE-82DE-D2137B9DD122}" type="presOf" srcId="{B84ACF25-3434-43D7-AFA5-D5850EFB3ADB}" destId="{0D4C101F-F863-4B29-8578-1B16EE53E0E4}" srcOrd="0" destOrd="0" presId="urn:microsoft.com/office/officeart/2005/8/layout/radial4"/>
    <dgm:cxn modelId="{CB1605AF-2F3A-495C-B611-35EA9E9D8DD5}" type="presOf" srcId="{75E080F2-546F-447E-B243-F8E62A5BF7F5}" destId="{94665182-671F-471D-A9E0-56ED223DECAB}" srcOrd="0" destOrd="0" presId="urn:microsoft.com/office/officeart/2005/8/layout/radial4"/>
    <dgm:cxn modelId="{3B0B904C-1C96-4FDE-95F5-A9DFF2EB266E}" type="presOf" srcId="{186040E5-BA99-47EB-BD56-677F6774BBD1}" destId="{F6DDD863-AFDB-4AFA-98CD-CCE8FB8619C9}" srcOrd="0" destOrd="0" presId="urn:microsoft.com/office/officeart/2005/8/layout/radial4"/>
    <dgm:cxn modelId="{984EDD6D-32D0-4B86-96FD-5407DFC2B36A}" type="presOf" srcId="{F2756D8C-2F9B-45EA-9968-F62B2109C9D4}" destId="{9C6E6841-FA20-4D1F-8D59-274EB4D99B8A}" srcOrd="0" destOrd="0" presId="urn:microsoft.com/office/officeart/2005/8/layout/radial4"/>
    <dgm:cxn modelId="{9EA805B9-1917-49B6-8C73-B6FC174864FA}" type="presOf" srcId="{C5CC8084-4909-45DE-A945-4C8F2AD13FD7}" destId="{94875985-6843-4B2F-90F9-10E7817F9C56}" srcOrd="0" destOrd="0" presId="urn:microsoft.com/office/officeart/2005/8/layout/radial4"/>
    <dgm:cxn modelId="{D658C55C-D1AB-4B1C-AA07-B5CBEB74F156}" type="presOf" srcId="{105A7297-FF40-44D5-A778-B54BDF9B57E1}" destId="{466DD8CD-98AD-4DFD-85AF-7CFD46ED0475}" srcOrd="0" destOrd="0" presId="urn:microsoft.com/office/officeart/2005/8/layout/radial4"/>
    <dgm:cxn modelId="{6801AA18-7DD4-48CF-BC42-EDBF347BB274}" type="presOf" srcId="{9D88ABA0-6A83-47DD-AD9E-37D41C74F36E}" destId="{15054D44-26BC-4D83-8801-8694A85EB5AB}" srcOrd="0" destOrd="0" presId="urn:microsoft.com/office/officeart/2005/8/layout/radial4"/>
    <dgm:cxn modelId="{3752B410-43E9-4323-BD35-BFF6918B69AA}" srcId="{3B4CBC5B-ABC7-4B97-AFDF-B246E2AD197B}" destId="{F50E0A89-768B-47FB-B9BB-F38F3A26FCF8}" srcOrd="4" destOrd="0" parTransId="{0538B68A-3126-43CE-9C3F-F9C737BB7476}" sibTransId="{42BB8232-A9A8-4964-B00C-A85F71446428}"/>
    <dgm:cxn modelId="{1E7F1588-7E65-4075-B444-177466D9062E}" srcId="{3B4CBC5B-ABC7-4B97-AFDF-B246E2AD197B}" destId="{1C87BAFD-AA36-450B-8F01-EE21CE1D41C4}" srcOrd="1" destOrd="0" parTransId="{F2756D8C-2F9B-45EA-9968-F62B2109C9D4}" sibTransId="{8A4B4921-2EFD-4FCE-804E-77BB3C6D06C1}"/>
    <dgm:cxn modelId="{2CFDFA21-4923-432D-AF38-1F3660A2F831}" type="presOf" srcId="{3B4CBC5B-ABC7-4B97-AFDF-B246E2AD197B}" destId="{2DD4D03C-31ED-468C-B161-6E99623F62A6}" srcOrd="0" destOrd="0" presId="urn:microsoft.com/office/officeart/2005/8/layout/radial4"/>
    <dgm:cxn modelId="{D6860FC7-2CF7-4D98-8049-5FDF8F4544F6}" srcId="{3B4CBC5B-ABC7-4B97-AFDF-B246E2AD197B}" destId="{C5CC8084-4909-45DE-A945-4C8F2AD13FD7}" srcOrd="2" destOrd="0" parTransId="{9D88ABA0-6A83-47DD-AD9E-37D41C74F36E}" sibTransId="{2360EC0E-0365-4137-8AE6-103F0F67BE13}"/>
    <dgm:cxn modelId="{300A2BF3-CC2A-4B01-A8A3-AD75335B7C61}" type="presOf" srcId="{8C20AE49-2E36-4587-BED4-5D584ADC144A}" destId="{2061757D-F385-44E9-BC59-56B8FA9A88C9}" srcOrd="0" destOrd="0" presId="urn:microsoft.com/office/officeart/2005/8/layout/radial4"/>
    <dgm:cxn modelId="{0BFF7518-86CA-45D1-A53E-8D1E5C2C9FBE}" type="presOf" srcId="{F50E0A89-768B-47FB-B9BB-F38F3A26FCF8}" destId="{C7786827-5142-4953-AA3F-FFD4DC1FC2E5}" srcOrd="0" destOrd="0" presId="urn:microsoft.com/office/officeart/2005/8/layout/radial4"/>
    <dgm:cxn modelId="{580AB3F0-9108-4A15-AAAF-370DD9079842}" srcId="{105A7297-FF40-44D5-A778-B54BDF9B57E1}" destId="{3B4CBC5B-ABC7-4B97-AFDF-B246E2AD197B}" srcOrd="0" destOrd="0" parTransId="{0C1A5BF4-F82A-4934-BAE1-CF207F2B67E2}" sibTransId="{A9B12C90-92FE-4008-BCBE-2279CEA40BAB}"/>
    <dgm:cxn modelId="{46648953-C25F-44C9-B19E-937305BC2B59}" srcId="{3B4CBC5B-ABC7-4B97-AFDF-B246E2AD197B}" destId="{75E080F2-546F-447E-B243-F8E62A5BF7F5}" srcOrd="0" destOrd="0" parTransId="{B84ACF25-3434-43D7-AFA5-D5850EFB3ADB}" sibTransId="{A1E0BAB3-8F4A-4624-945F-C33587EF4195}"/>
    <dgm:cxn modelId="{9FF28530-FB0A-4FB6-8A67-8DEECC73116D}" type="presOf" srcId="{1C87BAFD-AA36-450B-8F01-EE21CE1D41C4}" destId="{B655ABF6-7AF6-44BB-822C-F27456332061}" srcOrd="0" destOrd="0" presId="urn:microsoft.com/office/officeart/2005/8/layout/radial4"/>
    <dgm:cxn modelId="{939B9651-BCC9-4292-AEEC-7138920A5713}" srcId="{3B4CBC5B-ABC7-4B97-AFDF-B246E2AD197B}" destId="{8C20AE49-2E36-4587-BED4-5D584ADC144A}" srcOrd="3" destOrd="0" parTransId="{186040E5-BA99-47EB-BD56-677F6774BBD1}" sibTransId="{3DDA391C-D858-48DB-A248-D048C9BDD813}"/>
    <dgm:cxn modelId="{CF294CF0-FAE9-41A0-B920-C9E350E21E08}" type="presParOf" srcId="{466DD8CD-98AD-4DFD-85AF-7CFD46ED0475}" destId="{2DD4D03C-31ED-468C-B161-6E99623F62A6}" srcOrd="0" destOrd="0" presId="urn:microsoft.com/office/officeart/2005/8/layout/radial4"/>
    <dgm:cxn modelId="{B163794B-8BB0-48EF-BB5E-8C5995ED6891}" type="presParOf" srcId="{466DD8CD-98AD-4DFD-85AF-7CFD46ED0475}" destId="{0D4C101F-F863-4B29-8578-1B16EE53E0E4}" srcOrd="1" destOrd="0" presId="urn:microsoft.com/office/officeart/2005/8/layout/radial4"/>
    <dgm:cxn modelId="{A41A6B01-CDFC-4FAF-858D-F966E9DE5B84}" type="presParOf" srcId="{466DD8CD-98AD-4DFD-85AF-7CFD46ED0475}" destId="{94665182-671F-471D-A9E0-56ED223DECAB}" srcOrd="2" destOrd="0" presId="urn:microsoft.com/office/officeart/2005/8/layout/radial4"/>
    <dgm:cxn modelId="{333D5C60-7D4C-4D24-A73B-D9AE93F4A8D0}" type="presParOf" srcId="{466DD8CD-98AD-4DFD-85AF-7CFD46ED0475}" destId="{9C6E6841-FA20-4D1F-8D59-274EB4D99B8A}" srcOrd="3" destOrd="0" presId="urn:microsoft.com/office/officeart/2005/8/layout/radial4"/>
    <dgm:cxn modelId="{D5EB356F-4D07-4267-9140-1FFD63E76BD6}" type="presParOf" srcId="{466DD8CD-98AD-4DFD-85AF-7CFD46ED0475}" destId="{B655ABF6-7AF6-44BB-822C-F27456332061}" srcOrd="4" destOrd="0" presId="urn:microsoft.com/office/officeart/2005/8/layout/radial4"/>
    <dgm:cxn modelId="{428F47F2-5BC8-43D5-A820-2187068FC875}" type="presParOf" srcId="{466DD8CD-98AD-4DFD-85AF-7CFD46ED0475}" destId="{15054D44-26BC-4D83-8801-8694A85EB5AB}" srcOrd="5" destOrd="0" presId="urn:microsoft.com/office/officeart/2005/8/layout/radial4"/>
    <dgm:cxn modelId="{7DFFAD2D-B934-4791-9C87-61D0EA1FFD4A}" type="presParOf" srcId="{466DD8CD-98AD-4DFD-85AF-7CFD46ED0475}" destId="{94875985-6843-4B2F-90F9-10E7817F9C56}" srcOrd="6" destOrd="0" presId="urn:microsoft.com/office/officeart/2005/8/layout/radial4"/>
    <dgm:cxn modelId="{904BA21F-A9E2-45C4-B5B7-B1D2F80E3484}" type="presParOf" srcId="{466DD8CD-98AD-4DFD-85AF-7CFD46ED0475}" destId="{F6DDD863-AFDB-4AFA-98CD-CCE8FB8619C9}" srcOrd="7" destOrd="0" presId="urn:microsoft.com/office/officeart/2005/8/layout/radial4"/>
    <dgm:cxn modelId="{0EDEF133-3E35-4602-B725-960D2AA91DA2}" type="presParOf" srcId="{466DD8CD-98AD-4DFD-85AF-7CFD46ED0475}" destId="{2061757D-F385-44E9-BC59-56B8FA9A88C9}" srcOrd="8" destOrd="0" presId="urn:microsoft.com/office/officeart/2005/8/layout/radial4"/>
    <dgm:cxn modelId="{E18B4E9C-2E0B-4483-8D2D-3B4BF6A3E434}" type="presParOf" srcId="{466DD8CD-98AD-4DFD-85AF-7CFD46ED0475}" destId="{A3B113AC-CC95-4542-8553-D089AB1B5120}" srcOrd="9" destOrd="0" presId="urn:microsoft.com/office/officeart/2005/8/layout/radial4"/>
    <dgm:cxn modelId="{80DF35F5-437C-4495-99B7-3AB577D84A14}" type="presParOf" srcId="{466DD8CD-98AD-4DFD-85AF-7CFD46ED0475}" destId="{C7786827-5142-4953-AA3F-FFD4DC1FC2E5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65B8F-9501-4B21-AC8A-8BCF9FE4B4ED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CA6A53-F544-49F5-B167-F98E17091F43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70539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7178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6621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432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0128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50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2403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5846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7952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7620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6355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700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F8269-8B42-441C-9ED2-0C9465C684D8}" type="datetimeFigureOut">
              <a:rPr lang="pl-PL" smtClean="0"/>
              <a:pPr/>
              <a:t>2023-06-21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92DC2-BFA3-4A61-969A-199B5410CF8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0981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4.jpeg"/><Relationship Id="rId7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25237" y="1481806"/>
            <a:ext cx="10113818" cy="2387600"/>
          </a:xfrm>
        </p:spPr>
        <p:txBody>
          <a:bodyPr>
            <a:normAutofit/>
          </a:bodyPr>
          <a:lstStyle/>
          <a:p>
            <a:r>
              <a:rPr lang="pl-PL" sz="4000" dirty="0" smtClean="0">
                <a:solidFill>
                  <a:schemeClr val="bg1"/>
                </a:solidFill>
              </a:rPr>
              <a:t>Właściwości prozdrowotne biologicznie aktywnych peptydów wobec chorób cywilizacyjnych</a:t>
            </a:r>
            <a:endParaRPr lang="pl-PL" sz="4000" dirty="0">
              <a:solidFill>
                <a:schemeClr val="bg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898492"/>
            <a:ext cx="9144000" cy="1655762"/>
          </a:xfrm>
        </p:spPr>
        <p:txBody>
          <a:bodyPr/>
          <a:lstStyle/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dr inż. Marta Pokora – </a:t>
            </a:r>
            <a:r>
              <a:rPr lang="pl-PL" dirty="0" err="1" smtClean="0">
                <a:solidFill>
                  <a:schemeClr val="bg1">
                    <a:lumMod val="75000"/>
                  </a:schemeClr>
                </a:solidFill>
              </a:rPr>
              <a:t>Carzyńska</a:t>
            </a:r>
            <a:endParaRPr lang="pl-PL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Jelenia Góra 2023</a:t>
            </a:r>
          </a:p>
          <a:p>
            <a:endParaRPr lang="pl-PL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="" xmlns:a16="http://schemas.microsoft.com/office/drawing/2014/main" id="{E3C32438-8DEE-4AE8-AB3B-80B25AA40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548" y="4756280"/>
            <a:ext cx="57150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8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Picture 4" descr="C:\Users\Marta\Desktop\KOPIA\Dokumenty\PodaniaDokiInne\KANS\prevention-768x513.jpg"/>
          <p:cNvPicPr>
            <a:picLocks noChangeAspect="1" noChangeArrowheads="1"/>
          </p:cNvPicPr>
          <p:nvPr/>
        </p:nvPicPr>
        <p:blipFill>
          <a:blip r:embed="rId4">
            <a:lum contrast="-10000"/>
          </a:blip>
          <a:srcRect/>
          <a:stretch>
            <a:fillRect/>
          </a:stretch>
        </p:blipFill>
        <p:spPr bwMode="auto">
          <a:xfrm>
            <a:off x="6698458" y="1565564"/>
            <a:ext cx="5493542" cy="3669514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2286060" y="174011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Profilaktyka zdrowotna</a:t>
            </a:r>
            <a:endParaRPr kumimoji="0" lang="pl-PL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1537862" y="1593273"/>
            <a:ext cx="10557163" cy="3549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racjonalne odżywianie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3200" dirty="0" smtClean="0">
                <a:latin typeface="Calibri" pitchFamily="34" charset="0"/>
                <a:cs typeface="Calibri" pitchFamily="34" charset="0"/>
              </a:rPr>
              <a:t>j</a:t>
            </a: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akość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żywności</a:t>
            </a:r>
          </a:p>
          <a:p>
            <a:pPr marL="263525" marR="0" lvl="0" indent="-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3200" dirty="0" smtClean="0">
                <a:latin typeface="Calibri" pitchFamily="34" charset="0"/>
                <a:cs typeface="Calibri" pitchFamily="34" charset="0"/>
              </a:rPr>
              <a:t>ż</a:t>
            </a: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ywność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funkcjonalna i </a:t>
            </a: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nutraceutyki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bogate w biologicznie aktywne substancje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3200" dirty="0" smtClean="0">
                <a:latin typeface="Calibri" pitchFamily="34" charset="0"/>
                <a:cs typeface="Calibri" pitchFamily="34" charset="0"/>
              </a:rPr>
              <a:t>a</a:t>
            </a: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ktywność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fizyczna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69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1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algn="ctr" eaLnBrk="1" fontAlgn="auto" hangingPunct="1">
              <a:lnSpc>
                <a:spcPct val="114000"/>
              </a:lnSpc>
              <a:spcAft>
                <a:spcPts val="0"/>
              </a:spcAft>
              <a:defRPr/>
            </a:pPr>
            <a:r>
              <a:rPr lang="pl-PL" sz="2800" b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lang="pl-PL" sz="2800" b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pl-PL" sz="2800" b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" name="Picture 3" descr="C:\Users\Marta\Desktop\KOPIA\Dokumenty\PodaniaDokiInne\KANS\pobra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9445" y="83131"/>
            <a:ext cx="3473068" cy="2311170"/>
          </a:xfrm>
          <a:prstGeom prst="rect">
            <a:avLst/>
          </a:prstGeom>
          <a:noFill/>
        </p:spPr>
      </p:pic>
      <p:sp>
        <p:nvSpPr>
          <p:cNvPr id="8" name="Symbol zastępczy zawartości 2"/>
          <p:cNvSpPr txBox="1">
            <a:spLocks/>
          </p:cNvSpPr>
          <p:nvPr/>
        </p:nvSpPr>
        <p:spPr>
          <a:xfrm>
            <a:off x="1551709" y="2510249"/>
            <a:ext cx="10252363" cy="22557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Odpowiednia dieta jest nie tylko kluczowym czynnikiem profilaktycznym, ale także wspomagającym leczenie farmakologiczne, zwłaszcza w profilaktyce chorób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dietozależnych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np.: nadciśnienie tętnicze, choroby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neurodegradacyjne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czy nowotworowe.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63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grpSp>
        <p:nvGrpSpPr>
          <p:cNvPr id="8" name="Grupa 7"/>
          <p:cNvGrpSpPr/>
          <p:nvPr/>
        </p:nvGrpSpPr>
        <p:grpSpPr>
          <a:xfrm>
            <a:off x="1662546" y="227268"/>
            <a:ext cx="9881131" cy="5074201"/>
            <a:chOff x="69214" y="296543"/>
            <a:chExt cx="9074786" cy="5074201"/>
          </a:xfrm>
        </p:grpSpPr>
        <p:pic>
          <p:nvPicPr>
            <p:cNvPr id="9" name="Picture 8" descr="http://www.szkolazywienia.inspirander.pl/panel/foty/dekoder/jajka/jajo_surow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57313" y="1852613"/>
              <a:ext cx="1000125" cy="114776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00958" y="3184671"/>
              <a:ext cx="1643042" cy="110158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Picture 12" descr="http://t0.gstatic.com/images?q=tbn:ANd9GcSdLcGPercLosgnJQQHLkwVJnlk-CXm0l6G5_DFC91Np1pJ812MOQ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00958" y="2101466"/>
              <a:ext cx="1643042" cy="111322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12" name="Grupa 16"/>
            <p:cNvGrpSpPr>
              <a:grpSpLocks/>
            </p:cNvGrpSpPr>
            <p:nvPr/>
          </p:nvGrpSpPr>
          <p:grpSpPr bwMode="auto">
            <a:xfrm>
              <a:off x="2428860" y="1238230"/>
              <a:ext cx="4290457" cy="3286133"/>
              <a:chOff x="2495552" y="628835"/>
              <a:chExt cx="4362463" cy="3374892"/>
            </a:xfrm>
          </p:grpSpPr>
          <p:sp>
            <p:nvSpPr>
              <p:cNvPr id="19" name="pole tekstowe 3"/>
              <p:cNvSpPr txBox="1">
                <a:spLocks noChangeArrowheads="1"/>
              </p:cNvSpPr>
              <p:nvPr/>
            </p:nvSpPr>
            <p:spPr bwMode="auto">
              <a:xfrm>
                <a:off x="2952752" y="628835"/>
                <a:ext cx="3390459" cy="924071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chemeClr val="accent6"/>
                </a:solidFill>
                <a:headEnd/>
                <a:tailEnd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pl-PL" sz="2200" dirty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Białka</a:t>
                </a:r>
              </a:p>
              <a:p>
                <a:pPr algn="ctr">
                  <a:defRPr/>
                </a:pPr>
                <a:r>
                  <a:rPr lang="pl-PL" sz="2200" dirty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żywnościowe</a:t>
                </a:r>
              </a:p>
            </p:txBody>
          </p:sp>
          <p:sp>
            <p:nvSpPr>
              <p:cNvPr id="20" name="Prostokąt zaokrąglony 19"/>
              <p:cNvSpPr/>
              <p:nvPr/>
            </p:nvSpPr>
            <p:spPr>
              <a:xfrm>
                <a:off x="3143254" y="2021552"/>
                <a:ext cx="2928946" cy="538276"/>
              </a:xfrm>
              <a:prstGeom prst="round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l-PL" sz="2200" dirty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Peptydy</a:t>
                </a:r>
              </a:p>
            </p:txBody>
          </p:sp>
          <p:sp>
            <p:nvSpPr>
              <p:cNvPr id="21" name="Strzałka w dół 20"/>
              <p:cNvSpPr/>
              <p:nvPr/>
            </p:nvSpPr>
            <p:spPr>
              <a:xfrm>
                <a:off x="4476758" y="1630944"/>
                <a:ext cx="381001" cy="335033"/>
              </a:xfrm>
              <a:prstGeom prst="downArrow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pl-PL" sz="2800">
                  <a:solidFill>
                    <a:schemeClr val="tx1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2" name="Strzałka w dół 21"/>
              <p:cNvSpPr/>
              <p:nvPr/>
            </p:nvSpPr>
            <p:spPr>
              <a:xfrm>
                <a:off x="4476758" y="2668354"/>
                <a:ext cx="381001" cy="335033"/>
              </a:xfrm>
              <a:prstGeom prst="downArrow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pl-PL" sz="2800">
                  <a:solidFill>
                    <a:schemeClr val="tx1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23" name="Elipsa 22"/>
              <p:cNvSpPr/>
              <p:nvPr/>
            </p:nvSpPr>
            <p:spPr>
              <a:xfrm>
                <a:off x="2495552" y="3060551"/>
                <a:ext cx="4362463" cy="94317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l-PL" sz="2600" dirty="0" err="1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Biopeptydy</a:t>
                </a:r>
                <a:endParaRPr lang="pl-PL" sz="2600" dirty="0">
                  <a:solidFill>
                    <a:schemeClr val="tx1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3" name="pole tekstowe 17"/>
            <p:cNvSpPr txBox="1">
              <a:spLocks noChangeArrowheads="1"/>
            </p:cNvSpPr>
            <p:nvPr/>
          </p:nvSpPr>
          <p:spPr bwMode="auto">
            <a:xfrm>
              <a:off x="69214" y="4724413"/>
              <a:ext cx="903400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pl-PL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cs typeface="Arial" pitchFamily="34" charset="0"/>
                </a:rPr>
                <a:t>Fragmenty białek, nieaktywne w sekwencji prekursora, które po enzymatycznym uwolnieniu oddziałują z odpowiednimi receptorami w organizmie, regulując funkcje poszczególnych układów.</a:t>
              </a:r>
            </a:p>
          </p:txBody>
        </p:sp>
        <p:pic>
          <p:nvPicPr>
            <p:cNvPr id="14" name="Picture 9" descr="http://t0.gstatic.com/images?q=tbn:ANd9GcQkkSqe2dlnOAYbHenFJNMYTh4easO4XIOFEHbUohuGIUcAzCVy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4282" y="2714619"/>
              <a:ext cx="2071702" cy="14287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659587" y="1142984"/>
              <a:ext cx="1484313" cy="10715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6" name="Picture 6" descr="http://t3.gstatic.com/images?q=tbn:ANd9GcQXFemXFxIE0c2DooLzjCPgRScDX4jqM2gJ5I2qx2_cRMhBZmN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8028019" y="1168391"/>
              <a:ext cx="1044575" cy="10461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7" name="Picture 10" descr="http://t0.gstatic.com/images?q=tbn:ANd9GcQ53TOgp3782hWPjV0cCr9vc6pyTfXOqQJDOlcwMhELNu1zIK-fe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05370" y="904870"/>
              <a:ext cx="1488450" cy="195262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8" name="Tytuł 1"/>
            <p:cNvSpPr txBox="1">
              <a:spLocks/>
            </p:cNvSpPr>
            <p:nvPr/>
          </p:nvSpPr>
          <p:spPr>
            <a:xfrm>
              <a:off x="457200" y="296543"/>
              <a:ext cx="8229600" cy="823392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36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Biologicznie aktywne peptydy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385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2"/>
          <p:cNvSpPr txBox="1">
            <a:spLocks/>
          </p:cNvSpPr>
          <p:nvPr/>
        </p:nvSpPr>
        <p:spPr>
          <a:xfrm>
            <a:off x="2708203" y="461217"/>
            <a:ext cx="8229600" cy="7064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Otrzymywanie biologicznie aktywnych peptydów z białek żywnościowych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2403372" y="1430022"/>
          <a:ext cx="8527864" cy="3682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665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1042" y="1676402"/>
            <a:ext cx="3941381" cy="322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2243630" y="183984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Aktywność biologiczna peptydów</a:t>
            </a:r>
            <a:endParaRPr kumimoji="0" lang="pl-PL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2040102" y="1595405"/>
            <a:ext cx="8186764" cy="3428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Przeciwutleniajaca</a:t>
            </a: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Przeciwnadciśnieniowa</a:t>
            </a: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Immunomodulatorowa</a:t>
            </a:r>
          </a:p>
          <a:p>
            <a:pPr marL="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Przeciwnowotworowa</a:t>
            </a:r>
          </a:p>
          <a:p>
            <a:pPr marL="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Opioidowa</a:t>
            </a:r>
          </a:p>
          <a:p>
            <a:pPr marL="36576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Georgia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Przeciwbakteryjna</a:t>
            </a:r>
          </a:p>
          <a:p>
            <a:pPr marL="365760" marR="0" lvl="0" indent="-4572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SzTx/>
              <a:buFont typeface="Georgia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Wiązanie i transport związków mineralnych</a:t>
            </a:r>
          </a:p>
        </p:txBody>
      </p:sp>
    </p:spTree>
    <p:extLst>
      <p:ext uri="{BB962C8B-B14F-4D97-AF65-F5344CB8AC3E}">
        <p14:creationId xmlns:p14="http://schemas.microsoft.com/office/powerpoint/2010/main" val="351810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672130" y="714375"/>
            <a:ext cx="9144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pl-PL"/>
          </a:p>
        </p:txBody>
      </p:sp>
      <p:grpSp>
        <p:nvGrpSpPr>
          <p:cNvPr id="7" name="Grupa 6"/>
          <p:cNvGrpSpPr/>
          <p:nvPr/>
        </p:nvGrpSpPr>
        <p:grpSpPr>
          <a:xfrm>
            <a:off x="2992581" y="1019575"/>
            <a:ext cx="6705601" cy="4272861"/>
            <a:chOff x="857224" y="1000108"/>
            <a:chExt cx="7858180" cy="5786479"/>
          </a:xfrm>
        </p:grpSpPr>
        <p:cxnSp>
          <p:nvCxnSpPr>
            <p:cNvPr id="8" name="Łącznik prosty 7"/>
            <p:cNvCxnSpPr/>
            <p:nvPr/>
          </p:nvCxnSpPr>
          <p:spPr>
            <a:xfrm rot="10800000">
              <a:off x="6286512" y="2714620"/>
              <a:ext cx="142876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upa 34"/>
            <p:cNvGrpSpPr/>
            <p:nvPr/>
          </p:nvGrpSpPr>
          <p:grpSpPr>
            <a:xfrm>
              <a:off x="857224" y="1000108"/>
              <a:ext cx="7858180" cy="5786479"/>
              <a:chOff x="571472" y="1000108"/>
              <a:chExt cx="7858180" cy="5786479"/>
            </a:xfrm>
          </p:grpSpPr>
          <p:pic>
            <p:nvPicPr>
              <p:cNvPr id="11" name="Picture 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26970" r="28987"/>
              <a:stretch>
                <a:fillRect/>
              </a:stretch>
            </p:blipFill>
            <p:spPr bwMode="auto">
              <a:xfrm>
                <a:off x="571472" y="1071546"/>
                <a:ext cx="2357454" cy="5715041"/>
              </a:xfrm>
              <a:prstGeom prst="rect">
                <a:avLst/>
              </a:prstGeom>
              <a:noFill/>
              <a:ln w="9525">
                <a:solidFill>
                  <a:srgbClr val="009999"/>
                </a:solidFill>
                <a:miter lim="800000"/>
                <a:headEnd/>
                <a:tailEnd/>
              </a:ln>
            </p:spPr>
          </p:pic>
          <p:pic>
            <p:nvPicPr>
              <p:cNvPr id="12" name="Picture 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9227" t="10754" r="2471" b="8033"/>
              <a:stretch>
                <a:fillRect/>
              </a:stretch>
            </p:blipFill>
            <p:spPr bwMode="auto">
              <a:xfrm>
                <a:off x="3286116" y="1643050"/>
                <a:ext cx="2214578" cy="4214842"/>
              </a:xfrm>
              <a:prstGeom prst="rect">
                <a:avLst/>
              </a:prstGeom>
              <a:noFill/>
              <a:ln w="9525">
                <a:solidFill>
                  <a:schemeClr val="accent1">
                    <a:lumMod val="50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13" name="Picture 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351" t="1357" r="63513" b="784"/>
              <a:stretch>
                <a:fillRect/>
              </a:stretch>
            </p:blipFill>
            <p:spPr bwMode="auto">
              <a:xfrm>
                <a:off x="6143636" y="1000108"/>
                <a:ext cx="2286016" cy="5715016"/>
              </a:xfrm>
              <a:prstGeom prst="rect">
                <a:avLst/>
              </a:prstGeom>
              <a:noFill/>
              <a:ln w="9525">
                <a:solidFill>
                  <a:schemeClr val="accent1">
                    <a:lumMod val="50000"/>
                  </a:schemeClr>
                </a:solidFill>
                <a:miter lim="800000"/>
                <a:headEnd/>
                <a:tailEnd/>
              </a:ln>
            </p:spPr>
          </p:pic>
          <p:cxnSp>
            <p:nvCxnSpPr>
              <p:cNvPr id="14" name="Łącznik prosty 13"/>
              <p:cNvCxnSpPr/>
              <p:nvPr/>
            </p:nvCxnSpPr>
            <p:spPr>
              <a:xfrm rot="10800000">
                <a:off x="6000760" y="1285860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Łącznik prosty 14"/>
              <p:cNvCxnSpPr/>
              <p:nvPr/>
            </p:nvCxnSpPr>
            <p:spPr>
              <a:xfrm rot="10800000">
                <a:off x="6000760" y="1785926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Łącznik prosty 15"/>
              <p:cNvCxnSpPr/>
              <p:nvPr/>
            </p:nvCxnSpPr>
            <p:spPr>
              <a:xfrm rot="10800000">
                <a:off x="6000760" y="2285992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Łącznik prosty 16"/>
              <p:cNvCxnSpPr/>
              <p:nvPr/>
            </p:nvCxnSpPr>
            <p:spPr>
              <a:xfrm rot="10800000">
                <a:off x="6000760" y="4429132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Łącznik prosty 17"/>
              <p:cNvCxnSpPr/>
              <p:nvPr/>
            </p:nvCxnSpPr>
            <p:spPr>
              <a:xfrm rot="10800000">
                <a:off x="6000760" y="4929198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Łącznik prosty 18"/>
              <p:cNvCxnSpPr/>
              <p:nvPr/>
            </p:nvCxnSpPr>
            <p:spPr>
              <a:xfrm rot="10800000">
                <a:off x="6000760" y="5356237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Łącznik prosty 19"/>
              <p:cNvCxnSpPr/>
              <p:nvPr/>
            </p:nvCxnSpPr>
            <p:spPr>
              <a:xfrm rot="10800000">
                <a:off x="6000760" y="6000768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Łącznik prosty 20"/>
              <p:cNvCxnSpPr/>
              <p:nvPr/>
            </p:nvCxnSpPr>
            <p:spPr>
              <a:xfrm rot="10800000">
                <a:off x="6000761" y="6570683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Łącznik prosty 21"/>
              <p:cNvCxnSpPr/>
              <p:nvPr/>
            </p:nvCxnSpPr>
            <p:spPr>
              <a:xfrm rot="5400000">
                <a:off x="5286380" y="2000240"/>
                <a:ext cx="1428760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Łącznik prosty ze strzałką 22"/>
              <p:cNvCxnSpPr/>
              <p:nvPr/>
            </p:nvCxnSpPr>
            <p:spPr>
              <a:xfrm rot="10800000">
                <a:off x="5643570" y="2000240"/>
                <a:ext cx="357190" cy="15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Łącznik prosty ze strzałką 23"/>
              <p:cNvCxnSpPr/>
              <p:nvPr/>
            </p:nvCxnSpPr>
            <p:spPr>
              <a:xfrm rot="10800000">
                <a:off x="5643570" y="3357563"/>
                <a:ext cx="500066" cy="15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Łącznik prosty 24"/>
              <p:cNvCxnSpPr/>
              <p:nvPr/>
            </p:nvCxnSpPr>
            <p:spPr>
              <a:xfrm rot="5400000">
                <a:off x="5537207" y="4893479"/>
                <a:ext cx="927900" cy="79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Łącznik prosty ze strzałką 25"/>
              <p:cNvCxnSpPr/>
              <p:nvPr/>
            </p:nvCxnSpPr>
            <p:spPr>
              <a:xfrm rot="10800000">
                <a:off x="5643570" y="4572008"/>
                <a:ext cx="357190" cy="15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Łącznik prosty 26"/>
              <p:cNvCxnSpPr/>
              <p:nvPr/>
            </p:nvCxnSpPr>
            <p:spPr>
              <a:xfrm rot="5400000">
                <a:off x="5464975" y="6036487"/>
                <a:ext cx="1071570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Łącznik prosty 27"/>
              <p:cNvCxnSpPr/>
              <p:nvPr/>
            </p:nvCxnSpPr>
            <p:spPr>
              <a:xfrm rot="10800000">
                <a:off x="6000760" y="5499113"/>
                <a:ext cx="14287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Łącznik prosty ze strzałką 28"/>
              <p:cNvCxnSpPr/>
              <p:nvPr/>
            </p:nvCxnSpPr>
            <p:spPr>
              <a:xfrm rot="10800000">
                <a:off x="5643571" y="5570551"/>
                <a:ext cx="357190" cy="15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0" name="Picture 7" descr="C:\Users\Marta\Desktop\KOPIA\Dokumenty\PodaniaDokiInne\KANS\istockphoto-537403681-612x612.jpg"/>
            <p:cNvPicPr>
              <a:picLocks noChangeAspect="1" noChangeArrowheads="1"/>
            </p:cNvPicPr>
            <p:nvPr/>
          </p:nvPicPr>
          <p:blipFill>
            <a:blip r:embed="rId6"/>
            <a:srcRect l="30864" r="29629"/>
            <a:stretch>
              <a:fillRect/>
            </a:stretch>
          </p:blipFill>
          <p:spPr bwMode="auto">
            <a:xfrm>
              <a:off x="857224" y="1071546"/>
              <a:ext cx="2357454" cy="5643602"/>
            </a:xfrm>
            <a:prstGeom prst="rect">
              <a:avLst/>
            </a:prstGeom>
            <a:noFill/>
          </p:spPr>
        </p:pic>
      </p:grpSp>
      <p:sp>
        <p:nvSpPr>
          <p:cNvPr id="30" name="Tytuł 4"/>
          <p:cNvSpPr txBox="1">
            <a:spLocks/>
          </p:cNvSpPr>
          <p:nvPr/>
        </p:nvSpPr>
        <p:spPr>
          <a:xfrm>
            <a:off x="1400609" y="190034"/>
            <a:ext cx="10264918" cy="7143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Wpływ </a:t>
            </a: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biopeptydów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 na układy narządów człowieka</a:t>
            </a: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952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4280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48691" y="206047"/>
            <a:ext cx="9975273" cy="1317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Biopeptydy</a:t>
            </a:r>
            <a:r>
              <a:rPr kumimoji="0" lang="pl-PL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 profilaktyce i terapii chorób cywilizacyjnych</a:t>
            </a:r>
            <a:endParaRPr kumimoji="0" lang="pl-PL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1648691" y="1944513"/>
            <a:ext cx="9975273" cy="4325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Choroby układu krążenia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2800" dirty="0" err="1" smtClean="0">
                <a:latin typeface="Calibri" pitchFamily="34" charset="0"/>
                <a:cs typeface="Calibri" pitchFamily="34" charset="0"/>
              </a:rPr>
              <a:t>Insulinooporność</a:t>
            </a:r>
            <a:r>
              <a:rPr lang="pl-PL" sz="2800" dirty="0" smtClean="0">
                <a:latin typeface="Calibri" pitchFamily="34" charset="0"/>
                <a:cs typeface="Calibri" pitchFamily="34" charset="0"/>
              </a:rPr>
              <a:t> i cukrzyca typu 2</a:t>
            </a:r>
            <a:endParaRPr kumimoji="0" 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Choroby nowotworowe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Infekcje wirusowe i bakteryjne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Choroby neurodegeneracyjne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defRPr/>
            </a:pPr>
            <a:r>
              <a:rPr lang="pl-PL" sz="2800" dirty="0" smtClean="0">
                <a:latin typeface="Calibri" pitchFamily="34" charset="0"/>
                <a:cs typeface="Calibri" pitchFamily="34" charset="0"/>
              </a:rPr>
              <a:t>W ich patogenezie nierzadko kluczowy jest stres oksydacyjny i procesy zapalne.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Tx/>
              <a:buSzTx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58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552761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845757" y="183540"/>
            <a:ext cx="9570388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Biopeptydy</a:t>
            </a:r>
            <a:r>
              <a:rPr kumimoji="0" lang="pl-PL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– naturalne przeciwutleniacze</a:t>
            </a:r>
            <a:endParaRPr kumimoji="0" lang="pl-PL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1717964" y="1417044"/>
            <a:ext cx="10016836" cy="3722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63525" marR="0" lvl="0" indent="-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przeciwutleniacze pierwszorzędowe</a:t>
            </a:r>
            <a:r>
              <a:rPr kumimoji="0" lang="pl-PL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lub wtórne</a:t>
            </a:r>
          </a:p>
          <a:p>
            <a:pPr marL="263525" marR="0" lvl="0" indent="-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p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rzeciwutleniacze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pierwszorzędowe przerywają reakcję łańcuchową poprzez zmiatanie wolnych rodników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w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tórne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przeciwutleniacze opóźniają utlenianie przez wiązanie kationów (2</a:t>
            </a:r>
            <a:r>
              <a:rPr kumimoji="0" lang="pl-PL" sz="22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+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)</a:t>
            </a:r>
          </a:p>
          <a:p>
            <a:pPr marR="0" lvl="0" indent="263525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u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czestniczą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w przeciwdziałaniu stresowi oksydacyjnemu poprzez hamowanie: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kumimoji="0" lang="pl-PL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peroksydacji lipidów,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kumimoji="0" lang="pl-PL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peroksydacji kwasów nukleinowych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</a:pPr>
            <a:r>
              <a:rPr kumimoji="0" lang="pl-PL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przemian enzymatycznych 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6483933" y="3588325"/>
            <a:ext cx="5043055" cy="2407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będących induktorami: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pl-PL" sz="2000" dirty="0" smtClean="0">
                <a:latin typeface="Calibri" pitchFamily="34" charset="0"/>
                <a:cs typeface="Calibri" pitchFamily="34" charset="0"/>
              </a:rPr>
              <a:t>chorób neurodegeneracyjnych,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pl-PL" sz="2000" dirty="0" err="1" smtClean="0">
                <a:latin typeface="Calibri" pitchFamily="34" charset="0"/>
                <a:cs typeface="Calibri" pitchFamily="34" charset="0"/>
              </a:rPr>
              <a:t>nowotworzenia</a:t>
            </a:r>
            <a:r>
              <a:rPr lang="pl-PL" sz="2000" dirty="0" smtClean="0">
                <a:latin typeface="Calibri" pitchFamily="34" charset="0"/>
                <a:cs typeface="Calibri" pitchFamily="34" charset="0"/>
              </a:rPr>
              <a:t> komórek,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pl-PL" sz="2000" dirty="0" smtClean="0">
                <a:latin typeface="Calibri" pitchFamily="34" charset="0"/>
                <a:cs typeface="Calibri" pitchFamily="34" charset="0"/>
              </a:rPr>
              <a:t>procesów starzenia,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pl-PL" sz="2000" dirty="0" smtClean="0">
                <a:latin typeface="Calibri" pitchFamily="34" charset="0"/>
                <a:cs typeface="Calibri" pitchFamily="34" charset="0"/>
              </a:rPr>
              <a:t>miażdżycy </a:t>
            </a:r>
          </a:p>
          <a:p>
            <a:pPr lvl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pl-PL" sz="2000" dirty="0" smtClean="0">
                <a:latin typeface="Calibri" pitchFamily="34" charset="0"/>
                <a:cs typeface="Calibri" pitchFamily="34" charset="0"/>
              </a:rPr>
              <a:t>cukrzycy.</a:t>
            </a:r>
          </a:p>
          <a:p>
            <a:endParaRPr lang="pl-PL" dirty="0"/>
          </a:p>
        </p:txBody>
      </p:sp>
      <p:sp>
        <p:nvSpPr>
          <p:cNvPr id="9" name="Strzałka w prawo 8"/>
          <p:cNvSpPr/>
          <p:nvPr/>
        </p:nvSpPr>
        <p:spPr>
          <a:xfrm>
            <a:off x="5915891" y="4017818"/>
            <a:ext cx="845127" cy="7758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881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48348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48691" y="709153"/>
            <a:ext cx="10099964" cy="10715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Nadciśienie</a:t>
            </a:r>
            <a:r>
              <a:rPr kumimoji="0" lang="pl-P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tętnicze</a:t>
            </a:r>
            <a:br>
              <a:rPr kumimoji="0" lang="pl-P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pl-PL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Calibri" pitchFamily="34" charset="0"/>
              </a:rPr>
              <a:t>Biopeptydy</a:t>
            </a:r>
            <a:r>
              <a:rPr kumimoji="0" lang="pl-P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Calibri" pitchFamily="34" charset="0"/>
              </a:rPr>
              <a:t> -  inhibitory enzymu konwertującego angiotensynę I (ACE)</a:t>
            </a:r>
            <a:endParaRPr kumimoji="0" lang="pl-PL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1524000" y="2004465"/>
            <a:ext cx="10307782" cy="337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000" lvl="0" indent="-252000" algn="just">
              <a:lnSpc>
                <a:spcPct val="70000"/>
              </a:lnSpc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ACE</a:t>
            </a:r>
            <a:r>
              <a:rPr kumimoji="0" lang="pl-PL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- </a:t>
            </a:r>
            <a:r>
              <a:rPr lang="pl-PL" sz="2400" dirty="0" err="1" smtClean="0">
                <a:latin typeface="Calibri" pitchFamily="34" charset="0"/>
                <a:cs typeface="Calibri" pitchFamily="34" charset="0"/>
              </a:rPr>
              <a:t>dipeptydylokarboksypeptydaza</a:t>
            </a:r>
            <a:r>
              <a:rPr lang="pl-PL" sz="2400" dirty="0" smtClean="0">
                <a:latin typeface="Calibri" pitchFamily="34" charset="0"/>
                <a:cs typeface="Calibri" pitchFamily="34" charset="0"/>
              </a:rPr>
              <a:t> – enzym - przekształca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angiotensynę I do wywołującej silny skurcz ścian naczyń tętniczych angiotensyny II = nadmierny wzrost ciśnienia krwi</a:t>
            </a:r>
          </a:p>
          <a:p>
            <a:pPr marL="36000" marR="0" lvl="0" indent="-252000" algn="just" defTabSz="914400" rtl="0" eaLnBrk="1" fontAlgn="auto" latinLnBrk="0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ACE dezaktywuje 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bradykininę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odpowiadającą za rozszerzanie naczyń krwionośnych </a:t>
            </a:r>
          </a:p>
          <a:p>
            <a:pPr marL="36000" marR="0" lvl="0" indent="-252000" algn="just" defTabSz="914400" rtl="0" eaLnBrk="1" fontAlgn="auto" latinLnBrk="0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Inhibitory 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konwertazy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angiotensyny są jednymi z najczęściej stosowanych farmaceutyków w leczeniu nadciśnienia</a:t>
            </a:r>
          </a:p>
          <a:p>
            <a:pPr marL="36000" marR="0" lvl="0" indent="-252000" algn="just" defTabSz="914400" rtl="0" eaLnBrk="1" fontAlgn="auto" latinLnBrk="0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Syntetyczne leki = skutki uboczne, m.in. kaszel, wysypki skórne, niekontrolowany spadek ciśnienia poniżej normy, utrata smaku, obrzęk naczynioruchowy, zmniejszona</a:t>
            </a:r>
            <a:r>
              <a:rPr kumimoji="0" lang="pl-PL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czynność nerek</a:t>
            </a:r>
          </a:p>
          <a:p>
            <a:pPr marL="36000" marR="0" lvl="0" indent="-252000" algn="just" defTabSz="914400" rtl="0" eaLnBrk="1" fontAlgn="auto" latinLnBrk="0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Naturalne peptydy z żywności nie wywołują efektów ubocznych</a:t>
            </a:r>
            <a:endParaRPr kumimoji="0" lang="pl-PL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21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51119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773381" y="122917"/>
            <a:ext cx="9739745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Biopeptydy</a:t>
            </a:r>
            <a:r>
              <a:rPr kumimoji="0" lang="pl-P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pl-PL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przeciwnadciśnieniowe</a:t>
            </a:r>
            <a:r>
              <a:rPr kumimoji="0" lang="pl-P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 żywności</a:t>
            </a:r>
            <a:endParaRPr kumimoji="0" lang="pl-PL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1"/>
          </p:nvPr>
        </p:nvSpPr>
        <p:spPr>
          <a:xfrm>
            <a:off x="1544805" y="1479250"/>
            <a:ext cx="5181600" cy="4351338"/>
          </a:xfrm>
        </p:spPr>
        <p:txBody>
          <a:bodyPr>
            <a:normAutofit/>
          </a:bodyPr>
          <a:lstStyle/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białka mleka i ich hydrolizaty 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fermentowane produkty mleczarskie, sery dojrzewające np. </a:t>
            </a:r>
            <a:r>
              <a:rPr lang="pl-PL" sz="2400" dirty="0" err="1" smtClean="0">
                <a:latin typeface="Calibri" pitchFamily="34" charset="0"/>
                <a:cs typeface="Calibri" pitchFamily="34" charset="0"/>
              </a:rPr>
              <a:t>kazokininy</a:t>
            </a:r>
            <a:r>
              <a:rPr lang="pl-PL" sz="2400" dirty="0" smtClean="0">
                <a:latin typeface="Calibri" pitchFamily="34" charset="0"/>
                <a:cs typeface="Calibri" pitchFamily="34" charset="0"/>
              </a:rPr>
              <a:t> w serze Gouda, peptydy z sera </a:t>
            </a:r>
            <a:r>
              <a:rPr lang="pl-PL" sz="2400" dirty="0" err="1" smtClean="0">
                <a:latin typeface="Calibri" pitchFamily="34" charset="0"/>
                <a:cs typeface="Calibri" pitchFamily="34" charset="0"/>
              </a:rPr>
              <a:t>Manchego</a:t>
            </a:r>
            <a:r>
              <a:rPr lang="pl-PL" sz="2400" dirty="0" smtClean="0">
                <a:latin typeface="Calibri" pitchFamily="34" charset="0"/>
                <a:cs typeface="Calibri" pitchFamily="34" charset="0"/>
              </a:rPr>
              <a:t>, Cheddar czy </a:t>
            </a:r>
            <a:r>
              <a:rPr lang="pl-PL" sz="2400" dirty="0" err="1" smtClean="0">
                <a:latin typeface="Calibri" pitchFamily="34" charset="0"/>
                <a:cs typeface="Calibri" pitchFamily="34" charset="0"/>
              </a:rPr>
              <a:t>Gamalost</a:t>
            </a:r>
            <a:r>
              <a:rPr lang="pl-PL" sz="2400" dirty="0" smtClean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pszenica, kukurydza, ryż, soja (VLIVP, YLAGNQ, FF w wyniku trawienia w przewodzie pokarmowym ludzi i zwierząt) </a:t>
            </a:r>
          </a:p>
          <a:p>
            <a:pPr mar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gryka, kiełki pszenicy,  fasola zwyczajna,</a:t>
            </a:r>
          </a:p>
          <a:p>
            <a:pPr marL="0" lvl="0" indent="-252000">
              <a:defRPr/>
            </a:pPr>
            <a:endParaRPr lang="pl-PL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Symbol zastępczy zawartości 9"/>
          <p:cNvSpPr>
            <a:spLocks noGrp="1"/>
          </p:cNvSpPr>
          <p:nvPr>
            <p:ph sz="half" idx="2"/>
          </p:nvPr>
        </p:nvSpPr>
        <p:spPr>
          <a:xfrm>
            <a:off x="6857999" y="1451540"/>
            <a:ext cx="4953015" cy="4351338"/>
          </a:xfrm>
        </p:spPr>
        <p:txBody>
          <a:bodyPr>
            <a:normAutofit/>
          </a:bodyPr>
          <a:lstStyle/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rzepak, czosnek, ziemniaki,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żelatyna, drożdże, 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mięso wieprzowe i drobiowe ( IKW, LAP i LKP z białek mięśni kurczaka,  MNPPK, ITTNP, DAQEKLE z mięsa wieprzowego,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jaja, np.: </a:t>
            </a:r>
            <a:r>
              <a:rPr lang="pl-PL" sz="2400" dirty="0" err="1" smtClean="0">
                <a:latin typeface="Calibri" pitchFamily="34" charset="0"/>
                <a:cs typeface="Calibri" pitchFamily="34" charset="0"/>
              </a:rPr>
              <a:t>owokinina</a:t>
            </a:r>
            <a:r>
              <a:rPr lang="pl-PL" sz="2400" dirty="0" smtClean="0">
                <a:latin typeface="Calibri" pitchFamily="34" charset="0"/>
                <a:cs typeface="Calibri" pitchFamily="34" charset="0"/>
              </a:rPr>
              <a:t> 2–7 o sekwencji RADHPF 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ryby i owoce morza,</a:t>
            </a:r>
          </a:p>
          <a:p>
            <a:pPr marL="0" lvl="0" indent="-252000"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szpinak (MRW i MRWD)</a:t>
            </a:r>
          </a:p>
          <a:p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79324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07165" y="365818"/>
            <a:ext cx="9961384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Aktywność antydiabetyczna peptydów</a:t>
            </a:r>
            <a:endParaRPr kumimoji="0" lang="pl-PL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1607165" y="1631358"/>
            <a:ext cx="9961384" cy="4860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880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zdolność hamowania aktywności enzymów uczestniczących w gospodarce insulinowej, jak;</a:t>
            </a:r>
          </a:p>
          <a:p>
            <a:pPr marL="457200" marR="0" lvl="1" indent="-288000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α-glukozydaza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α-amylaza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- biorą udział w katabolizmie węglowodanów złożonych do glukozy, hamowanie tych enzymów jest uważane za skuteczną strategię obniżania poziomu cukru we krwi</a:t>
            </a:r>
          </a:p>
          <a:p>
            <a:pPr marL="457200" marR="0" lvl="1" indent="-288000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peptydaza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dipeptydylowa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(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DPP-IV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) i aktywacja receptorów GLP-1 . GLP-1 jest ważnym hormonem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inkretynowym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który pomaga w kontrolowaniu poziomu glukozy we krwi poprzez stymulację uwalniania insuliny, hamowanie produkcji glukagonu i spowalnianie opróżniania żołądka. Jednak ten endogenny hormon jest szybko degradowany i inaktywowany przez DPP</a:t>
            </a:r>
          </a:p>
          <a:p>
            <a:pPr marL="0" marR="0" lvl="0" indent="-2880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pl-PL" sz="2400" dirty="0" smtClean="0">
                <a:latin typeface="Calibri" pitchFamily="34" charset="0"/>
                <a:cs typeface="Calibri" pitchFamily="34" charset="0"/>
              </a:rPr>
              <a:t>p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rofilaktyka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i terapia schorzeń </a:t>
            </a:r>
            <a:r>
              <a:rPr kumimoji="0" lang="pl-PL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insulinozależnych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zwłaszcza cukrzycy typu 2 </a:t>
            </a:r>
          </a:p>
        </p:txBody>
      </p:sp>
    </p:spTree>
    <p:extLst>
      <p:ext uri="{BB962C8B-B14F-4D97-AF65-F5344CB8AC3E}">
        <p14:creationId xmlns:p14="http://schemas.microsoft.com/office/powerpoint/2010/main" val="316165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Symbol zastępczy zawartości 5"/>
          <p:cNvSpPr txBox="1">
            <a:spLocks/>
          </p:cNvSpPr>
          <p:nvPr/>
        </p:nvSpPr>
        <p:spPr>
          <a:xfrm>
            <a:off x="1607127" y="814790"/>
            <a:ext cx="9836728" cy="5000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W latach 2015 - 2019 amerykańska Agencja ds. Żywności i Leków (FDA) zatwierdziła 15 leków peptydowych, które stanowiły 7% wszystkich leków zatwierdzonych w tym okresie, np.:</a:t>
            </a:r>
          </a:p>
          <a:p>
            <a:pPr marL="457200" marR="0" lvl="1" indent="-2880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eksedyna-4 </a:t>
            </a:r>
          </a:p>
          <a:p>
            <a:pPr marL="457200" marR="0" lvl="1" indent="-2880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eksenatyd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</a:p>
          <a:p>
            <a:pPr marL="457200" marR="0" lvl="1" indent="-2880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liraglutyd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i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semaglutyd</a:t>
            </a:r>
            <a:endParaRPr kumimoji="0" lang="pl-PL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457200" marR="0" lvl="1" indent="-2880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NutripeptinTM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- otrzymywanym z hydrolizy enzymatycznej filetów z dorsza. Obniża indeks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glikemiczny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żywności - zmniejsza ryzyko zachorowania na T2DM.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Bioaktywne peptydy postrzegane są jako bezpieczniejszy i obiecujący środek przeciwcukrzycowy.</a:t>
            </a:r>
            <a:endParaRPr kumimoji="0" lang="pl-PL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58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525051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5452826" y="243286"/>
            <a:ext cx="6295829" cy="928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Biopeptydy</a:t>
            </a: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 układ immunologiczny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tekstu 3"/>
          <p:cNvSpPr txBox="1">
            <a:spLocks/>
          </p:cNvSpPr>
          <p:nvPr/>
        </p:nvSpPr>
        <p:spPr>
          <a:xfrm>
            <a:off x="6032894" y="1356421"/>
            <a:ext cx="5628217" cy="4786346"/>
          </a:xfrm>
          <a:prstGeom prst="rect">
            <a:avLst/>
          </a:prstGeom>
        </p:spPr>
        <p:txBody>
          <a:bodyPr>
            <a:noAutofit/>
          </a:bodyPr>
          <a:lstStyle/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stymulowanie odpowiedzi immunologicznej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oddziaływanie na funkcje komórkowe 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efekt toksyczny wobec komórek patologicznych -  potencjalne czynniki przeciwnowotworowe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Działanie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immuno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- i </a:t>
            </a:r>
            <a:r>
              <a:rPr kumimoji="0" lang="pl-PL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cytomodulatorowe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peptydów: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aktywacja i stymulowanie proliferacji limfocytów,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produkcja przeciwciał, 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ekspresja cytokin </a:t>
            </a:r>
          </a:p>
          <a:p>
            <a:pPr marL="177800" marR="0" lvl="0" indent="-1698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stymulowanie aktywności fagocytarnej makrofagów i granulocytów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1648692" y="368534"/>
            <a:ext cx="4281054" cy="53520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Białka mleka ssaków to cenne źródło peptydów mogących regulować funkcje odpornościowe poprzez działanie hamujące lub stymulujące wobec elementów układu immunologicznego.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Peptydy immunosupresyjne mogą być stosowane w warunkach medycznych, przy zapobieganiu odrzutom protez i przeszczepów, leczeniu stanów zapalnych wywołanych zaburzeniami autoimmunologicznymi.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Immunostymulujące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działanie peptydów przyczynia się do ogólnej poprawy odporności. Prekursorem </a:t>
            </a:r>
            <a:r>
              <a:rPr kumimoji="0" lang="pl-PL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biopeptydów</a:t>
            </a:r>
            <a:r>
              <a: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stymulujących układ odpornościowy jest m.in. owoalbumina. 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1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525051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Tytuł 4"/>
          <p:cNvSpPr txBox="1">
            <a:spLocks/>
          </p:cNvSpPr>
          <p:nvPr/>
        </p:nvSpPr>
        <p:spPr>
          <a:xfrm>
            <a:off x="1620982" y="658075"/>
            <a:ext cx="9712036" cy="924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Biopeptydy</a:t>
            </a:r>
            <a:r>
              <a:rPr kumimoji="0" lang="pl-PL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 hamowaniu Covid-19</a:t>
            </a:r>
            <a:endParaRPr kumimoji="0" lang="pl-PL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>
          <a:xfrm>
            <a:off x="1620982" y="1764499"/>
            <a:ext cx="9712036" cy="37496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Peptydy o działaniu przeciwutleniaczy i inhibitorów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konwertazy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angiotensyny (ACE) mogą hamować rozwój COVID-19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l-PL" sz="2800" dirty="0" smtClean="0"/>
              <a:t>Istnieje możliwość ograniczania wnikania wirusa SARS-Cov2 do komórki oraz jego replikacji, co może wpłynąć na łagodniejszy przebieg infekcji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l-PL" sz="2800" dirty="0" smtClean="0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=""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455776"/>
            <a:ext cx="10242720" cy="98064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6" name="Symbol zastępczy zawartości 3"/>
          <p:cNvGraphicFramePr>
            <a:graphicFrameLocks/>
          </p:cNvGraphicFramePr>
          <p:nvPr/>
        </p:nvGraphicFramePr>
        <p:xfrm>
          <a:off x="1953540" y="348865"/>
          <a:ext cx="8229600" cy="395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1656184"/>
                <a:gridCol w="1872208"/>
                <a:gridCol w="2746648"/>
              </a:tblGrid>
              <a:tr h="370840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Nazwa produktu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Producent 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Sekwencja peptydu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Działanie </a:t>
                      </a:r>
                      <a:endParaRPr lang="pl-P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Calpis</a:t>
                      </a:r>
                      <a:r>
                        <a:rPr lang="pl-PL" sz="1600" dirty="0" smtClean="0"/>
                        <a:t> AMMEL S (Japonia) lub </a:t>
                      </a:r>
                      <a:r>
                        <a:rPr lang="pl-PL" sz="1600" dirty="0" err="1" smtClean="0"/>
                        <a:t>Calpico</a:t>
                      </a:r>
                      <a:r>
                        <a:rPr lang="pl-PL" sz="1600" dirty="0" smtClean="0"/>
                        <a:t> (Europa)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Calpis</a:t>
                      </a:r>
                      <a:r>
                        <a:rPr lang="pl-PL" sz="1600" dirty="0" smtClean="0"/>
                        <a:t> Co.,</a:t>
                      </a:r>
                      <a:r>
                        <a:rPr lang="pl-PL" sz="1600" baseline="0" dirty="0" smtClean="0"/>
                        <a:t> Japonia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VPP, IPP z</a:t>
                      </a:r>
                      <a:r>
                        <a:rPr lang="pl-PL" sz="1600" baseline="0" dirty="0" smtClean="0"/>
                        <a:t> </a:t>
                      </a:r>
                      <a:r>
                        <a:rPr lang="el-GR" sz="1600" baseline="0" dirty="0" smtClean="0"/>
                        <a:t>β</a:t>
                      </a:r>
                      <a:r>
                        <a:rPr lang="pl-PL" sz="1600" baseline="0" dirty="0" smtClean="0"/>
                        <a:t>- i </a:t>
                      </a:r>
                      <a:r>
                        <a:rPr lang="pl-PL" sz="1600" baseline="0" dirty="0" err="1" smtClean="0"/>
                        <a:t>ĸ-CN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Przeciwnadciśnieniowe</a:t>
                      </a:r>
                      <a:endParaRPr lang="pl-P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BioZate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Davisco</a:t>
                      </a:r>
                      <a:r>
                        <a:rPr lang="pl-PL" sz="1600" dirty="0" smtClean="0"/>
                        <a:t>, USA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Peptydy</a:t>
                      </a:r>
                      <a:r>
                        <a:rPr lang="pl-PL" sz="1600" baseline="0" dirty="0" smtClean="0"/>
                        <a:t> z </a:t>
                      </a:r>
                      <a:r>
                        <a:rPr lang="el-GR" sz="1600" baseline="0" dirty="0" smtClean="0"/>
                        <a:t>β</a:t>
                      </a:r>
                      <a:r>
                        <a:rPr lang="pl-PL" sz="1600" baseline="0" dirty="0" smtClean="0"/>
                        <a:t>-LG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C12 </a:t>
                      </a:r>
                      <a:r>
                        <a:rPr lang="pl-PL" sz="1600" dirty="0" err="1" smtClean="0"/>
                        <a:t>Peption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DMV,  Holandia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FFVAPFPEVFGK z CN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BioPURE-GMP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Davisco</a:t>
                      </a:r>
                      <a:r>
                        <a:rPr lang="pl-PL" sz="1600" dirty="0" smtClean="0"/>
                        <a:t>, USA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Glikomakropeptyd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Przeciwpróchnicowe</a:t>
                      </a:r>
                      <a:r>
                        <a:rPr lang="pl-PL" sz="1600" dirty="0" smtClean="0"/>
                        <a:t>,</a:t>
                      </a:r>
                    </a:p>
                    <a:p>
                      <a:r>
                        <a:rPr lang="pl-PL" sz="1600" dirty="0" smtClean="0"/>
                        <a:t>Przeciwdrobnoustrojowe,</a:t>
                      </a:r>
                    </a:p>
                    <a:p>
                      <a:r>
                        <a:rPr lang="pl-PL" sz="1600" dirty="0" smtClean="0"/>
                        <a:t>Przeciwzakrzepliwe</a:t>
                      </a:r>
                      <a:endParaRPr lang="pl-P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ProDiet</a:t>
                      </a:r>
                      <a:r>
                        <a:rPr lang="pl-PL" sz="1600" dirty="0" smtClean="0"/>
                        <a:t> F200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Ingredia</a:t>
                      </a:r>
                      <a:r>
                        <a:rPr lang="pl-PL" sz="1600" dirty="0" smtClean="0"/>
                        <a:t>, Francja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/>
                        <a:t>YLGYLEQLLR z </a:t>
                      </a:r>
                      <a:r>
                        <a:rPr lang="el-GR" sz="1600" dirty="0" smtClean="0"/>
                        <a:t>α</a:t>
                      </a:r>
                      <a:r>
                        <a:rPr lang="pl-PL" sz="1600" dirty="0" smtClean="0"/>
                        <a:t>s1-CN (f91–100)</a:t>
                      </a:r>
                    </a:p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Antystresowe</a:t>
                      </a:r>
                      <a:r>
                        <a:rPr lang="pl-PL" sz="1600" baseline="0" dirty="0" smtClean="0"/>
                        <a:t> </a:t>
                      </a:r>
                      <a:endParaRPr lang="pl-P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 err="1" smtClean="0"/>
                        <a:t>Capolac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Arla Foods, </a:t>
                      </a:r>
                      <a:r>
                        <a:rPr lang="pl-PL" sz="1600" dirty="0" smtClean="0"/>
                        <a:t>Dania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CPP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Chelatowanie jonów metali</a:t>
                      </a:r>
                      <a:endParaRPr lang="pl-PL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 descr="http://www.calpico.com/img/logo.png"/>
          <p:cNvPicPr>
            <a:picLocks noChangeAspect="1" noChangeArrowheads="1"/>
          </p:cNvPicPr>
          <p:nvPr/>
        </p:nvPicPr>
        <p:blipFill>
          <a:blip r:embed="rId4" cstate="print"/>
          <a:srcRect t="17017"/>
          <a:stretch>
            <a:fillRect/>
          </a:stretch>
        </p:blipFill>
        <p:spPr bwMode="auto">
          <a:xfrm>
            <a:off x="10504009" y="219666"/>
            <a:ext cx="1591006" cy="1444805"/>
          </a:xfrm>
          <a:prstGeom prst="rect">
            <a:avLst/>
          </a:prstGeom>
          <a:noFill/>
        </p:spPr>
      </p:pic>
      <p:pic>
        <p:nvPicPr>
          <p:cNvPr id="8" name="Picture 4" descr="http://t3.gstatic.com/images?q=tbn:ANd9GcQmsknatkD5qwDX-y7UHIfXCfTTi6eh2mUq1oMJ7HYC6g7oBqGd9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619" y="1718326"/>
            <a:ext cx="734137" cy="916759"/>
          </a:xfrm>
          <a:prstGeom prst="rect">
            <a:avLst/>
          </a:prstGeom>
          <a:noFill/>
        </p:spPr>
      </p:pic>
      <p:pic>
        <p:nvPicPr>
          <p:cNvPr id="10" name="Picture 14" descr="http://newhope360.com/site-files/newhope360.com/files/archive/www.functionalingredientsmag.com/Content/Issue/28/BioZat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18296" y="2901613"/>
            <a:ext cx="1026367" cy="1070993"/>
          </a:xfrm>
          <a:prstGeom prst="rect">
            <a:avLst/>
          </a:prstGeom>
          <a:noFill/>
        </p:spPr>
      </p:pic>
      <p:pic>
        <p:nvPicPr>
          <p:cNvPr id="11" name="Picture 8" descr="http://tr.all.biz/img/tr/catalog/84354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02443" y="2782396"/>
            <a:ext cx="939129" cy="947088"/>
          </a:xfrm>
          <a:prstGeom prst="rect">
            <a:avLst/>
          </a:prstGeom>
          <a:noFill/>
        </p:spPr>
      </p:pic>
      <p:pic>
        <p:nvPicPr>
          <p:cNvPr id="9" name="Picture 10" descr="http://images.iherb.com/l/CLF-01991-1.jpg"/>
          <p:cNvPicPr>
            <a:picLocks noChangeAspect="1" noChangeArrowheads="1"/>
          </p:cNvPicPr>
          <p:nvPr/>
        </p:nvPicPr>
        <p:blipFill>
          <a:blip r:embed="rId8" cstate="print"/>
          <a:srcRect l="13921" r="23542"/>
          <a:stretch>
            <a:fillRect/>
          </a:stretch>
        </p:blipFill>
        <p:spPr bwMode="auto">
          <a:xfrm>
            <a:off x="11236029" y="1654700"/>
            <a:ext cx="720436" cy="1152008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4558154" y="4821382"/>
            <a:ext cx="3608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600" dirty="0" smtClean="0"/>
              <a:t>Dziękuję za uwagę</a:t>
            </a:r>
            <a:endParaRPr lang="pl-PL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6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4DDF947D9F9C443AC83B8C85C44A40D" ma:contentTypeVersion="13" ma:contentTypeDescription="Utwórz nowy dokument." ma:contentTypeScope="" ma:versionID="c6cbaab44b94b3252765fd25092c7154">
  <xsd:schema xmlns:xsd="http://www.w3.org/2001/XMLSchema" xmlns:xs="http://www.w3.org/2001/XMLSchema" xmlns:p="http://schemas.microsoft.com/office/2006/metadata/properties" xmlns:ns3="b24c386d-c67d-4c75-94a8-b9ff2c9bbc85" xmlns:ns4="ea16c8db-ba20-4341-9ad6-2b8ca3ebd40a" targetNamespace="http://schemas.microsoft.com/office/2006/metadata/properties" ma:root="true" ma:fieldsID="836f2c1cec08cbc139efc1bb79ea7c20" ns3:_="" ns4:_="">
    <xsd:import namespace="b24c386d-c67d-4c75-94a8-b9ff2c9bbc85"/>
    <xsd:import namespace="ea16c8db-ba20-4341-9ad6-2b8ca3ebd4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c386d-c67d-4c75-94a8-b9ff2c9b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6c8db-ba20-4341-9ad6-2b8ca3ebd40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krót wskazówki dotyczącej udostępniani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8B8ACF-A1BA-4490-B224-935DA1F623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c386d-c67d-4c75-94a8-b9ff2c9bbc85"/>
    <ds:schemaRef ds:uri="ea16c8db-ba20-4341-9ad6-2b8ca3ebd4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331873-EC8C-4B6B-8DFC-43680BCC80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BB8497-F31E-418B-8CD1-BFA85FA79443}">
  <ds:schemaRefs>
    <ds:schemaRef ds:uri="http://purl.org/dc/elements/1.1/"/>
    <ds:schemaRef ds:uri="ea16c8db-ba20-4341-9ad6-2b8ca3ebd40a"/>
    <ds:schemaRef ds:uri="http://purl.org/dc/terms/"/>
    <ds:schemaRef ds:uri="http://schemas.microsoft.com/office/2006/documentManagement/types"/>
    <ds:schemaRef ds:uri="http://purl.org/dc/dcmitype/"/>
    <ds:schemaRef ds:uri="b24c386d-c67d-4c75-94a8-b9ff2c9bbc85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806</Words>
  <Application>Microsoft Office PowerPoint</Application>
  <PresentationFormat>Širokoúhlá obrazovka</PresentationFormat>
  <Paragraphs>127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Georgia</vt:lpstr>
      <vt:lpstr>Lucida Sans Unicode</vt:lpstr>
      <vt:lpstr>Motyw pakietu Office</vt:lpstr>
      <vt:lpstr>Właściwości prozdrowotne biologicznie aktywnych peptydów wobec chorób cywilizacyjnych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Katarzyna Zielińska</dc:creator>
  <cp:lastModifiedBy>Miluše Matějcová</cp:lastModifiedBy>
  <cp:revision>44</cp:revision>
  <dcterms:created xsi:type="dcterms:W3CDTF">2022-04-26T12:32:41Z</dcterms:created>
  <dcterms:modified xsi:type="dcterms:W3CDTF">2023-06-21T06:53:17Z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</Properties>
</file>