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7F59AD1C-EEC6-4DE5-AEB7-43EFABD310D4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07.08.2023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02D132D0-0C47-4B8B-B30E-5047456F8568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Edytuj style wzorca tekstu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Drugi poziom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Trzeci poziom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Piąty poziom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Edytuj style wzorca tekstu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Drugi poziom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Trzeci poziom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Piąty poziom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5F4F2665-DAAA-4FD3-9119-B7450D127CE9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07.08.2023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D3DA80D0-DB74-4A3F-B689-79C63B37369C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lang="pl-PL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Edytuj style wzorca tekstu</a:t>
            </a:r>
          </a:p>
          <a:p>
            <a:pPr marL="685800" lvl="1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Drugi poziom</a:t>
            </a:r>
          </a:p>
          <a:p>
            <a:pPr marL="1143000" lvl="2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Trzeci poziom</a:t>
            </a:r>
          </a:p>
          <a:p>
            <a:pPr marL="1600200" lvl="3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Czwarty poziom</a:t>
            </a:r>
          </a:p>
          <a:p>
            <a:pPr marL="2057400" lvl="4" indent="-2286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Piąty poziom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EAE905E3-6645-4D78-9421-A1B80F3535C2}" type="datetime">
              <a:rPr lang="pl-PL" sz="1200" b="0" strike="noStrike" spc="-1">
                <a:solidFill>
                  <a:srgbClr val="8B8B8B"/>
                </a:solidFill>
                <a:latin typeface="Calibri"/>
              </a:rPr>
              <a:t>07.08.2023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101EACFF-5A17-465B-ACA7-E70307F43721}" type="slidenum">
              <a:rPr lang="pl-PL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jpeg"/><Relationship Id="rId7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4.jpeg"/><Relationship Id="rId7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1025280" y="1481760"/>
            <a:ext cx="1011348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FFFFFF"/>
                </a:solidFill>
                <a:latin typeface="Calibri Light"/>
              </a:rPr>
              <a:t>Zdraví prospěšné vlastnosti biologicky aktivních peptidů proti civilizačním chorobám</a:t>
            </a:r>
            <a:endParaRPr lang="pl-PL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subTitle"/>
          </p:nvPr>
        </p:nvSpPr>
        <p:spPr>
          <a:xfrm>
            <a:off x="1523880" y="389844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BFBFBF"/>
                </a:solidFill>
                <a:latin typeface="Calibri"/>
              </a:rPr>
              <a:t>dr inż. Marta Pokora – Carzyńska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BFBFBF"/>
                </a:solidFill>
                <a:latin typeface="Calibri"/>
              </a:rPr>
              <a:t>Jelenia Góra 2023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127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640" cy="1990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2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130" name="Picture 4" descr="C:\Users\Marta\Desktop\KOPIA\Dokumenty\PodaniaDokiInne\KANS\prevention-768x513.jpg"/>
          <p:cNvPicPr/>
          <p:nvPr/>
        </p:nvPicPr>
        <p:blipFill>
          <a:blip r:embed="rId4">
            <a:lum contrast="-10000"/>
          </a:blip>
          <a:stretch/>
        </p:blipFill>
        <p:spPr>
          <a:xfrm>
            <a:off x="6698520" y="1565640"/>
            <a:ext cx="5493240" cy="3669120"/>
          </a:xfrm>
          <a:prstGeom prst="rect">
            <a:avLst/>
          </a:prstGeom>
          <a:ln w="0">
            <a:noFill/>
          </a:ln>
        </p:spPr>
      </p:pic>
      <p:sp>
        <p:nvSpPr>
          <p:cNvPr id="131" name="Tytuł 1"/>
          <p:cNvSpPr/>
          <p:nvPr/>
        </p:nvSpPr>
        <p:spPr>
          <a:xfrm>
            <a:off x="2286000" y="173880"/>
            <a:ext cx="8229240" cy="106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4000" b="0" strike="noStrike" spc="-1">
                <a:solidFill>
                  <a:srgbClr val="000000"/>
                </a:solidFill>
                <a:latin typeface="Calibri Light"/>
              </a:rPr>
              <a:t>Zdravotní prevence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132" name="Symbol zastępczy zawartości 2"/>
          <p:cNvSpPr/>
          <p:nvPr/>
        </p:nvSpPr>
        <p:spPr>
          <a:xfrm>
            <a:off x="1537920" y="1593360"/>
            <a:ext cx="10556640" cy="35492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Racionální výživa</a:t>
            </a:r>
            <a:endParaRPr lang="cs-CZ" sz="32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Kvalita potravin</a:t>
            </a: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*funkční potraviny a nutraceutika bohaté na biologicky aktivní látky</a:t>
            </a:r>
            <a:endParaRPr lang="cs-CZ" sz="18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3200" b="0" strike="noStrike" spc="-1">
                <a:solidFill>
                  <a:srgbClr val="000000"/>
                </a:solidFill>
                <a:latin typeface="Calibri"/>
              </a:rPr>
              <a:t>Fyzická aktivita</a:t>
            </a:r>
            <a:endParaRPr lang="cs-CZ" sz="32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Obraz 3"/>
          <p:cNvPicPr/>
          <p:nvPr/>
        </p:nvPicPr>
        <p:blipFill>
          <a:blip r:embed="rId2"/>
          <a:stretch/>
        </p:blipFill>
        <p:spPr>
          <a:xfrm>
            <a:off x="-2772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3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114000"/>
              </a:lnSpc>
            </a:pPr>
            <a:r>
              <a:t/>
            </a:r>
            <a:br/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6" name="Picture 3" descr="C:\Users\Marta\Desktop\KOPIA\Dokumenty\PodaniaDokiInne\KANS\pobrane.jpg"/>
          <p:cNvPicPr/>
          <p:nvPr/>
        </p:nvPicPr>
        <p:blipFill>
          <a:blip r:embed="rId4"/>
          <a:stretch/>
        </p:blipFill>
        <p:spPr>
          <a:xfrm>
            <a:off x="4479480" y="83160"/>
            <a:ext cx="3472560" cy="2310840"/>
          </a:xfrm>
          <a:prstGeom prst="rect">
            <a:avLst/>
          </a:prstGeom>
          <a:ln w="0">
            <a:noFill/>
          </a:ln>
        </p:spPr>
      </p:pic>
      <p:sp>
        <p:nvSpPr>
          <p:cNvPr id="137" name="Symbol zastępczy zawartości 2"/>
          <p:cNvSpPr/>
          <p:nvPr/>
        </p:nvSpPr>
        <p:spPr>
          <a:xfrm>
            <a:off x="1551600" y="2510280"/>
            <a:ext cx="10252080" cy="2255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ctr">
              <a:lnSpc>
                <a:spcPct val="114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Správná strava je nejen klíčovým preventivním faktorem, ale také podporuje farmakologickou léčbu, zejména v prevenci nemocí souvisejících s dietou, jako je hypertenze, neurodegenerativní onemocnění nebo rakovina.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Obraz 3"/>
          <p:cNvPicPr/>
          <p:nvPr/>
        </p:nvPicPr>
        <p:blipFill>
          <a:blip r:embed="rId2"/>
          <a:stretch/>
        </p:blipFill>
        <p:spPr>
          <a:xfrm>
            <a:off x="-3533040" y="1620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3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grpSp>
        <p:nvGrpSpPr>
          <p:cNvPr id="140" name="Grupa 7"/>
          <p:cNvGrpSpPr/>
          <p:nvPr/>
        </p:nvGrpSpPr>
        <p:grpSpPr>
          <a:xfrm>
            <a:off x="1662480" y="227160"/>
            <a:ext cx="9880920" cy="5067000"/>
            <a:chOff x="1662480" y="227160"/>
            <a:chExt cx="9880920" cy="5067000"/>
          </a:xfrm>
        </p:grpSpPr>
        <p:pic>
          <p:nvPicPr>
            <p:cNvPr id="141" name="Picture 8" descr="http://www.szkolazywienia.inspirander.pl/panel/foty/dekoder/jajka/jajo_surowe.jpg"/>
            <p:cNvPicPr/>
            <p:nvPr/>
          </p:nvPicPr>
          <p:blipFill>
            <a:blip r:embed="rId4"/>
            <a:stretch/>
          </p:blipFill>
          <p:spPr>
            <a:xfrm>
              <a:off x="3065040" y="1783440"/>
              <a:ext cx="1088640" cy="114732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42" name="Picture 2"/>
            <p:cNvPicPr/>
            <p:nvPr/>
          </p:nvPicPr>
          <p:blipFill>
            <a:blip r:embed="rId5"/>
            <a:stretch/>
          </p:blipFill>
          <p:spPr>
            <a:xfrm>
              <a:off x="9754560" y="3115440"/>
              <a:ext cx="1788840" cy="110124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43" name="Picture 12" descr="http://t0.gstatic.com/images?q=tbn:ANd9GcSdLcGPercLosgnJQQHLkwVJnlk-CXm0l6G5_DFC91Np1pJ812MOQ"/>
            <p:cNvPicPr/>
            <p:nvPr/>
          </p:nvPicPr>
          <p:blipFill>
            <a:blip r:embed="rId6"/>
            <a:stretch/>
          </p:blipFill>
          <p:spPr>
            <a:xfrm>
              <a:off x="9754560" y="2032200"/>
              <a:ext cx="1788840" cy="111276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grpSp>
          <p:nvGrpSpPr>
            <p:cNvPr id="144" name="Grupa 16"/>
            <p:cNvGrpSpPr/>
            <p:nvPr/>
          </p:nvGrpSpPr>
          <p:grpSpPr>
            <a:xfrm>
              <a:off x="4231800" y="1168920"/>
              <a:ext cx="4671360" cy="3285720"/>
              <a:chOff x="4231800" y="1168920"/>
              <a:chExt cx="4671360" cy="3285720"/>
            </a:xfrm>
          </p:grpSpPr>
          <p:sp>
            <p:nvSpPr>
              <p:cNvPr id="145" name="pole tekstowe 3"/>
              <p:cNvSpPr/>
              <p:nvPr/>
            </p:nvSpPr>
            <p:spPr>
              <a:xfrm>
                <a:off x="4721400" y="1168920"/>
                <a:ext cx="3630600" cy="42552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rgbClr val="70AD47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/>
            </p:style>
            <p:txBody>
              <a:bodyPr lIns="90000" tIns="45000" rIns="90000" bIns="45000" anchor="t">
                <a:sp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l-PL" sz="2200" b="0" strike="noStrike" spc="-1">
                    <a:solidFill>
                      <a:srgbClr val="000000"/>
                    </a:solidFill>
                    <a:latin typeface="Calibri"/>
                  </a:rPr>
                  <a:t>Proteiny</a:t>
                </a:r>
                <a:endParaRPr lang="cs-CZ" sz="2200" b="0" strike="noStrike" spc="-1">
                  <a:latin typeface="Arial"/>
                </a:endParaRPr>
              </a:p>
            </p:txBody>
          </p:sp>
          <p:sp>
            <p:nvSpPr>
              <p:cNvPr id="146" name="Prostokąt zaokrąglony 19"/>
              <p:cNvSpPr/>
              <p:nvPr/>
            </p:nvSpPr>
            <p:spPr>
              <a:xfrm>
                <a:off x="4925520" y="2525040"/>
                <a:ext cx="3136320" cy="523800"/>
              </a:xfrm>
              <a:prstGeom prst="roundRect">
                <a:avLst>
                  <a:gd name="adj" fmla="val 16667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rgbClr val="70AD4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l-PL" sz="2200" b="0" strike="noStrike" spc="-1">
                    <a:solidFill>
                      <a:srgbClr val="000000"/>
                    </a:solidFill>
                    <a:latin typeface="Calibri"/>
                  </a:rPr>
                  <a:t>Peptidy</a:t>
                </a:r>
                <a:endParaRPr lang="cs-CZ" sz="2200" b="0" strike="noStrike" spc="-1">
                  <a:latin typeface="Arial"/>
                </a:endParaRPr>
              </a:p>
            </p:txBody>
          </p:sp>
          <p:sp>
            <p:nvSpPr>
              <p:cNvPr id="147" name="Strzałka w dół 20"/>
              <p:cNvSpPr/>
              <p:nvPr/>
            </p:nvSpPr>
            <p:spPr>
              <a:xfrm>
                <a:off x="6353640" y="2144880"/>
                <a:ext cx="407520" cy="325800"/>
              </a:xfrm>
              <a:prstGeom prst="downArrow">
                <a:avLst>
                  <a:gd name="adj1" fmla="val 50000"/>
                  <a:gd name="adj2" fmla="val 50000"/>
                </a:avLst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8" name="Strzałka w dół 21"/>
              <p:cNvSpPr/>
              <p:nvPr/>
            </p:nvSpPr>
            <p:spPr>
              <a:xfrm>
                <a:off x="6353640" y="3154680"/>
                <a:ext cx="407520" cy="325800"/>
              </a:xfrm>
              <a:prstGeom prst="downArrow">
                <a:avLst>
                  <a:gd name="adj1" fmla="val 50000"/>
                  <a:gd name="adj2" fmla="val 50000"/>
                </a:avLst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9" name="Elipsa 22"/>
              <p:cNvSpPr/>
              <p:nvPr/>
            </p:nvSpPr>
            <p:spPr>
              <a:xfrm>
                <a:off x="4231800" y="3536640"/>
                <a:ext cx="4671360" cy="918000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rgbClr val="70AD4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tIns="45000" rIns="90000" bIns="45000" anchor="ctr">
                <a:noAutofit/>
              </a:bodyPr>
              <a:lstStyle/>
              <a:p>
                <a:pPr algn="ctr">
                  <a:lnSpc>
                    <a:spcPct val="100000"/>
                  </a:lnSpc>
                </a:pPr>
                <a:r>
                  <a:rPr lang="pl-PL" sz="2600" b="0" strike="noStrike" spc="-1">
                    <a:solidFill>
                      <a:srgbClr val="000000"/>
                    </a:solidFill>
                    <a:latin typeface="Calibri"/>
                  </a:rPr>
                  <a:t>Biopeptidy</a:t>
                </a:r>
                <a:endParaRPr lang="cs-CZ" sz="2600" b="0" strike="noStrike" spc="-1">
                  <a:latin typeface="Arial"/>
                </a:endParaRPr>
              </a:p>
            </p:txBody>
          </p:sp>
        </p:grpSp>
        <p:sp>
          <p:nvSpPr>
            <p:cNvPr id="150" name="pole tekstowe 17"/>
            <p:cNvSpPr/>
            <p:nvPr/>
          </p:nvSpPr>
          <p:spPr>
            <a:xfrm>
              <a:off x="1662480" y="4655160"/>
              <a:ext cx="9836280" cy="639000"/>
            </a:xfrm>
            <a:prstGeom prst="rect">
              <a:avLst/>
            </a:prstGeom>
            <a:noFill/>
            <a:ln w="9525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spAutoFit/>
            </a:bodyPr>
            <a:lstStyle/>
            <a:p>
              <a:pPr algn="just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404040"/>
                  </a:solidFill>
                  <a:latin typeface="Calibri"/>
                </a:rPr>
                <a:t>Částečky proteinů, neaktivní v prekurzorové sekvenci, které po enzymatickém uvolnění interagují s příslušnými receptory v těle, regulujícími funkce jednotlivých systémů.</a:t>
              </a:r>
              <a:endParaRPr lang="cs-CZ" sz="1800" b="0" strike="noStrike" spc="-1">
                <a:latin typeface="Arial"/>
              </a:endParaRPr>
            </a:p>
          </p:txBody>
        </p:sp>
        <p:pic>
          <p:nvPicPr>
            <p:cNvPr id="151" name="Picture 9" descr="http://t0.gstatic.com/images?q=tbn:ANd9GcQkkSqe2dlnOAYbHenFJNMYTh4easO4XIOFEHbUohuGIUcAzCVy"/>
            <p:cNvPicPr/>
            <p:nvPr/>
          </p:nvPicPr>
          <p:blipFill>
            <a:blip r:embed="rId7"/>
            <a:stretch/>
          </p:blipFill>
          <p:spPr>
            <a:xfrm>
              <a:off x="1820520" y="2645280"/>
              <a:ext cx="2255400" cy="142848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2" name="Picture 6"/>
            <p:cNvPicPr/>
            <p:nvPr/>
          </p:nvPicPr>
          <p:blipFill>
            <a:blip r:embed="rId8"/>
            <a:stretch/>
          </p:blipFill>
          <p:spPr>
            <a:xfrm>
              <a:off x="8838360" y="1073880"/>
              <a:ext cx="1615680" cy="107136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3" name="Picture 6" descr="http://t3.gstatic.com/images?q=tbn:ANd9GcQXFemXFxIE0c2DooLzjCPgRScDX4jqM2gJ5I2qx2_cRMhBZmN5"/>
            <p:cNvPicPr/>
            <p:nvPr/>
          </p:nvPicPr>
          <p:blipFill>
            <a:blip r:embed="rId9"/>
            <a:stretch/>
          </p:blipFill>
          <p:spPr>
            <a:xfrm>
              <a:off x="10328400" y="1099080"/>
              <a:ext cx="1136880" cy="104580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4" name="Picture 10" descr="http://t0.gstatic.com/images?q=tbn:ANd9GcQ53TOgp3782hWPjV0cCr9vc6pyTfXOqQJDOlcwMhELNu1zIK-feg"/>
            <p:cNvPicPr/>
            <p:nvPr/>
          </p:nvPicPr>
          <p:blipFill>
            <a:blip r:embed="rId10"/>
            <a:stretch/>
          </p:blipFill>
          <p:spPr>
            <a:xfrm>
              <a:off x="1702080" y="835560"/>
              <a:ext cx="1620360" cy="195228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sp>
          <p:nvSpPr>
            <p:cNvPr id="155" name="Tytuł 1"/>
            <p:cNvSpPr/>
            <p:nvPr/>
          </p:nvSpPr>
          <p:spPr>
            <a:xfrm>
              <a:off x="2085120" y="227160"/>
              <a:ext cx="8960400" cy="822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pPr algn="ctr">
                <a:lnSpc>
                  <a:spcPct val="100000"/>
                </a:lnSpc>
                <a:tabLst>
                  <a:tab pos="0" algn="l"/>
                </a:tabLst>
              </a:pPr>
              <a:r>
                <a:rPr lang="pl-PL" sz="3600" b="0" strike="noStrike" spc="-1">
                  <a:solidFill>
                    <a:srgbClr val="333F4F"/>
                  </a:solidFill>
                  <a:latin typeface="Calibri Light"/>
                </a:rPr>
                <a:t>Biologicky aktivní peptidy</a:t>
              </a:r>
              <a:endParaRPr lang="cs-CZ" sz="3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5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58" name="Tytuł 2"/>
          <p:cNvSpPr/>
          <p:nvPr/>
        </p:nvSpPr>
        <p:spPr>
          <a:xfrm>
            <a:off x="2708280" y="461160"/>
            <a:ext cx="8229240" cy="705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latin typeface="Calibri Light"/>
              </a:rPr>
              <a:t>Získávání biologicky aktivních peptidů z potravinových proteinů</a:t>
            </a:r>
            <a:endParaRPr lang="cs-CZ" sz="1800" b="0" strike="noStrike" spc="-1">
              <a:latin typeface="Arial"/>
            </a:endParaRPr>
          </a:p>
        </p:txBody>
      </p:sp>
      <p:grpSp>
        <p:nvGrpSpPr>
          <p:cNvPr id="159" name="Diagram 6"/>
          <p:cNvGrpSpPr/>
          <p:nvPr/>
        </p:nvGrpSpPr>
        <p:grpSpPr>
          <a:xfrm>
            <a:off x="2403360" y="1429920"/>
            <a:ext cx="8527680" cy="3682080"/>
            <a:chOff x="2403360" y="1429920"/>
            <a:chExt cx="8527680" cy="3682080"/>
          </a:xfrm>
        </p:grpSpPr>
        <p:sp>
          <p:nvSpPr>
            <p:cNvPr id="160" name="Obdélník 159"/>
            <p:cNvSpPr/>
            <p:nvPr/>
          </p:nvSpPr>
          <p:spPr>
            <a:xfrm>
              <a:off x="2403360" y="1429920"/>
              <a:ext cx="8527680" cy="36820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1" name="Ovál 160"/>
            <p:cNvSpPr/>
            <p:nvPr/>
          </p:nvSpPr>
          <p:spPr>
            <a:xfrm>
              <a:off x="5601240" y="2810880"/>
              <a:ext cx="2131560" cy="920160"/>
            </a:xfrm>
            <a:prstGeom prst="ellipse">
              <a:avLst/>
            </a:prstGeom>
            <a:solidFill>
              <a:srgbClr val="487CAA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shade val="60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1" strike="noStrike" spc="-1">
                  <a:solidFill>
                    <a:srgbClr val="FFFFFF"/>
                  </a:solidFill>
                  <a:latin typeface="Calibri"/>
                </a:rPr>
                <a:t>BIOPEPTIDY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62" name="Šipka doleva 161"/>
            <p:cNvSpPr/>
            <p:nvPr/>
          </p:nvSpPr>
          <p:spPr>
            <a:xfrm rot="16200000">
              <a:off x="5115960" y="3118320"/>
              <a:ext cx="710280" cy="306360"/>
            </a:xfrm>
            <a:prstGeom prst="leftArrow">
              <a:avLst>
                <a:gd name="adj1" fmla="val 50000"/>
                <a:gd name="adj2" fmla="val 50000"/>
              </a:avLst>
            </a:prstGeom>
            <a:solidFill>
              <a:srgbClr val="5694CB"/>
            </a:solidFill>
            <a:ln w="0">
              <a:noFill/>
            </a:ln>
          </p:spPr>
          <p:style>
            <a:lnRef idx="0">
              <a:schemeClr val="accent1">
                <a:shade val="90000"/>
              </a:schemeClr>
            </a:lnRef>
            <a:fillRef idx="1">
              <a:schemeClr val="accent1">
                <a:shade val="90000"/>
              </a:schemeClr>
            </a:fillRef>
            <a:effectRef idx="1">
              <a:scrgbClr r="0" g="0" b="0"/>
            </a:effectRef>
            <a:fontRef idx="minor"/>
          </p:style>
        </p:sp>
        <p:sp>
          <p:nvSpPr>
            <p:cNvPr id="163" name="Zaoblený obdélník 162"/>
            <p:cNvSpPr/>
            <p:nvPr/>
          </p:nvSpPr>
          <p:spPr>
            <a:xfrm>
              <a:off x="4405320" y="2120400"/>
              <a:ext cx="2131560" cy="920160"/>
            </a:xfrm>
            <a:prstGeom prst="roundRect">
              <a:avLst>
                <a:gd name="adj" fmla="val 16667"/>
              </a:avLst>
            </a:prstGeom>
            <a:solidFill>
              <a:srgbClr val="43729D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shade val="50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FFFFFF"/>
                  </a:solidFill>
                  <a:latin typeface="Calibri"/>
                </a:rPr>
                <a:t>Synteza 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64" name="Zaoblený obdélník 163"/>
            <p:cNvSpPr/>
            <p:nvPr/>
          </p:nvSpPr>
          <p:spPr>
            <a:xfrm>
              <a:off x="4910760" y="1614960"/>
              <a:ext cx="2131560" cy="920160"/>
            </a:xfrm>
            <a:prstGeom prst="roundRect">
              <a:avLst>
                <a:gd name="adj" fmla="val 16667"/>
              </a:avLst>
            </a:prstGeom>
            <a:solidFill>
              <a:srgbClr val="BCCFE9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tint val="55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FFFFFF"/>
                  </a:solidFill>
                  <a:latin typeface="Calibri"/>
                </a:rPr>
                <a:t>Proces zpracování potravin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65" name="Zaoblený obdélník 164"/>
            <p:cNvSpPr/>
            <p:nvPr/>
          </p:nvSpPr>
          <p:spPr>
            <a:xfrm>
              <a:off x="5601240" y="1429920"/>
              <a:ext cx="2131560" cy="920160"/>
            </a:xfrm>
            <a:prstGeom prst="roundRect">
              <a:avLst>
                <a:gd name="adj" fmla="val 16667"/>
              </a:avLst>
            </a:prstGeom>
            <a:solidFill>
              <a:srgbClr val="43729D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shade val="50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FFFFFF"/>
                  </a:solidFill>
                  <a:latin typeface="Calibri"/>
                </a:rPr>
                <a:t>Hydroliza enzymatyczna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66" name="Zaoblený obdélník 165"/>
            <p:cNvSpPr/>
            <p:nvPr/>
          </p:nvSpPr>
          <p:spPr>
            <a:xfrm>
              <a:off x="6291720" y="1614960"/>
              <a:ext cx="2131560" cy="920160"/>
            </a:xfrm>
            <a:prstGeom prst="roundRect">
              <a:avLst>
                <a:gd name="adj" fmla="val 16667"/>
              </a:avLst>
            </a:prstGeom>
            <a:solidFill>
              <a:srgbClr val="BCCFE9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tint val="55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FFFFFF"/>
                  </a:solidFill>
                  <a:latin typeface="Calibri"/>
                </a:rPr>
                <a:t>Mikrobiologická fermentace</a:t>
              </a:r>
              <a:endParaRPr lang="cs-CZ" sz="1800" b="0" strike="noStrike" spc="-1">
                <a:latin typeface="Arial"/>
              </a:endParaRPr>
            </a:p>
          </p:txBody>
        </p:sp>
        <p:sp>
          <p:nvSpPr>
            <p:cNvPr id="167" name="Zaoblený obdélník 166"/>
            <p:cNvSpPr/>
            <p:nvPr/>
          </p:nvSpPr>
          <p:spPr>
            <a:xfrm>
              <a:off x="6797160" y="2120400"/>
              <a:ext cx="2131560" cy="920160"/>
            </a:xfrm>
            <a:prstGeom prst="roundRect">
              <a:avLst>
                <a:gd name="adj" fmla="val 16667"/>
              </a:avLst>
            </a:prstGeom>
            <a:solidFill>
              <a:srgbClr val="43729D"/>
            </a:solidFill>
            <a:ln>
              <a:solidFill>
                <a:srgbClr val="FFFFFF"/>
              </a:solidFill>
            </a:ln>
          </p:spPr>
          <p:style>
            <a:lnRef idx="3">
              <a:schemeClr val="lt1"/>
            </a:lnRef>
            <a:fillRef idx="1">
              <a:schemeClr val="accent1">
                <a:shade val="50000"/>
              </a:schemeClr>
            </a:fillRef>
            <a:effectRef idx="1">
              <a:scrgbClr r="0" g="0" b="0"/>
            </a:effectRef>
            <a:fontRef idx="minor"/>
          </p:style>
          <p:txBody>
            <a:bodyPr lIns="99360" tIns="54360" rIns="99360" bIns="54360" anchor="ctr">
              <a:no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l-PL" sz="1800" b="0" strike="noStrike" spc="-1">
                  <a:solidFill>
                    <a:srgbClr val="FFFFFF"/>
                  </a:solidFill>
                  <a:latin typeface="Calibri"/>
                </a:rPr>
                <a:t>Exprese peptidů</a:t>
              </a:r>
              <a:endParaRPr lang="cs-CZ" sz="18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6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170" name="Picture 1"/>
          <p:cNvPicPr/>
          <p:nvPr/>
        </p:nvPicPr>
        <p:blipFill>
          <a:blip r:embed="rId4"/>
          <a:stretch/>
        </p:blipFill>
        <p:spPr>
          <a:xfrm>
            <a:off x="7601040" y="1676520"/>
            <a:ext cx="3940920" cy="3227760"/>
          </a:xfrm>
          <a:prstGeom prst="rect">
            <a:avLst/>
          </a:prstGeom>
          <a:ln w="9525">
            <a:noFill/>
          </a:ln>
        </p:spPr>
      </p:pic>
      <p:sp>
        <p:nvSpPr>
          <p:cNvPr id="171" name="Tytuł 1"/>
          <p:cNvSpPr/>
          <p:nvPr/>
        </p:nvSpPr>
        <p:spPr>
          <a:xfrm>
            <a:off x="2243520" y="183960"/>
            <a:ext cx="8229240" cy="106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latin typeface="Calibri Light"/>
              </a:rPr>
              <a:t>Biologická aktivita peptidů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172" name="Symbol zastępczy zawartości 2"/>
          <p:cNvSpPr/>
          <p:nvPr/>
        </p:nvSpPr>
        <p:spPr>
          <a:xfrm>
            <a:off x="2040120" y="1595520"/>
            <a:ext cx="8186400" cy="3428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Antioxidantní</a:t>
            </a:r>
            <a:endParaRPr lang="cs-CZ" sz="2400" b="0" strike="noStrike" spc="-1">
              <a:latin typeface="Arial"/>
            </a:endParaRPr>
          </a:p>
          <a:p>
            <a:pPr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Antihypertenzní</a:t>
            </a:r>
            <a:endParaRPr lang="cs-CZ" sz="2400" b="0" strike="noStrike" spc="-1">
              <a:latin typeface="Arial"/>
            </a:endParaRPr>
          </a:p>
          <a:p>
            <a:pPr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Imunomodulační</a:t>
            </a:r>
            <a:endParaRPr lang="cs-CZ" sz="2400" b="0" strike="noStrike" spc="-1">
              <a:latin typeface="Arial"/>
            </a:endParaRPr>
          </a:p>
          <a:p>
            <a:pPr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Protinádorová</a:t>
            </a:r>
            <a:endParaRPr lang="cs-CZ" sz="2400" b="0" strike="noStrike" spc="-1">
              <a:latin typeface="Arial"/>
            </a:endParaRPr>
          </a:p>
          <a:p>
            <a:pPr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Opioidová</a:t>
            </a:r>
            <a:endParaRPr lang="cs-CZ" sz="2400" b="0" strike="noStrike" spc="-1">
              <a:latin typeface="Arial"/>
            </a:endParaRPr>
          </a:p>
          <a:p>
            <a:pPr marL="365760"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Georgia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Antibakteriální</a:t>
            </a:r>
            <a:endParaRPr lang="cs-CZ" sz="2400" b="0" strike="noStrike" spc="-1">
              <a:latin typeface="Arial"/>
            </a:endParaRPr>
          </a:p>
          <a:p>
            <a:pPr marL="365760" indent="-45720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Georgia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Vazba a transport minerálních sloučenin</a:t>
            </a:r>
            <a:endParaRPr lang="cs-CZ" sz="2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7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75" name="Rectangle 3"/>
          <p:cNvSpPr/>
          <p:nvPr/>
        </p:nvSpPr>
        <p:spPr>
          <a:xfrm>
            <a:off x="1672200" y="714240"/>
            <a:ext cx="9143640" cy="514080"/>
          </a:xfrm>
          <a:prstGeom prst="rect">
            <a:avLst/>
          </a:prstGeom>
          <a:noFill/>
          <a:ln w="9525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pSp>
        <p:nvGrpSpPr>
          <p:cNvPr id="176" name="Grupa 6"/>
          <p:cNvGrpSpPr/>
          <p:nvPr/>
        </p:nvGrpSpPr>
        <p:grpSpPr>
          <a:xfrm>
            <a:off x="2992680" y="1019520"/>
            <a:ext cx="6705360" cy="4272840"/>
            <a:chOff x="2992680" y="1019520"/>
            <a:chExt cx="6705360" cy="4272840"/>
          </a:xfrm>
        </p:grpSpPr>
        <p:sp>
          <p:nvSpPr>
            <p:cNvPr id="177" name="Łącznik prosty 7"/>
            <p:cNvSpPr/>
            <p:nvPr/>
          </p:nvSpPr>
          <p:spPr>
            <a:xfrm flipH="1" flipV="1">
              <a:off x="7625520" y="2285280"/>
              <a:ext cx="121680" cy="1440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78" name="Grupa 34"/>
            <p:cNvGrpSpPr/>
            <p:nvPr/>
          </p:nvGrpSpPr>
          <p:grpSpPr>
            <a:xfrm>
              <a:off x="2992680" y="1019520"/>
              <a:ext cx="6705360" cy="4272840"/>
              <a:chOff x="2992680" y="1019520"/>
              <a:chExt cx="6705360" cy="4272840"/>
            </a:xfrm>
          </p:grpSpPr>
          <p:pic>
            <p:nvPicPr>
              <p:cNvPr id="179" name="Picture 3"/>
              <p:cNvPicPr/>
              <p:nvPr/>
            </p:nvPicPr>
            <p:blipFill>
              <a:blip r:embed="rId4"/>
              <a:srcRect l="26972" r="28987"/>
              <a:stretch/>
            </p:blipFill>
            <p:spPr>
              <a:xfrm>
                <a:off x="2992680" y="1072440"/>
                <a:ext cx="2011320" cy="4219920"/>
              </a:xfrm>
              <a:prstGeom prst="rect">
                <a:avLst/>
              </a:prstGeom>
              <a:ln w="9525">
                <a:solidFill>
                  <a:srgbClr val="009999"/>
                </a:solidFill>
                <a:miter/>
              </a:ln>
            </p:spPr>
          </p:pic>
          <p:pic>
            <p:nvPicPr>
              <p:cNvPr id="180" name="Picture 5"/>
              <p:cNvPicPr/>
              <p:nvPr/>
            </p:nvPicPr>
            <p:blipFill>
              <a:blip r:embed="rId5"/>
              <a:srcRect l="59225" t="10755" r="2471" b="8030"/>
              <a:stretch/>
            </p:blipFill>
            <p:spPr>
              <a:xfrm>
                <a:off x="5308920" y="1494360"/>
                <a:ext cx="1889280" cy="3111840"/>
              </a:xfrm>
              <a:prstGeom prst="rect">
                <a:avLst/>
              </a:prstGeom>
              <a:ln w="9525">
                <a:solidFill>
                  <a:srgbClr val="5B9BD5">
                    <a:lumMod val="50000"/>
                  </a:srgbClr>
                </a:solidFill>
                <a:miter/>
              </a:ln>
            </p:spPr>
          </p:pic>
          <p:pic>
            <p:nvPicPr>
              <p:cNvPr id="181" name="Picture 5"/>
              <p:cNvPicPr/>
              <p:nvPr/>
            </p:nvPicPr>
            <p:blipFill>
              <a:blip r:embed="rId5"/>
              <a:srcRect l="1352" t="1358" r="63516" b="784"/>
              <a:stretch/>
            </p:blipFill>
            <p:spPr>
              <a:xfrm>
                <a:off x="7747560" y="1019520"/>
                <a:ext cx="1950480" cy="4219560"/>
              </a:xfrm>
              <a:prstGeom prst="rect">
                <a:avLst/>
              </a:prstGeom>
              <a:ln w="9525">
                <a:solidFill>
                  <a:srgbClr val="5B9BD5">
                    <a:lumMod val="50000"/>
                  </a:srgbClr>
                </a:solidFill>
                <a:miter/>
              </a:ln>
            </p:spPr>
          </p:pic>
          <p:sp>
            <p:nvSpPr>
              <p:cNvPr id="182" name="Łącznik prosty 13"/>
              <p:cNvSpPr/>
              <p:nvPr/>
            </p:nvSpPr>
            <p:spPr>
              <a:xfrm flipH="1" flipV="1">
                <a:off x="7625520" y="123048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3" name="Łącznik prosty 14"/>
              <p:cNvSpPr/>
              <p:nvPr/>
            </p:nvSpPr>
            <p:spPr>
              <a:xfrm flipH="1" flipV="1">
                <a:off x="7625520" y="1599480"/>
                <a:ext cx="121680" cy="144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4" name="Łącznik prosty 15"/>
              <p:cNvSpPr/>
              <p:nvPr/>
            </p:nvSpPr>
            <p:spPr>
              <a:xfrm flipH="1" flipV="1">
                <a:off x="7625520" y="196884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5" name="Łącznik prosty 16"/>
              <p:cNvSpPr/>
              <p:nvPr/>
            </p:nvSpPr>
            <p:spPr>
              <a:xfrm flipH="1" flipV="1">
                <a:off x="7625520" y="355140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6" name="Łącznik prosty 17"/>
              <p:cNvSpPr/>
              <p:nvPr/>
            </p:nvSpPr>
            <p:spPr>
              <a:xfrm flipH="1" flipV="1">
                <a:off x="7625520" y="392076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7" name="Łącznik prosty 18"/>
              <p:cNvSpPr/>
              <p:nvPr/>
            </p:nvSpPr>
            <p:spPr>
              <a:xfrm flipH="1" flipV="1">
                <a:off x="7625520" y="423612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8" name="Łącznik prosty 19"/>
              <p:cNvSpPr/>
              <p:nvPr/>
            </p:nvSpPr>
            <p:spPr>
              <a:xfrm flipH="1" flipV="1">
                <a:off x="7625520" y="471204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9" name="Łącznik prosty 20"/>
              <p:cNvSpPr/>
              <p:nvPr/>
            </p:nvSpPr>
            <p:spPr>
              <a:xfrm flipH="1" flipV="1">
                <a:off x="7625520" y="513288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0" name="Łącznik prosty 21"/>
              <p:cNvSpPr/>
              <p:nvPr/>
            </p:nvSpPr>
            <p:spPr>
              <a:xfrm flipH="1">
                <a:off x="7624800" y="1230840"/>
                <a:ext cx="1080" cy="105516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1" name="Łącznik prosty ze strzałką 22"/>
              <p:cNvSpPr/>
              <p:nvPr/>
            </p:nvSpPr>
            <p:spPr>
              <a:xfrm rot="10800000">
                <a:off x="7320960" y="1758600"/>
                <a:ext cx="304560" cy="7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2" name="Łącznik prosty ze strzałką 23"/>
              <p:cNvSpPr/>
              <p:nvPr/>
            </p:nvSpPr>
            <p:spPr>
              <a:xfrm rot="10800000">
                <a:off x="7321320" y="2760840"/>
                <a:ext cx="426240" cy="7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3" name="Łącznik prosty 24"/>
              <p:cNvSpPr/>
              <p:nvPr/>
            </p:nvSpPr>
            <p:spPr>
              <a:xfrm flipH="1">
                <a:off x="7625520" y="3552120"/>
                <a:ext cx="360" cy="685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4" name="Łącznik prosty ze strzałką 25"/>
              <p:cNvSpPr/>
              <p:nvPr/>
            </p:nvSpPr>
            <p:spPr>
              <a:xfrm rot="10800000">
                <a:off x="7320960" y="3657600"/>
                <a:ext cx="304560" cy="7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5" name="Łącznik prosty 26"/>
              <p:cNvSpPr/>
              <p:nvPr/>
            </p:nvSpPr>
            <p:spPr>
              <a:xfrm flipH="1">
                <a:off x="7624800" y="4343400"/>
                <a:ext cx="1080" cy="7912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6" name="Łącznik prosty 27"/>
              <p:cNvSpPr/>
              <p:nvPr/>
            </p:nvSpPr>
            <p:spPr>
              <a:xfrm flipH="1" flipV="1">
                <a:off x="7625520" y="4341600"/>
                <a:ext cx="121680" cy="1080"/>
              </a:xfrm>
              <a:prstGeom prst="line">
                <a:avLst/>
              </a:prstGeom>
              <a:ln w="190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97" name="Łącznik prosty ze strzałką 28"/>
              <p:cNvSpPr/>
              <p:nvPr/>
            </p:nvSpPr>
            <p:spPr>
              <a:xfrm rot="10800000">
                <a:off x="7320960" y="4394880"/>
                <a:ext cx="304560" cy="7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pic>
          <p:nvPicPr>
            <p:cNvPr id="198" name="Picture 7" descr="C:\Users\Marta\Desktop\KOPIA\Dokumenty\PodaniaDokiInne\KANS\istockphoto-537403681-612x612.jpg"/>
            <p:cNvPicPr/>
            <p:nvPr/>
          </p:nvPicPr>
          <p:blipFill>
            <a:blip r:embed="rId6"/>
            <a:srcRect l="30857" r="29622"/>
            <a:stretch/>
          </p:blipFill>
          <p:spPr>
            <a:xfrm>
              <a:off x="2992680" y="1072440"/>
              <a:ext cx="2011320" cy="416700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9" name="Tytuł 4"/>
          <p:cNvSpPr/>
          <p:nvPr/>
        </p:nvSpPr>
        <p:spPr>
          <a:xfrm>
            <a:off x="1400760" y="190080"/>
            <a:ext cx="10264680" cy="713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Lucida Sans Unicode"/>
                <a:ea typeface="Lucida Sans Unicode"/>
              </a:rPr>
              <a:t>Vliv biopeptidů na systémy lidských orgánů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0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4280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02" name="Tytuł 1"/>
          <p:cNvSpPr/>
          <p:nvPr/>
        </p:nvSpPr>
        <p:spPr>
          <a:xfrm>
            <a:off x="1648800" y="205920"/>
            <a:ext cx="9974880" cy="1317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Biopeptidy v prevenci a terapii civilizačních chorob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03" name="Symbol zastępczy zawartości 2"/>
          <p:cNvSpPr/>
          <p:nvPr/>
        </p:nvSpPr>
        <p:spPr>
          <a:xfrm>
            <a:off x="1648800" y="1944360"/>
            <a:ext cx="9974880" cy="4324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Kardiovaskulární nemoci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*Inzulínová rezistence a diabetes 2. typu</a:t>
            </a:r>
            <a:endParaRPr lang="cs-CZ" sz="18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Nádorová onemocnění</a:t>
            </a:r>
            <a:endParaRPr lang="cs-CZ" sz="28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 Vírová a bakteriální onemocnění</a:t>
            </a:r>
            <a:endParaRPr lang="cs-CZ" sz="28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Neurodegenerativní onemocnění</a:t>
            </a:r>
            <a:endParaRPr lang="cs-CZ" sz="2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Oxidační stres a zánětlivé procesy jsou často rozhodující v jejich patogenezi.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tabLst>
                <a:tab pos="0" algn="l"/>
              </a:tabLst>
            </a:pPr>
            <a:endParaRPr lang="cs-CZ" sz="2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0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55264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06" name="Tytuł 1"/>
          <p:cNvSpPr/>
          <p:nvPr/>
        </p:nvSpPr>
        <p:spPr>
          <a:xfrm>
            <a:off x="1845720" y="183600"/>
            <a:ext cx="9569880" cy="106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Biopeptidy – přírodní antioxidanty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07" name="Symbol zastępczy zawartości 2"/>
          <p:cNvSpPr/>
          <p:nvPr/>
        </p:nvSpPr>
        <p:spPr>
          <a:xfrm>
            <a:off x="1717920" y="1416960"/>
            <a:ext cx="10016640" cy="3722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marL="263520" indent="-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Priumární nebo sekundární antioxidanty</a:t>
            </a:r>
            <a:endParaRPr lang="cs-CZ" sz="2400" b="0" strike="noStrike" spc="-1">
              <a:latin typeface="Arial"/>
            </a:endParaRPr>
          </a:p>
          <a:p>
            <a:pPr marL="263520" indent="-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Primární antyoxidanty přerušuji řetězovou reakci vychytáváním volných radikálů</a:t>
            </a:r>
            <a:endParaRPr lang="cs-CZ" sz="24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 Sekundární antioxidanty zpomaluji oxidaci vazbou kationů (2</a:t>
            </a:r>
            <a:r>
              <a:rPr lang="pl-PL" sz="2260" b="0" strike="noStrike" spc="-1">
                <a:solidFill>
                  <a:srgbClr val="000000"/>
                </a:solidFill>
                <a:latin typeface="Calibri"/>
              </a:rPr>
              <a:t>+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)</a:t>
            </a:r>
            <a:endParaRPr lang="cs-CZ" sz="2400" b="0" strike="noStrike" spc="-1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Podílejí se na působení proti oxidačnímu stresu inhibici:</a:t>
            </a:r>
            <a:endParaRPr lang="cs-CZ" sz="24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Peroxidaci lipidů </a:t>
            </a:r>
            <a:endParaRPr lang="cs-CZ" sz="18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Peroxidaci nukleových kyselin </a:t>
            </a:r>
            <a:endParaRPr lang="cs-CZ" sz="18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Enzimatický metabolismus 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08" name="pole tekstowe 7"/>
          <p:cNvSpPr/>
          <p:nvPr/>
        </p:nvSpPr>
        <p:spPr>
          <a:xfrm>
            <a:off x="6483960" y="3588480"/>
            <a:ext cx="5042520" cy="23821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263520"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A jsou indikátory hlavně:</a:t>
            </a:r>
            <a:endParaRPr lang="cs-CZ" sz="24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Neurodegenerativních onemocnění, </a:t>
            </a:r>
            <a:endParaRPr lang="cs-CZ" sz="20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Buněčné karcinogenézy, </a:t>
            </a:r>
            <a:endParaRPr lang="cs-CZ" sz="20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Procesů stárnutí, </a:t>
            </a:r>
            <a:endParaRPr lang="cs-CZ" sz="20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aterosklerózy </a:t>
            </a:r>
            <a:endParaRPr lang="cs-CZ" sz="2000" b="0" strike="noStrike" spc="-1">
              <a:latin typeface="Arial"/>
            </a:endParaRPr>
          </a:p>
          <a:p>
            <a:pPr marL="457200" lvl="1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cukrovky.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2000" b="0" strike="noStrike" spc="-1">
              <a:latin typeface="Arial"/>
            </a:endParaRPr>
          </a:p>
        </p:txBody>
      </p:sp>
      <p:sp>
        <p:nvSpPr>
          <p:cNvPr id="209" name="Strzałka w prawo 8"/>
          <p:cNvSpPr/>
          <p:nvPr/>
        </p:nvSpPr>
        <p:spPr>
          <a:xfrm>
            <a:off x="5915880" y="4017960"/>
            <a:ext cx="844920" cy="77544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1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4835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12" name="Tytuł 1"/>
          <p:cNvSpPr/>
          <p:nvPr/>
        </p:nvSpPr>
        <p:spPr>
          <a:xfrm>
            <a:off x="1648800" y="709200"/>
            <a:ext cx="10099440" cy="1071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Autofit/>
          </a:bodyPr>
          <a:lstStyle/>
          <a:p>
            <a:pPr algn="ctr">
              <a:lnSpc>
                <a:spcPct val="90000"/>
              </a:lnSpc>
              <a:spcAft>
                <a:spcPts val="2999"/>
              </a:spcAft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Hypertenze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Aft>
                <a:spcPts val="2999"/>
              </a:spcAft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Biopeptidy - inhibitory angiotenzin I. konvertujícího enzymu (ACE).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13" name="Symbol zastępczy zawartości 2"/>
          <p:cNvSpPr/>
          <p:nvPr/>
        </p:nvSpPr>
        <p:spPr>
          <a:xfrm>
            <a:off x="1523880" y="2004480"/>
            <a:ext cx="10307520" cy="3370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just">
              <a:lnSpc>
                <a:spcPct val="7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ACE - dipeptidylkarboxypeptidáza - enzym - přeměňuje angiotensin I. na angiotenzin II., což způsobuje silnou vazokonstrikci arteriálních stěn = nadměrné zvýšení krevního tlaku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7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ACE inaktivuje bradykinin, který je zodpovědný za dilataci krevních cév 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7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Inhibitory angiotenzin konvertujícího enzymu jsou jedním z nejčastěji používaných léčiv při léčbě hypertenze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7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Syntetické léky = nežádoucí účinky, např. kašel, kožní vyrážky, nekontrolovatelný pokles krevního tlaku pod normální hodnotu, ztráta chuti, angioedém, snížená funkce ledvin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7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 Přírodní potravinové peptidy nezpůsobují vedlejší účinky.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1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51124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16" name="Tytuł 1"/>
          <p:cNvSpPr/>
          <p:nvPr/>
        </p:nvSpPr>
        <p:spPr>
          <a:xfrm>
            <a:off x="1773360" y="122760"/>
            <a:ext cx="9739440" cy="106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Antihypertenzní biopeptidy v potravinách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17" name="PlaceHolder 1"/>
          <p:cNvSpPr>
            <a:spLocks noGrp="1"/>
          </p:cNvSpPr>
          <p:nvPr>
            <p:ph/>
          </p:nvPr>
        </p:nvSpPr>
        <p:spPr>
          <a:xfrm>
            <a:off x="1544760" y="147924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*mléčné bílkoviny a jejich hydrolyzáty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 fermentované mléčné výrobky, zrající sýry, např. kasokininy v sýru Gouda, peptidy ze sýrů Manchego, Cheddar nebo Gamalost,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 pšenice, kukuřice, rýže, soja (VLIVP, YLAGNQ, FF jako výsledek trávení v trávicím traktu lidí a zvířat) 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* pohanka, pšeničné klíčky, fazol obecný,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6858000" y="1451520"/>
            <a:ext cx="495252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Řepka, česnek, brambory,</a:t>
            </a:r>
          </a:p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Želatina, droždí, </a:t>
            </a:r>
          </a:p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Vepřové a drůbeží maso ( IKW, LAP i LKP s bilého drůbežího masa,  MNPPK, ITTNP, DAQEKLE s vepřového masa,</a:t>
            </a:r>
          </a:p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Vejce ku příkladu:  ovokinin 2–7 ov sekvenci RADHPF </a:t>
            </a:r>
          </a:p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ryby i mořské ovoce,</a:t>
            </a:r>
          </a:p>
          <a:p>
            <a:pPr indent="-2520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</a:rPr>
              <a:t>špenat (MRW i MRWD)</a:t>
            </a: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pl-PL" sz="2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2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21" name="Tytuł 1"/>
          <p:cNvSpPr/>
          <p:nvPr/>
        </p:nvSpPr>
        <p:spPr>
          <a:xfrm>
            <a:off x="1607040" y="365760"/>
            <a:ext cx="9961200" cy="1066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Antidiabetická aktivita peptidů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22" name="Symbol zastępczy zawartości 2"/>
          <p:cNvSpPr/>
          <p:nvPr/>
        </p:nvSpPr>
        <p:spPr>
          <a:xfrm>
            <a:off x="1607040" y="1631520"/>
            <a:ext cx="9961200" cy="4859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schopnost inhibovat aktivitu enzymů zapojených do řízení inzulínu, jako jsou: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499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 * α-glukosidáza, α-amyláza – podílejí se na katabolismu komplexních sacharidů na glukózu, inhibice těchto enzymů je považována za účinnou strategii pro snížení hladiny cukru v krvi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499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dipeptidylpeptidáza (DPP-IV) a aktivace GLP-1 receptorů. GLP-1 je důležitý inkretinový hormon, který pomáhá kontrolovat hladinu glukózy v krvi tím, že stimuluje uvolňování inzulínu, inhibuje produkci glukagonu a zpomaluje vyprazdňování žaludku. Tento endogenní hormon je však rychle degradován a inaktivován DPP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prevence a léčba inzulin-dependentních onemocnění, zejména diabetu 2. typu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2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25" name="Symbol zastępczy zawartości 5"/>
          <p:cNvSpPr/>
          <p:nvPr/>
        </p:nvSpPr>
        <p:spPr>
          <a:xfrm>
            <a:off x="1607040" y="814680"/>
            <a:ext cx="9836280" cy="500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V letech 2015 - 2019 schválil americký Úřad pro kontrolu potravin a léčiv (FDA) 15 peptidových léků, které tvořily 7 % všech léků schválených v tomto období, např.: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exedin-4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exenatid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liraglutid a semaglutid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NutripeptinTM - získaný enzymatickou hydrolýzou filetů tresky. Snižuje glykemický index potravin – snižuje riziko T2DM.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Bioaktivní peptidy jsou vnímány jako bezpečnější a perspektivní antidiabetikum.</a:t>
            </a:r>
            <a:endParaRPr lang="cs-CZ" sz="1800" b="0" strike="noStrike" spc="-1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2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5249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28" name="Tytuł 1"/>
          <p:cNvSpPr/>
          <p:nvPr/>
        </p:nvSpPr>
        <p:spPr>
          <a:xfrm>
            <a:off x="5452920" y="243360"/>
            <a:ext cx="6295320" cy="928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b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 Biopeptidy a imunitní systém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29" name="Symbol zastępczy tekstu 3"/>
          <p:cNvSpPr/>
          <p:nvPr/>
        </p:nvSpPr>
        <p:spPr>
          <a:xfrm>
            <a:off x="6032880" y="1356480"/>
            <a:ext cx="5627880" cy="4785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stimulace fagocytární aktivity makrofágů a granulocytů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vliv na buněčné funkce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toxický účinek na patologické buňky - potenciální protirakovinná činidla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Imuno- a cytomodulační účinek peptidů: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aktivace a stimulace proliferace lymfocytů,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produkce protilátek,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exprese cytokinů</a:t>
            </a:r>
            <a:endParaRPr lang="cs-CZ" sz="20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000" b="0" strike="noStrike" spc="-1">
                <a:solidFill>
                  <a:srgbClr val="000000"/>
                </a:solidFill>
                <a:latin typeface="Calibri"/>
              </a:rPr>
              <a:t>* stimulace imunitní reakce</a:t>
            </a:r>
            <a:endParaRPr lang="cs-CZ" sz="2000" b="0" strike="noStrike" spc="-1">
              <a:latin typeface="Arial"/>
            </a:endParaRPr>
          </a:p>
        </p:txBody>
      </p:sp>
      <p:sp>
        <p:nvSpPr>
          <p:cNvPr id="230" name="Symbol zastępczy zawartości 2"/>
          <p:cNvSpPr/>
          <p:nvPr/>
        </p:nvSpPr>
        <p:spPr>
          <a:xfrm>
            <a:off x="1648800" y="368640"/>
            <a:ext cx="4280760" cy="5351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FF0000"/>
                </a:solidFill>
                <a:latin typeface="Calibri"/>
              </a:rPr>
              <a:t>Mléčné proteiny savců jsou cenným zdrojem peptidů, které mohou regulovat imunitní funkce inhibicí nebo stimulací prvků imunitního systému.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Imunosupresivní peptidy lze použít při zdravotních stavech, při prevenci rejekce protéz a transplantátů, při léčbě zánětů způsobených autoimunitními poruchami.</a:t>
            </a:r>
            <a:endParaRPr lang="cs-CZ" sz="1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18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Imunostimulační účinek peptidů přispívá k celkovému zlepšení imunity. Prekurzorem biopeptidů stimulujících imunitní systém je kupř. ovalbumin. </a:t>
            </a: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3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3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5249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35" name="Tytuł 4"/>
          <p:cNvSpPr/>
          <p:nvPr/>
        </p:nvSpPr>
        <p:spPr>
          <a:xfrm>
            <a:off x="1621080" y="658080"/>
            <a:ext cx="9711720" cy="924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>
            <a:norm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pl-PL" sz="1800" b="0" strike="noStrike" spc="-1">
                <a:solidFill>
                  <a:srgbClr val="000000"/>
                </a:solidFill>
                <a:latin typeface="Calibri Light"/>
              </a:rPr>
              <a:t>Biopeptidy v inhibici Covid-19</a:t>
            </a:r>
            <a:endParaRPr lang="cs-CZ" sz="1800" b="0" strike="noStrike" spc="-1">
              <a:latin typeface="Arial"/>
            </a:endParaRPr>
          </a:p>
        </p:txBody>
      </p:sp>
      <p:sp>
        <p:nvSpPr>
          <p:cNvPr id="236" name="Symbol zastępczy zawartości 3"/>
          <p:cNvSpPr/>
          <p:nvPr/>
        </p:nvSpPr>
        <p:spPr>
          <a:xfrm>
            <a:off x="1621080" y="1764360"/>
            <a:ext cx="9711720" cy="3749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t">
            <a:norm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Antioxidační peptidy a inhibitory angiotenzin konvertujícího enzymu (ACE) mohou inhibovat rozvoj COVID-19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pl-PL" sz="1800" b="0" strike="noStrike" spc="-1">
                <a:solidFill>
                  <a:srgbClr val="000000"/>
                </a:solidFill>
                <a:latin typeface="Calibri"/>
              </a:rPr>
              <a:t>* Je možné omezit vstup viru SARS-Cov2 do buňky a jeho replikaci, což může mít za následek mírnější průběh infekce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3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4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455800"/>
            <a:ext cx="10242360" cy="9802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41" name="Symbol zastępczy zawartości 3"/>
          <p:cNvGraphicFramePr/>
          <p:nvPr/>
        </p:nvGraphicFramePr>
        <p:xfrm>
          <a:off x="1953720" y="348840"/>
          <a:ext cx="8229240" cy="2595600"/>
        </p:xfrm>
        <a:graphic>
          <a:graphicData uri="http://schemas.openxmlformats.org/drawingml/2006/table">
            <a:tbl>
              <a:tblPr/>
              <a:tblGrid>
                <a:gridCol w="1954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4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Název výrobku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Výrobce 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Peptidová sekvence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Účinek 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Calpis AMMEL S (Japonia) nebo Calpico (Europa)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Calpis Co., Japonsko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VPP, IPP z </a:t>
                      </a:r>
                      <a:r>
                        <a:rPr lang="el-G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β</a:t>
                      </a: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- i ĸ-CN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Antihypertenzní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BioZate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Davisco, USA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Peptydy z </a:t>
                      </a:r>
                      <a:r>
                        <a:rPr lang="el-G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β</a:t>
                      </a: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-LG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C12 Peption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DMV,  Holandsko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FFVAPFPEVFGK z CN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9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BioPURE-GMP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Davisco, USA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Glikomakropeptyd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proti zubnímu kazu,</a:t>
                      </a:r>
                      <a:endParaRPr lang="cs-CZ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antimikrobiální,</a:t>
                      </a:r>
                      <a:endParaRPr lang="cs-CZ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Antikoagulancia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9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ProDiet F200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Ingredia, Francie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YLGYLEQLLR z </a:t>
                      </a:r>
                      <a:r>
                        <a:rPr lang="el-GR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α</a:t>
                      </a: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s1-CN (f91–100)</a:t>
                      </a:r>
                      <a:endParaRPr lang="cs-CZ" sz="1600" b="0" strike="noStrike" spc="-1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Antistresový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Capolac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it-IT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Arla Foods, </a:t>
                      </a: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Dánsko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CPP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pl-PL" sz="1600" b="0" strike="noStrike" spc="-1">
                          <a:solidFill>
                            <a:srgbClr val="000000"/>
                          </a:solidFill>
                          <a:latin typeface="Calibri"/>
                        </a:rPr>
                        <a:t>Chelatace kovových iontů</a:t>
                      </a:r>
                      <a:endParaRPr lang="cs-CZ" sz="1600" b="0" strike="noStrike" spc="-1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242" name="Picture 2" descr="http://www.calpico.com/img/logo.png"/>
          <p:cNvPicPr/>
          <p:nvPr/>
        </p:nvPicPr>
        <p:blipFill>
          <a:blip r:embed="rId4"/>
          <a:srcRect t="17021"/>
          <a:stretch/>
        </p:blipFill>
        <p:spPr>
          <a:xfrm>
            <a:off x="10504080" y="219600"/>
            <a:ext cx="1590480" cy="1444320"/>
          </a:xfrm>
          <a:prstGeom prst="rect">
            <a:avLst/>
          </a:prstGeom>
          <a:ln w="0">
            <a:noFill/>
          </a:ln>
        </p:spPr>
      </p:pic>
      <p:pic>
        <p:nvPicPr>
          <p:cNvPr id="243" name="Picture 4" descr="http://t3.gstatic.com/images?q=tbn:ANd9GcQmsknatkD5qwDX-y7UHIfXCfTTi6eh2mUq1oMJ7HYC6g7oBqGd9w"/>
          <p:cNvPicPr/>
          <p:nvPr/>
        </p:nvPicPr>
        <p:blipFill>
          <a:blip r:embed="rId5"/>
          <a:stretch/>
        </p:blipFill>
        <p:spPr>
          <a:xfrm>
            <a:off x="10429560" y="1718280"/>
            <a:ext cx="733680" cy="916560"/>
          </a:xfrm>
          <a:prstGeom prst="rect">
            <a:avLst/>
          </a:prstGeom>
          <a:ln w="0">
            <a:noFill/>
          </a:ln>
        </p:spPr>
      </p:pic>
      <p:pic>
        <p:nvPicPr>
          <p:cNvPr id="244" name="Picture 14" descr="http://newhope360.com/site-files/newhope360.com/files/archive/www.functionalingredientsmag.com/Content/Issue/28/BioZate.jpg"/>
          <p:cNvPicPr/>
          <p:nvPr/>
        </p:nvPicPr>
        <p:blipFill>
          <a:blip r:embed="rId6"/>
          <a:stretch/>
        </p:blipFill>
        <p:spPr>
          <a:xfrm>
            <a:off x="11118240" y="2901600"/>
            <a:ext cx="1026000" cy="1070640"/>
          </a:xfrm>
          <a:prstGeom prst="rect">
            <a:avLst/>
          </a:prstGeom>
          <a:ln w="0">
            <a:noFill/>
          </a:ln>
        </p:spPr>
      </p:pic>
      <p:pic>
        <p:nvPicPr>
          <p:cNvPr id="245" name="Picture 8" descr="http://tr.all.biz/img/tr/catalog/84354.jpeg"/>
          <p:cNvPicPr/>
          <p:nvPr/>
        </p:nvPicPr>
        <p:blipFill>
          <a:blip r:embed="rId7"/>
          <a:stretch/>
        </p:blipFill>
        <p:spPr>
          <a:xfrm>
            <a:off x="10402560" y="2782440"/>
            <a:ext cx="938880" cy="946800"/>
          </a:xfrm>
          <a:prstGeom prst="rect">
            <a:avLst/>
          </a:prstGeom>
          <a:ln w="0">
            <a:noFill/>
          </a:ln>
        </p:spPr>
      </p:pic>
      <p:pic>
        <p:nvPicPr>
          <p:cNvPr id="246" name="Picture 10" descr="http://images.iherb.com/l/CLF-01991-1.jpg"/>
          <p:cNvPicPr/>
          <p:nvPr/>
        </p:nvPicPr>
        <p:blipFill>
          <a:blip r:embed="rId8"/>
          <a:srcRect l="13915" r="23546"/>
          <a:stretch/>
        </p:blipFill>
        <p:spPr>
          <a:xfrm>
            <a:off x="11235960" y="1654560"/>
            <a:ext cx="720000" cy="1151640"/>
          </a:xfrm>
          <a:prstGeom prst="rect">
            <a:avLst/>
          </a:prstGeom>
          <a:ln w="0">
            <a:noFill/>
          </a:ln>
        </p:spPr>
      </p:pic>
      <p:sp>
        <p:nvSpPr>
          <p:cNvPr id="247" name="pole tekstowe 13"/>
          <p:cNvSpPr/>
          <p:nvPr/>
        </p:nvSpPr>
        <p:spPr>
          <a:xfrm>
            <a:off x="4459680" y="4821480"/>
            <a:ext cx="3803760" cy="63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l-PL" sz="3600" b="0" strike="noStrike" spc="-1">
                <a:solidFill>
                  <a:srgbClr val="000000"/>
                </a:solidFill>
                <a:latin typeface="Calibri"/>
              </a:rPr>
              <a:t>Děkuji za pozornost</a:t>
            </a:r>
            <a:endParaRPr lang="cs-CZ" sz="3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</TotalTime>
  <Words>861</Words>
  <Application>Microsoft Office PowerPoint</Application>
  <PresentationFormat>Širokoúhlá obrazovka</PresentationFormat>
  <Paragraphs>127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17</vt:i4>
      </vt:variant>
    </vt:vector>
  </HeadingPairs>
  <TitlesOfParts>
    <vt:vector size="29" baseType="lpstr">
      <vt:lpstr>Arial</vt:lpstr>
      <vt:lpstr>Calibri</vt:lpstr>
      <vt:lpstr>Calibri Light</vt:lpstr>
      <vt:lpstr>DejaVu Sans</vt:lpstr>
      <vt:lpstr>Georgia</vt:lpstr>
      <vt:lpstr>Lucida Sans Unicode</vt:lpstr>
      <vt:lpstr>Symbol</vt:lpstr>
      <vt:lpstr>Times New Roman</vt:lpstr>
      <vt:lpstr>Wingdings</vt:lpstr>
      <vt:lpstr>Office Theme</vt:lpstr>
      <vt:lpstr>Office Theme</vt:lpstr>
      <vt:lpstr>Office Theme</vt:lpstr>
      <vt:lpstr>Zdraví prospěšné vlastnosti biologicky aktivních peptidů proti civilizačním chorobám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User</cp:lastModifiedBy>
  <cp:revision>59</cp:revision>
  <dcterms:created xsi:type="dcterms:W3CDTF">2022-04-26T12:32:41Z</dcterms:created>
  <dcterms:modified xsi:type="dcterms:W3CDTF">2023-08-07T10:16:12Z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PresentationFormat">
    <vt:lpwstr>Širokoúhlá obrazovka</vt:lpwstr>
  </property>
  <property fmtid="{D5CDD505-2E9C-101B-9397-08002B2CF9AE}" pid="4" name="Slides">
    <vt:i4>17</vt:i4>
  </property>
</Properties>
</file>