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9"/>
  </p:handoutMasterIdLst>
  <p:sldIdLst>
    <p:sldId id="256" r:id="rId2"/>
    <p:sldId id="263" r:id="rId3"/>
    <p:sldId id="269" r:id="rId4"/>
    <p:sldId id="268" r:id="rId5"/>
    <p:sldId id="259" r:id="rId6"/>
    <p:sldId id="267" r:id="rId7"/>
    <p:sldId id="277" r:id="rId8"/>
    <p:sldId id="273" r:id="rId9"/>
    <p:sldId id="264" r:id="rId10"/>
    <p:sldId id="276" r:id="rId11"/>
    <p:sldId id="274" r:id="rId12"/>
    <p:sldId id="278" r:id="rId13"/>
    <p:sldId id="265" r:id="rId14"/>
    <p:sldId id="261" r:id="rId15"/>
    <p:sldId id="272" r:id="rId16"/>
    <p:sldId id="266" r:id="rId17"/>
    <p:sldId id="258" r:id="rId18"/>
  </p:sldIdLst>
  <p:sldSz cx="12192000" cy="6858000"/>
  <p:notesSz cx="10021888" cy="688816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42818" cy="34560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5676751" y="1"/>
            <a:ext cx="4342818" cy="345604"/>
          </a:xfrm>
          <a:prstGeom prst="rect">
            <a:avLst/>
          </a:prstGeom>
        </p:spPr>
        <p:txBody>
          <a:bodyPr vert="horz" lIns="96625" tIns="48312" rIns="96625" bIns="48312" rtlCol="0"/>
          <a:lstStyle>
            <a:lvl1pPr algn="r">
              <a:defRPr sz="1300"/>
            </a:lvl1pPr>
          </a:lstStyle>
          <a:p>
            <a:fld id="{304EF114-D060-4A80-AD82-C4E83AB77D2B}" type="datetimeFigureOut">
              <a:rPr lang="en-GB" smtClean="0"/>
              <a:t>25/08/2023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6542560"/>
            <a:ext cx="4342818" cy="345603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5676751" y="6542560"/>
            <a:ext cx="4342818" cy="345603"/>
          </a:xfrm>
          <a:prstGeom prst="rect">
            <a:avLst/>
          </a:prstGeom>
        </p:spPr>
        <p:txBody>
          <a:bodyPr vert="horz" lIns="96625" tIns="48312" rIns="96625" bIns="48312" rtlCol="0" anchor="b"/>
          <a:lstStyle>
            <a:lvl1pPr algn="r">
              <a:defRPr sz="1300"/>
            </a:lvl1pPr>
          </a:lstStyle>
          <a:p>
            <a:fld id="{6DB31AF7-A138-478F-B132-A0B21C487E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9726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25.08.2023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7950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25.08.2023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60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25.08.2023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494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25.08.2023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93862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25.08.2023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0221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25.08.2023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39176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25.08.2023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5656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25.08.2023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84166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25.08.2023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02139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25.08.2023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745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78FF2-B7F1-4A6E-A493-C003FAB5D7AF}" type="datetimeFigureOut">
              <a:rPr lang="pl-PL" smtClean="0"/>
              <a:t>25.08.2023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3360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78FF2-B7F1-4A6E-A493-C003FAB5D7AF}" type="datetimeFigureOut">
              <a:rPr lang="pl-PL" smtClean="0"/>
              <a:t>25.08.2023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02536-B63B-4669-98DE-B13F2E9C401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9415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eacea.ec.europa.eu/national-policies/eurydice/content/quality-assurance-higher-education-50_pl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761448" y="2725781"/>
            <a:ext cx="9077499" cy="2429692"/>
          </a:xfrm>
        </p:spPr>
        <p:txBody>
          <a:bodyPr>
            <a:normAutofit fontScale="90000"/>
          </a:bodyPr>
          <a:lstStyle/>
          <a:p>
            <a:r>
              <a:rPr lang="pl-PL" b="1" i="1" dirty="0">
                <a:solidFill>
                  <a:srgbClr val="FF0000"/>
                </a:solidFill>
              </a:rPr>
              <a:t>Jakość kształcenia, rynek pracy </a:t>
            </a:r>
            <a:r>
              <a:rPr lang="pl-PL" b="1" i="1" dirty="0" smtClean="0">
                <a:solidFill>
                  <a:srgbClr val="FF0000"/>
                </a:solidFill>
              </a:rPr>
              <a:t/>
            </a:r>
            <a:br>
              <a:rPr lang="pl-PL" b="1" i="1" dirty="0" smtClean="0">
                <a:solidFill>
                  <a:srgbClr val="FF0000"/>
                </a:solidFill>
              </a:rPr>
            </a:br>
            <a:r>
              <a:rPr lang="pl-PL" b="1" i="1" dirty="0" smtClean="0">
                <a:solidFill>
                  <a:srgbClr val="FF0000"/>
                </a:solidFill>
              </a:rPr>
              <a:t>a </a:t>
            </a:r>
            <a:r>
              <a:rPr lang="pl-PL" b="1" i="1" dirty="0">
                <a:solidFill>
                  <a:srgbClr val="FF0000"/>
                </a:solidFill>
              </a:rPr>
              <a:t>pandemia  </a:t>
            </a:r>
            <a:r>
              <a:rPr lang="pl-PL" b="1" i="1" dirty="0" smtClean="0">
                <a:solidFill>
                  <a:srgbClr val="FF0000"/>
                </a:solidFill>
              </a:rPr>
              <a:t/>
            </a:r>
            <a:br>
              <a:rPr lang="pl-PL" b="1" i="1" dirty="0" smtClean="0">
                <a:solidFill>
                  <a:srgbClr val="FF0000"/>
                </a:solidFill>
              </a:rPr>
            </a:br>
            <a:r>
              <a:rPr lang="pl-PL" b="1" i="1" dirty="0" smtClean="0">
                <a:solidFill>
                  <a:srgbClr val="FF0000"/>
                </a:solidFill>
              </a:rPr>
              <a:t>– </a:t>
            </a:r>
            <a:r>
              <a:rPr lang="pl-PL" b="1" i="1" dirty="0">
                <a:solidFill>
                  <a:srgbClr val="FF0000"/>
                </a:solidFill>
              </a:rPr>
              <a:t>dobre praktyki </a:t>
            </a:r>
            <a:r>
              <a:rPr lang="pl-PL" b="1" i="1" dirty="0" smtClean="0">
                <a:solidFill>
                  <a:srgbClr val="FF0000"/>
                </a:solidFill>
              </a:rPr>
              <a:t>w Polsce</a:t>
            </a:r>
            <a:endParaRPr lang="pl-PL" dirty="0">
              <a:solidFill>
                <a:srgbClr val="FF0000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5155473"/>
            <a:ext cx="9144000" cy="444137"/>
          </a:xfrm>
        </p:spPr>
        <p:txBody>
          <a:bodyPr/>
          <a:lstStyle/>
          <a:p>
            <a:pPr algn="l"/>
            <a:r>
              <a:rPr lang="pl-PL" dirty="0">
                <a:solidFill>
                  <a:srgbClr val="FF0000"/>
                </a:solidFill>
              </a:rPr>
              <a:t>d</a:t>
            </a:r>
            <a:r>
              <a:rPr lang="pl-PL" dirty="0" smtClean="0">
                <a:solidFill>
                  <a:srgbClr val="FF0000"/>
                </a:solidFill>
              </a:rPr>
              <a:t>r Katarzyna </a:t>
            </a:r>
            <a:r>
              <a:rPr lang="pl-PL" dirty="0" err="1" smtClean="0">
                <a:solidFill>
                  <a:srgbClr val="FF0000"/>
                </a:solidFill>
              </a:rPr>
              <a:t>Sradomska</a:t>
            </a:r>
            <a:endParaRPr lang="pl-PL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128" y="0"/>
            <a:ext cx="7216140" cy="67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9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741655"/>
          </a:xfrm>
        </p:spPr>
        <p:txBody>
          <a:bodyPr/>
          <a:lstStyle/>
          <a:p>
            <a:r>
              <a:rPr lang="pl-PL" dirty="0" smtClean="0"/>
              <a:t>Jakość kształcenia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123406"/>
            <a:ext cx="10515600" cy="53438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dirty="0" smtClean="0"/>
              <a:t>doskonałość</a:t>
            </a:r>
            <a:r>
              <a:rPr lang="pl-PL" dirty="0"/>
              <a:t>, brak usterek, stopień przygotowania do </a:t>
            </a:r>
            <a:r>
              <a:rPr lang="pl-PL" dirty="0" smtClean="0"/>
              <a:t>osiągania </a:t>
            </a:r>
            <a:r>
              <a:rPr lang="pl-PL" dirty="0"/>
              <a:t>celów instytucji, stopień spełniania oczekiwań klientów, ciągły rozwój </a:t>
            </a:r>
            <a:br>
              <a:rPr lang="pl-PL" dirty="0"/>
            </a:br>
            <a:r>
              <a:rPr lang="pl-PL" dirty="0" smtClean="0"/>
              <a:t>(Green,1994)</a:t>
            </a:r>
          </a:p>
          <a:p>
            <a:pPr marL="0" indent="0">
              <a:buNone/>
            </a:pPr>
            <a:r>
              <a:rPr lang="pl-PL" dirty="0"/>
              <a:t>rodzaj edukacji </a:t>
            </a:r>
            <a:r>
              <a:rPr lang="pl-PL" dirty="0" smtClean="0"/>
              <a:t>oferującej </a:t>
            </a:r>
            <a:r>
              <a:rPr lang="pl-PL" dirty="0"/>
              <a:t>wszystkim młodym ludziom oraz pozostałym osobom uczącym się</a:t>
            </a:r>
            <a:r>
              <a:rPr lang="pl-PL" dirty="0" smtClean="0"/>
              <a:t>, kompetencje </a:t>
            </a:r>
            <a:r>
              <a:rPr lang="pl-PL" dirty="0"/>
              <a:t>dostosowane do specyficznego kontekstu, w którym </a:t>
            </a:r>
            <a:r>
              <a:rPr lang="pl-PL" dirty="0" smtClean="0"/>
              <a:t>żyją i </a:t>
            </a:r>
            <a:r>
              <a:rPr lang="pl-PL" dirty="0"/>
              <a:t>pozwalające im na aktywne uczestnictwo w życiu </a:t>
            </a:r>
            <a:r>
              <a:rPr lang="pl-PL" dirty="0" smtClean="0"/>
              <a:t>społecznym</a:t>
            </a:r>
          </a:p>
          <a:p>
            <a:pPr marL="0" indent="0">
              <a:buNone/>
            </a:pPr>
            <a:r>
              <a:rPr lang="pl-PL" dirty="0" smtClean="0"/>
              <a:t>(UNESCO)</a:t>
            </a:r>
          </a:p>
          <a:p>
            <a:pPr marL="0" indent="0">
              <a:buNone/>
            </a:pPr>
            <a:r>
              <a:rPr lang="pl-PL" dirty="0"/>
              <a:t>stopień spełnienia wymagań dotyczących procesu </a:t>
            </a:r>
            <a:r>
              <a:rPr lang="pl-PL" dirty="0" smtClean="0"/>
              <a:t>kształcenia i </a:t>
            </a:r>
            <a:r>
              <a:rPr lang="pl-PL" dirty="0"/>
              <a:t>jego efektów, formułowanych przez </a:t>
            </a:r>
            <a:r>
              <a:rPr lang="pl-PL" dirty="0" smtClean="0"/>
              <a:t>interesariuszy, przy uwzględnieniu </a:t>
            </a:r>
            <a:r>
              <a:rPr lang="pl-PL" dirty="0"/>
              <a:t>uwarunkowań wewnętrznych i zewnętrznych </a:t>
            </a:r>
            <a:br>
              <a:rPr lang="pl-PL" dirty="0"/>
            </a:br>
            <a:r>
              <a:rPr lang="pl-PL" dirty="0" smtClean="0"/>
              <a:t>(</a:t>
            </a:r>
            <a:r>
              <a:rPr lang="pl-PL" dirty="0" err="1" smtClean="0"/>
              <a:t>Grudowski</a:t>
            </a:r>
            <a:r>
              <a:rPr lang="pl-PL" dirty="0" smtClean="0"/>
              <a:t>, Lewandowski, 2012)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  <p:pic>
        <p:nvPicPr>
          <p:cNvPr id="4" name="Zástupný symbol pro obsah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382627" y="3624322"/>
            <a:ext cx="5917474" cy="54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62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741655"/>
          </a:xfrm>
        </p:spPr>
        <p:txBody>
          <a:bodyPr/>
          <a:lstStyle/>
          <a:p>
            <a:r>
              <a:rPr lang="pl-PL" dirty="0" smtClean="0"/>
              <a:t>Jakość kształcenia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123406"/>
            <a:ext cx="10515600" cy="53438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dirty="0" smtClean="0"/>
              <a:t>doskonałość</a:t>
            </a:r>
            <a:r>
              <a:rPr lang="pl-PL" dirty="0"/>
              <a:t>, brak usterek, stopień przygotowania do </a:t>
            </a:r>
            <a:r>
              <a:rPr lang="pl-PL" dirty="0" smtClean="0"/>
              <a:t>osiągania </a:t>
            </a:r>
            <a:r>
              <a:rPr lang="pl-PL" b="1" dirty="0"/>
              <a:t>celów</a:t>
            </a:r>
            <a:r>
              <a:rPr lang="pl-PL" dirty="0"/>
              <a:t> instytucji, stopień spełniania oczekiwań </a:t>
            </a:r>
            <a:r>
              <a:rPr lang="pl-PL" b="1" dirty="0"/>
              <a:t>klientów</a:t>
            </a:r>
            <a:r>
              <a:rPr lang="pl-PL" dirty="0"/>
              <a:t>, ciągły rozwój </a:t>
            </a:r>
            <a:br>
              <a:rPr lang="pl-PL" dirty="0"/>
            </a:br>
            <a:r>
              <a:rPr lang="pl-PL" dirty="0" smtClean="0"/>
              <a:t>(Green,1994)</a:t>
            </a:r>
          </a:p>
          <a:p>
            <a:pPr marL="0" indent="0">
              <a:buNone/>
            </a:pPr>
            <a:r>
              <a:rPr lang="pl-PL" dirty="0"/>
              <a:t>rodzaj edukacji </a:t>
            </a:r>
            <a:r>
              <a:rPr lang="pl-PL" dirty="0" smtClean="0"/>
              <a:t>oferującej </a:t>
            </a:r>
            <a:r>
              <a:rPr lang="pl-PL" dirty="0"/>
              <a:t>wszystkim młodym ludziom oraz pozostałym osobom uczącym się</a:t>
            </a:r>
            <a:r>
              <a:rPr lang="pl-PL" dirty="0" smtClean="0"/>
              <a:t>, </a:t>
            </a:r>
            <a:r>
              <a:rPr lang="pl-PL" b="1" dirty="0" smtClean="0"/>
              <a:t>kompetencje</a:t>
            </a:r>
            <a:r>
              <a:rPr lang="pl-PL" dirty="0" smtClean="0"/>
              <a:t> </a:t>
            </a:r>
            <a:r>
              <a:rPr lang="pl-PL" dirty="0"/>
              <a:t>dostosowane do </a:t>
            </a:r>
            <a:r>
              <a:rPr lang="pl-PL" b="1" dirty="0"/>
              <a:t>specyficznego kontekstu</a:t>
            </a:r>
            <a:r>
              <a:rPr lang="pl-PL" dirty="0"/>
              <a:t>, w którym </a:t>
            </a:r>
            <a:r>
              <a:rPr lang="pl-PL" dirty="0" smtClean="0"/>
              <a:t>żyją i </a:t>
            </a:r>
            <a:r>
              <a:rPr lang="pl-PL" dirty="0"/>
              <a:t>pozwalające im na aktywne uczestnictwo w </a:t>
            </a:r>
            <a:r>
              <a:rPr lang="pl-PL" b="1" dirty="0"/>
              <a:t>życiu </a:t>
            </a:r>
            <a:r>
              <a:rPr lang="pl-PL" b="1" dirty="0" smtClean="0"/>
              <a:t>społecznym</a:t>
            </a:r>
          </a:p>
          <a:p>
            <a:pPr marL="0" indent="0">
              <a:buNone/>
            </a:pPr>
            <a:r>
              <a:rPr lang="pl-PL" dirty="0" smtClean="0"/>
              <a:t>(UNESCO)</a:t>
            </a:r>
          </a:p>
          <a:p>
            <a:pPr marL="0" indent="0">
              <a:buNone/>
            </a:pPr>
            <a:r>
              <a:rPr lang="pl-PL" dirty="0"/>
              <a:t>stopień spełnienia </a:t>
            </a:r>
            <a:r>
              <a:rPr lang="pl-PL" b="1" u="sng" dirty="0"/>
              <a:t>wymagań</a:t>
            </a:r>
            <a:r>
              <a:rPr lang="pl-PL" dirty="0"/>
              <a:t> dotyczących procesu </a:t>
            </a:r>
            <a:r>
              <a:rPr lang="pl-PL" dirty="0" smtClean="0"/>
              <a:t>kształcenia i </a:t>
            </a:r>
            <a:r>
              <a:rPr lang="pl-PL" dirty="0"/>
              <a:t>jego </a:t>
            </a:r>
            <a:r>
              <a:rPr lang="pl-PL" b="1" dirty="0"/>
              <a:t>efektów</a:t>
            </a:r>
            <a:r>
              <a:rPr lang="pl-PL" dirty="0"/>
              <a:t>, formułowanych przez </a:t>
            </a:r>
            <a:r>
              <a:rPr lang="pl-PL" b="1" u="sng" dirty="0" smtClean="0"/>
              <a:t>interesariuszy</a:t>
            </a:r>
            <a:r>
              <a:rPr lang="pl-PL" dirty="0" smtClean="0"/>
              <a:t>, przy uwzględnieniu </a:t>
            </a:r>
            <a:r>
              <a:rPr lang="pl-PL" b="1" u="sng" dirty="0"/>
              <a:t>uwarunkowań</a:t>
            </a:r>
            <a:r>
              <a:rPr lang="pl-PL" dirty="0"/>
              <a:t> wewnętrznych i zewnętrznych </a:t>
            </a:r>
            <a:br>
              <a:rPr lang="pl-PL" dirty="0"/>
            </a:br>
            <a:r>
              <a:rPr lang="pl-PL" dirty="0" smtClean="0"/>
              <a:t>(</a:t>
            </a:r>
            <a:r>
              <a:rPr lang="pl-PL" dirty="0" err="1" smtClean="0"/>
              <a:t>Grudowski</a:t>
            </a:r>
            <a:r>
              <a:rPr lang="pl-PL" dirty="0" smtClean="0"/>
              <a:t>, Lewandowski, 2012)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49937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811323"/>
          </a:xfrm>
        </p:spPr>
        <p:txBody>
          <a:bodyPr/>
          <a:lstStyle/>
          <a:p>
            <a:r>
              <a:rPr lang="pl-PL" dirty="0"/>
              <a:t>Jakość kształcenia – wymagania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079864"/>
            <a:ext cx="10515600" cy="53874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b="1" dirty="0" smtClean="0"/>
              <a:t>Wybrane dokumenty </a:t>
            </a:r>
            <a:r>
              <a:rPr lang="pl-PL" b="1" dirty="0"/>
              <a:t>według których </a:t>
            </a:r>
            <a:r>
              <a:rPr lang="pl-PL" b="1" dirty="0" smtClean="0"/>
              <a:t>kształcimy studentów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Ustawa </a:t>
            </a:r>
            <a:r>
              <a:rPr lang="pl-PL" dirty="0"/>
              <a:t>z dnia 20 lipca 2018 r. </a:t>
            </a:r>
            <a:r>
              <a:rPr lang="pl-PL" dirty="0" smtClean="0"/>
              <a:t>Prawo </a:t>
            </a:r>
            <a:r>
              <a:rPr lang="pl-PL" dirty="0"/>
              <a:t>o szkolnictwie wyższym i nauce</a:t>
            </a:r>
          </a:p>
          <a:p>
            <a:pPr marL="0" indent="0">
              <a:buNone/>
            </a:pPr>
            <a:r>
              <a:rPr lang="pl-PL" dirty="0"/>
              <a:t>Ustawa z dnia 22 grudnia 2015 r. o Zintegrowanym Systemie </a:t>
            </a:r>
            <a:r>
              <a:rPr lang="pl-PL" dirty="0" smtClean="0"/>
              <a:t>Kwalifikacji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b="1" dirty="0" smtClean="0"/>
              <a:t>Dokumenty </a:t>
            </a:r>
            <a:r>
              <a:rPr lang="pl-PL" b="1" dirty="0"/>
              <a:t>określające wymagania dotyczące nauczycieli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Rozporządzenie Ministra Edukacji z dnia 1 sierpnia 2017 r. w sprawie szczegółowych kwalifikacji wymaganych od nauczycieli</a:t>
            </a:r>
          </a:p>
          <a:p>
            <a:pPr marL="0" indent="0">
              <a:buNone/>
            </a:pPr>
            <a:r>
              <a:rPr lang="pl-PL" dirty="0" smtClean="0"/>
              <a:t>Rozporządzenie Ministra Edukacji i Nauki z </a:t>
            </a:r>
            <a:r>
              <a:rPr lang="pl-PL" dirty="0"/>
              <a:t>dnia 6 kwietnia 2021 r. </a:t>
            </a:r>
            <a:r>
              <a:rPr lang="pl-PL" dirty="0" smtClean="0"/>
              <a:t>w</a:t>
            </a:r>
            <a:r>
              <a:rPr lang="pl-PL" dirty="0"/>
              <a:t> sprawie standardu kształcenia przygotowującego do wykonywania zawodu </a:t>
            </a:r>
            <a:r>
              <a:rPr lang="pl-PL" dirty="0" smtClean="0"/>
              <a:t>nauczyciela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09625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924535"/>
          </a:xfrm>
        </p:spPr>
        <p:txBody>
          <a:bodyPr/>
          <a:lstStyle/>
          <a:p>
            <a:r>
              <a:rPr lang="pl-PL" dirty="0"/>
              <a:t>Jakość kształcenia – wymagania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210491"/>
            <a:ext cx="10515600" cy="52568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 smtClean="0"/>
              <a:t>Dokumenty obowiązujące w edukacji uczniów</a:t>
            </a:r>
            <a:endParaRPr lang="pl-PL" b="1" dirty="0"/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Ustawa </a:t>
            </a:r>
            <a:r>
              <a:rPr lang="pl-PL" dirty="0"/>
              <a:t>z dnia 14 grudnia 2016 r. </a:t>
            </a:r>
            <a:r>
              <a:rPr lang="pl-PL" dirty="0" smtClean="0"/>
              <a:t> </a:t>
            </a:r>
            <a:r>
              <a:rPr lang="pl-PL" dirty="0"/>
              <a:t>Prawo </a:t>
            </a:r>
            <a:r>
              <a:rPr lang="pl-PL" dirty="0" smtClean="0"/>
              <a:t>oświatowe</a:t>
            </a:r>
          </a:p>
          <a:p>
            <a:pPr marL="0" indent="0">
              <a:buNone/>
            </a:pPr>
            <a:r>
              <a:rPr lang="pl-PL" dirty="0" smtClean="0"/>
              <a:t>Rozporządzenie Ministra Edukacji i Nauki z </a:t>
            </a:r>
            <a:r>
              <a:rPr lang="pl-PL" dirty="0"/>
              <a:t>dnia 13 sierpnia 2021 r. </a:t>
            </a:r>
            <a:r>
              <a:rPr lang="pl-PL" dirty="0" smtClean="0"/>
              <a:t>zmieniające </a:t>
            </a:r>
            <a:r>
              <a:rPr lang="pl-PL" dirty="0"/>
              <a:t>rozporządzenie w sprawie podstawy programowej wychowania przedszkolnego oraz podstawy programowej kształcenia ogólnego dla szkoły </a:t>
            </a:r>
            <a:r>
              <a:rPr lang="pl-PL" dirty="0" smtClean="0"/>
              <a:t>podstawowej</a:t>
            </a:r>
          </a:p>
          <a:p>
            <a:pPr marL="0" indent="0">
              <a:buNone/>
            </a:pPr>
            <a:r>
              <a:rPr lang="pl-PL" dirty="0"/>
              <a:t>Rozporządzenie Ministra Edukacji i </a:t>
            </a:r>
            <a:r>
              <a:rPr lang="pl-PL" dirty="0" smtClean="0"/>
              <a:t>Nauki </a:t>
            </a:r>
            <a:r>
              <a:rPr lang="pl-PL" dirty="0"/>
              <a:t>z dnia 13 sierpnia 2021 r. zmieniające rozporządzenie w sprawie podstawy programowej kształcenia ogólnego dla liceum ogólnokształcącego, technikum oraz branżowej szkoły II </a:t>
            </a:r>
            <a:r>
              <a:rPr lang="pl-PL" dirty="0" smtClean="0"/>
              <a:t>stopnia</a:t>
            </a:r>
          </a:p>
        </p:txBody>
      </p:sp>
    </p:spTree>
    <p:extLst>
      <p:ext uri="{BB962C8B-B14F-4D97-AF65-F5344CB8AC3E}">
        <p14:creationId xmlns:p14="http://schemas.microsoft.com/office/powerpoint/2010/main" val="612832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689403"/>
          </a:xfrm>
        </p:spPr>
        <p:txBody>
          <a:bodyPr>
            <a:normAutofit fontScale="90000"/>
          </a:bodyPr>
          <a:lstStyle/>
          <a:p>
            <a:r>
              <a:rPr lang="pl-PL" dirty="0"/>
              <a:t>Jakość </a:t>
            </a:r>
            <a:r>
              <a:rPr lang="pl-PL" dirty="0" smtClean="0"/>
              <a:t>kształcenia - interesariusze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975360"/>
            <a:ext cx="10515600" cy="54919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 smtClean="0"/>
              <a:t>Dobre praktyki z perspektywy INTERESARIUSZY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STUDENCI </a:t>
            </a:r>
          </a:p>
          <a:p>
            <a:pPr marL="0" indent="0">
              <a:buNone/>
            </a:pPr>
            <a:r>
              <a:rPr lang="pl-PL" dirty="0" smtClean="0"/>
              <a:t>w programach studiów zgodnych ze standardami kształcenia realizowane są przedmioty których treści są dopasowane do wymagań zawodowych/rynku pracy</a:t>
            </a:r>
          </a:p>
          <a:p>
            <a:pPr marL="0" indent="0">
              <a:buNone/>
            </a:pPr>
            <a:r>
              <a:rPr lang="pl-PL" dirty="0" smtClean="0"/>
              <a:t>kształcenie kompetencji miękkich</a:t>
            </a:r>
          </a:p>
        </p:txBody>
      </p:sp>
    </p:spTree>
    <p:extLst>
      <p:ext uri="{BB962C8B-B14F-4D97-AF65-F5344CB8AC3E}">
        <p14:creationId xmlns:p14="http://schemas.microsoft.com/office/powerpoint/2010/main" val="215498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689403"/>
          </a:xfrm>
        </p:spPr>
        <p:txBody>
          <a:bodyPr>
            <a:normAutofit fontScale="90000"/>
          </a:bodyPr>
          <a:lstStyle/>
          <a:p>
            <a:r>
              <a:rPr lang="pl-PL" dirty="0"/>
              <a:t>Jakość </a:t>
            </a:r>
            <a:r>
              <a:rPr lang="pl-PL" dirty="0" smtClean="0"/>
              <a:t>kształcenia - interesariusze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975360"/>
            <a:ext cx="10515600" cy="54919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 smtClean="0"/>
              <a:t>Przykładowe materiały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/>
              <a:t>r</a:t>
            </a:r>
            <a:r>
              <a:rPr lang="pl-PL" dirty="0" smtClean="0"/>
              <a:t>óżnorodne formy przygotowania do zajęć np. z wykorzystaniem materiałów dostępnych on-line</a:t>
            </a:r>
          </a:p>
          <a:p>
            <a:pPr marL="0" indent="0">
              <a:buNone/>
            </a:pPr>
            <a:r>
              <a:rPr lang="pl-PL" dirty="0" smtClean="0"/>
              <a:t>projektowanie instrumentów ewaluacyjnych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4079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689403"/>
          </a:xfrm>
        </p:spPr>
        <p:txBody>
          <a:bodyPr>
            <a:normAutofit fontScale="90000"/>
          </a:bodyPr>
          <a:lstStyle/>
          <a:p>
            <a:r>
              <a:rPr lang="pl-PL" dirty="0"/>
              <a:t>Jakość </a:t>
            </a:r>
            <a:r>
              <a:rPr lang="pl-PL" dirty="0" smtClean="0"/>
              <a:t>kształcenia - interesariusze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975360"/>
            <a:ext cx="10515600" cy="54919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 smtClean="0"/>
              <a:t>Dobre praktyki z perspektywy INTERESARIUSZY</a:t>
            </a:r>
          </a:p>
          <a:p>
            <a:pPr marL="0" indent="0">
              <a:buNone/>
            </a:pPr>
            <a:r>
              <a:rPr lang="pl-PL" dirty="0" smtClean="0"/>
              <a:t>NAUCZYCIELE</a:t>
            </a:r>
          </a:p>
          <a:p>
            <a:pPr marL="0" indent="0">
              <a:buNone/>
            </a:pPr>
            <a:r>
              <a:rPr lang="pl-PL" dirty="0" smtClean="0"/>
              <a:t>współpraca w ramach projektów europejskich</a:t>
            </a:r>
          </a:p>
          <a:p>
            <a:pPr marL="0" indent="0">
              <a:buNone/>
            </a:pPr>
            <a:r>
              <a:rPr lang="pl-PL" dirty="0" smtClean="0"/>
              <a:t>seminaria i spotkania doskonalące</a:t>
            </a:r>
          </a:p>
          <a:p>
            <a:pPr marL="0" indent="0">
              <a:buNone/>
            </a:pPr>
            <a:r>
              <a:rPr lang="pl-PL" dirty="0" smtClean="0"/>
              <a:t>studia podyplomowe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9863" y="3657600"/>
            <a:ext cx="6888480" cy="2464526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0560" y="1384663"/>
            <a:ext cx="3553096" cy="4929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41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2"/>
            <a:ext cx="10515600" cy="828740"/>
          </a:xfrm>
        </p:spPr>
        <p:txBody>
          <a:bodyPr/>
          <a:lstStyle/>
          <a:p>
            <a:r>
              <a:rPr lang="pl-PL" dirty="0"/>
              <a:t>Jakość kształcenia - interesariusze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027612"/>
            <a:ext cx="10515600" cy="54396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 smtClean="0"/>
              <a:t>Dobre praktyki z perspektywy INTERESARIUSZY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SZKOŁY</a:t>
            </a:r>
          </a:p>
          <a:p>
            <a:pPr marL="0" indent="0">
              <a:buNone/>
            </a:pPr>
            <a:r>
              <a:rPr lang="pl-PL" dirty="0" smtClean="0"/>
              <a:t>przygotowanie kadry (studentów) do pracy w warunkach nietypowych</a:t>
            </a:r>
          </a:p>
          <a:p>
            <a:pPr marL="0" indent="0">
              <a:buNone/>
            </a:pPr>
            <a:r>
              <a:rPr lang="pl-PL" dirty="0" smtClean="0"/>
              <a:t>przygotowanie kadry (studentów) do pracy z uczniem ze specjalnymi potrzebami</a:t>
            </a:r>
          </a:p>
          <a:p>
            <a:pPr marL="0" indent="0">
              <a:buNone/>
            </a:pPr>
            <a:r>
              <a:rPr lang="pl-PL" dirty="0" smtClean="0"/>
              <a:t>przygotowanie kadry (studentów) do pracy z uczniami w różnym wieku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46958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2"/>
            <a:ext cx="10515600" cy="828740"/>
          </a:xfrm>
        </p:spPr>
        <p:txBody>
          <a:bodyPr/>
          <a:lstStyle/>
          <a:p>
            <a:r>
              <a:rPr lang="pl-PL" dirty="0"/>
              <a:t>Jakość kształcenia - interesariusze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027612"/>
            <a:ext cx="10515600" cy="54396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 smtClean="0"/>
              <a:t>Przykładowe materiały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/>
              <a:t>p</a:t>
            </a:r>
            <a:r>
              <a:rPr lang="pl-PL" dirty="0" smtClean="0"/>
              <a:t>raca z platformami internetowymi (np. platforma </a:t>
            </a:r>
            <a:r>
              <a:rPr lang="pl-PL" dirty="0" err="1" smtClean="0"/>
              <a:t>MyGrammarLab</a:t>
            </a:r>
            <a:r>
              <a:rPr lang="pl-PL" dirty="0" smtClean="0"/>
              <a:t>)</a:t>
            </a:r>
          </a:p>
          <a:p>
            <a:pPr marL="0" indent="0">
              <a:buNone/>
            </a:pPr>
            <a:r>
              <a:rPr lang="pl-PL" dirty="0" smtClean="0"/>
              <a:t>praca z ewaluacją on-line (np. platformy </a:t>
            </a:r>
            <a:r>
              <a:rPr lang="pl-PL" dirty="0" err="1" smtClean="0"/>
              <a:t>Moodle</a:t>
            </a:r>
            <a:r>
              <a:rPr lang="pl-PL" dirty="0" smtClean="0"/>
              <a:t> i </a:t>
            </a:r>
            <a:r>
              <a:rPr lang="pl-PL" dirty="0" err="1" smtClean="0"/>
              <a:t>Forms</a:t>
            </a:r>
            <a:r>
              <a:rPr lang="pl-PL" dirty="0" smtClean="0"/>
              <a:t>)</a:t>
            </a:r>
          </a:p>
          <a:p>
            <a:pPr marL="0" indent="0">
              <a:buNone/>
            </a:pPr>
            <a:r>
              <a:rPr lang="pl-PL" dirty="0"/>
              <a:t>p</a:t>
            </a:r>
            <a:r>
              <a:rPr lang="pl-PL" dirty="0" smtClean="0"/>
              <a:t>rojekt typu </a:t>
            </a:r>
            <a:r>
              <a:rPr lang="pl-PL" dirty="0" err="1" smtClean="0"/>
              <a:t>webquest</a:t>
            </a:r>
            <a:endParaRPr lang="pl-PL" dirty="0" smtClean="0"/>
          </a:p>
          <a:p>
            <a:pPr marL="0" indent="0">
              <a:buNone/>
            </a:pPr>
            <a:r>
              <a:rPr lang="pl-PL" dirty="0"/>
              <a:t>s</a:t>
            </a:r>
            <a:r>
              <a:rPr lang="pl-PL" dirty="0" smtClean="0"/>
              <a:t>pecjalne potrzeby edukacyjne np. dysleksja – wykorzystanie materiałów on-line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858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2"/>
            <a:ext cx="10515600" cy="828740"/>
          </a:xfrm>
        </p:spPr>
        <p:txBody>
          <a:bodyPr/>
          <a:lstStyle/>
          <a:p>
            <a:r>
              <a:rPr lang="pl-PL" dirty="0"/>
              <a:t>Jakość kształcenia - interesariusze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027612"/>
            <a:ext cx="10515600" cy="54396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 smtClean="0"/>
              <a:t>Dobre praktyki z perspektywy INTERESARIUSZY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PRZEDSIĘBIORSTWA</a:t>
            </a:r>
          </a:p>
          <a:p>
            <a:pPr marL="0" indent="0">
              <a:buNone/>
            </a:pPr>
            <a:r>
              <a:rPr lang="pl-PL" dirty="0" smtClean="0"/>
              <a:t>przygotowanie kadry (studentów) do pracy z profesjonalnym językiem obcym</a:t>
            </a:r>
          </a:p>
          <a:p>
            <a:pPr marL="0" indent="0">
              <a:buNone/>
            </a:pPr>
            <a:r>
              <a:rPr lang="pl-PL" dirty="0" smtClean="0"/>
              <a:t>przygotowanie kadry (studentów) która uwzględnia różnice językowe </a:t>
            </a:r>
            <a:br>
              <a:rPr lang="pl-PL" dirty="0" smtClean="0"/>
            </a:br>
            <a:r>
              <a:rPr lang="pl-PL" dirty="0" smtClean="0"/>
              <a:t>i kulturowe</a:t>
            </a:r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2479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2"/>
            <a:ext cx="10515600" cy="828740"/>
          </a:xfrm>
        </p:spPr>
        <p:txBody>
          <a:bodyPr/>
          <a:lstStyle/>
          <a:p>
            <a:r>
              <a:rPr lang="pl-PL" dirty="0"/>
              <a:t>Jakość kształcenia - interesariusze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027612"/>
            <a:ext cx="10515600" cy="54396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/>
              <a:t>Przykładowe materiały</a:t>
            </a:r>
          </a:p>
          <a:p>
            <a:pPr marL="0" indent="0">
              <a:buNone/>
            </a:pPr>
            <a:r>
              <a:rPr lang="pl-PL" dirty="0"/>
              <a:t>p</a:t>
            </a:r>
            <a:r>
              <a:rPr lang="pl-PL" dirty="0" smtClean="0"/>
              <a:t>rzygotowanie językowe – praca ze źródłami i językiem</a:t>
            </a:r>
          </a:p>
          <a:p>
            <a:pPr marL="0" indent="0">
              <a:buNone/>
            </a:pPr>
            <a:r>
              <a:rPr lang="pl-PL" dirty="0"/>
              <a:t>p</a:t>
            </a:r>
            <a:r>
              <a:rPr lang="pl-PL" dirty="0" smtClean="0"/>
              <a:t>raca projektowa – międzyjęzykowa/porównawcza</a:t>
            </a:r>
          </a:p>
          <a:p>
            <a:pPr marL="0" indent="0">
              <a:buNone/>
            </a:pPr>
            <a:r>
              <a:rPr lang="pl-PL" dirty="0" smtClean="0"/>
              <a:t>kurs </a:t>
            </a:r>
            <a:r>
              <a:rPr lang="pl-PL" dirty="0"/>
              <a:t>na platformie </a:t>
            </a:r>
            <a:r>
              <a:rPr lang="pl-PL" dirty="0" err="1"/>
              <a:t>Moodle</a:t>
            </a:r>
            <a:r>
              <a:rPr lang="pl-PL" dirty="0"/>
              <a:t>: Język angielski w świadczeniach medycznych i pielęgnacyjnych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4" name="Symbol zastępczy zawartości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4971" y="3403313"/>
            <a:ext cx="5026141" cy="306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4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811323"/>
          </a:xfrm>
        </p:spPr>
        <p:txBody>
          <a:bodyPr/>
          <a:lstStyle/>
          <a:p>
            <a:r>
              <a:rPr lang="pl-PL" dirty="0"/>
              <a:t>Jakość kształcenia </a:t>
            </a:r>
            <a:r>
              <a:rPr lang="pl-PL" dirty="0" smtClean="0"/>
              <a:t>– uwarunkowania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13228" y="1776413"/>
            <a:ext cx="5695794" cy="469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82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2"/>
            <a:ext cx="10515600" cy="880992"/>
          </a:xfrm>
        </p:spPr>
        <p:txBody>
          <a:bodyPr/>
          <a:lstStyle/>
          <a:p>
            <a:r>
              <a:rPr lang="pl-PL" dirty="0"/>
              <a:t>Jakość kształcenia – uwarunkowania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280160"/>
            <a:ext cx="10515600" cy="51871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 smtClean="0"/>
              <a:t>Dobre praktyki w czasie pandemii COVID-19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dostosowanie metod i technik pracy do zaistniałych warunków</a:t>
            </a:r>
          </a:p>
          <a:p>
            <a:pPr marL="0" indent="0">
              <a:buNone/>
            </a:pPr>
            <a:r>
              <a:rPr lang="pl-PL" dirty="0"/>
              <a:t>d</a:t>
            </a:r>
            <a:r>
              <a:rPr lang="pl-PL" dirty="0" smtClean="0"/>
              <a:t>ostosowanie metod ewaluacji studentów</a:t>
            </a:r>
          </a:p>
          <a:p>
            <a:pPr marL="0" indent="0">
              <a:buNone/>
            </a:pPr>
            <a:r>
              <a:rPr lang="pl-PL" dirty="0"/>
              <a:t>w</a:t>
            </a:r>
            <a:r>
              <a:rPr lang="pl-PL" dirty="0" smtClean="0"/>
              <a:t>ykorzystanie możliwości technologicznych</a:t>
            </a:r>
          </a:p>
          <a:p>
            <a:pPr marL="0" indent="0">
              <a:buNone/>
            </a:pPr>
            <a:r>
              <a:rPr lang="pl-PL" dirty="0"/>
              <a:t>i</a:t>
            </a:r>
            <a:r>
              <a:rPr lang="pl-PL" dirty="0" smtClean="0"/>
              <a:t>ndywidualizacja procesu kształcenia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9801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811323"/>
          </a:xfrm>
        </p:spPr>
        <p:txBody>
          <a:bodyPr/>
          <a:lstStyle/>
          <a:p>
            <a:r>
              <a:rPr lang="pl-PL" dirty="0" smtClean="0"/>
              <a:t>Podsumowanie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175657"/>
            <a:ext cx="10149840" cy="5001306"/>
          </a:xfrm>
        </p:spPr>
        <p:txBody>
          <a:bodyPr/>
          <a:lstStyle/>
          <a:p>
            <a:pPr marL="0" indent="0">
              <a:buNone/>
            </a:pPr>
            <a:r>
              <a:rPr lang="pl-PL" dirty="0" smtClean="0"/>
              <a:t>W związku z pandemią: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zastosowanie innych technik i środków dydaktycznych</a:t>
            </a:r>
          </a:p>
          <a:p>
            <a:pPr marL="0" indent="0">
              <a:buNone/>
            </a:pPr>
            <a:r>
              <a:rPr lang="pl-PL" dirty="0"/>
              <a:t>i</a:t>
            </a:r>
            <a:r>
              <a:rPr lang="pl-PL" dirty="0" smtClean="0"/>
              <a:t>ndywidualizacja nauczania</a:t>
            </a:r>
          </a:p>
          <a:p>
            <a:pPr marL="0" indent="0">
              <a:buNone/>
            </a:pPr>
            <a:r>
              <a:rPr lang="pl-PL" dirty="0" smtClean="0"/>
              <a:t>zastosowanie innych form oceny</a:t>
            </a:r>
          </a:p>
          <a:p>
            <a:pPr marL="0" indent="0">
              <a:buNone/>
            </a:pPr>
            <a:r>
              <a:rPr lang="pl-PL" dirty="0"/>
              <a:t>r</a:t>
            </a:r>
            <a:r>
              <a:rPr lang="pl-PL" dirty="0" smtClean="0"/>
              <a:t>ozwinięcie e-learningowych form kształcenia i doskonalenia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437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03960" y="198871"/>
            <a:ext cx="10515600" cy="1325563"/>
          </a:xfrm>
        </p:spPr>
        <p:txBody>
          <a:bodyPr/>
          <a:lstStyle/>
          <a:p>
            <a:r>
              <a:rPr lang="pl-PL" dirty="0" smtClean="0"/>
              <a:t>Odniesienia i dokumenty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203960" y="1775748"/>
            <a:ext cx="10515600" cy="4691553"/>
          </a:xfrm>
        </p:spPr>
        <p:txBody>
          <a:bodyPr/>
          <a:lstStyle/>
          <a:p>
            <a:pPr marL="0" indent="0">
              <a:buNone/>
            </a:pPr>
            <a:r>
              <a:rPr lang="pl-PL" dirty="0" err="1" smtClean="0"/>
              <a:t>Eurydice</a:t>
            </a:r>
            <a:r>
              <a:rPr lang="pl-PL" dirty="0" smtClean="0"/>
              <a:t> </a:t>
            </a:r>
            <a:r>
              <a:rPr lang="pl-PL" dirty="0" smtClean="0">
                <a:hlinkClick r:id="rId2"/>
              </a:rPr>
              <a:t>https</a:t>
            </a:r>
            <a:r>
              <a:rPr lang="pl-PL" dirty="0">
                <a:hlinkClick r:id="rId2"/>
              </a:rPr>
              <a:t>://</a:t>
            </a:r>
            <a:r>
              <a:rPr lang="pl-PL" dirty="0" smtClean="0">
                <a:hlinkClick r:id="rId2"/>
              </a:rPr>
              <a:t>eacea.ec.europa.eu/national-policies/eurydice/content/quality-assurance-higher-education-50_pl</a:t>
            </a: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Green, D. (1994). </a:t>
            </a:r>
            <a:r>
              <a:rPr lang="pl-PL" dirty="0" err="1" smtClean="0"/>
              <a:t>What</a:t>
            </a:r>
            <a:r>
              <a:rPr lang="pl-PL" dirty="0" smtClean="0"/>
              <a:t> </a:t>
            </a:r>
            <a:r>
              <a:rPr lang="pl-PL" dirty="0" err="1" smtClean="0"/>
              <a:t>is</a:t>
            </a:r>
            <a:r>
              <a:rPr lang="pl-PL" dirty="0" smtClean="0"/>
              <a:t> </a:t>
            </a:r>
            <a:r>
              <a:rPr lang="pl-PL" dirty="0" err="1" smtClean="0"/>
              <a:t>Quality</a:t>
            </a:r>
            <a:r>
              <a:rPr lang="pl-PL" dirty="0" smtClean="0"/>
              <a:t> in </a:t>
            </a:r>
            <a:r>
              <a:rPr lang="pl-PL" dirty="0" err="1" smtClean="0"/>
              <a:t>Higher</a:t>
            </a:r>
            <a:r>
              <a:rPr lang="pl-PL" dirty="0" smtClean="0"/>
              <a:t> </a:t>
            </a:r>
            <a:r>
              <a:rPr lang="pl-PL" dirty="0" err="1" smtClean="0"/>
              <a:t>Education</a:t>
            </a:r>
            <a:r>
              <a:rPr lang="pl-PL" dirty="0" smtClean="0"/>
              <a:t>? In: </a:t>
            </a:r>
            <a:r>
              <a:rPr lang="pl-PL" dirty="0"/>
              <a:t>Green, D. </a:t>
            </a:r>
            <a:r>
              <a:rPr lang="pl-PL" dirty="0" smtClean="0"/>
              <a:t>(Ed.) </a:t>
            </a:r>
            <a:r>
              <a:rPr lang="pl-PL" i="1" dirty="0" err="1" smtClean="0"/>
              <a:t>What</a:t>
            </a:r>
            <a:r>
              <a:rPr lang="pl-PL" i="1" dirty="0" smtClean="0"/>
              <a:t> </a:t>
            </a:r>
            <a:r>
              <a:rPr lang="pl-PL" i="1" dirty="0" err="1" smtClean="0"/>
              <a:t>is</a:t>
            </a:r>
            <a:r>
              <a:rPr lang="pl-PL" i="1" dirty="0" smtClean="0"/>
              <a:t> </a:t>
            </a:r>
            <a:r>
              <a:rPr lang="pl-PL" i="1" dirty="0" err="1" smtClean="0"/>
              <a:t>Quality</a:t>
            </a:r>
            <a:r>
              <a:rPr lang="pl-PL" i="1" dirty="0" smtClean="0"/>
              <a:t> in </a:t>
            </a:r>
            <a:r>
              <a:rPr lang="pl-PL" i="1" dirty="0" err="1" smtClean="0"/>
              <a:t>Higher</a:t>
            </a:r>
            <a:r>
              <a:rPr lang="pl-PL" i="1" dirty="0" smtClean="0"/>
              <a:t> </a:t>
            </a:r>
            <a:r>
              <a:rPr lang="pl-PL" i="1" dirty="0" err="1" smtClean="0"/>
              <a:t>Education</a:t>
            </a:r>
            <a:r>
              <a:rPr lang="pl-PL" i="1" dirty="0" smtClean="0"/>
              <a:t>?</a:t>
            </a:r>
            <a:r>
              <a:rPr lang="pl-PL" dirty="0" smtClean="0"/>
              <a:t> </a:t>
            </a:r>
            <a:r>
              <a:rPr lang="pl-PL" dirty="0" err="1" smtClean="0"/>
              <a:t>Society</a:t>
            </a:r>
            <a:r>
              <a:rPr lang="pl-PL" dirty="0" smtClean="0"/>
              <a:t> for </a:t>
            </a:r>
            <a:r>
              <a:rPr lang="pl-PL" dirty="0" err="1" smtClean="0"/>
              <a:t>Research</a:t>
            </a:r>
            <a:r>
              <a:rPr lang="pl-PL" dirty="0" smtClean="0"/>
              <a:t> </a:t>
            </a:r>
            <a:r>
              <a:rPr lang="pl-PL" dirty="0" err="1" smtClean="0"/>
              <a:t>into</a:t>
            </a:r>
            <a:r>
              <a:rPr lang="pl-PL" dirty="0" smtClean="0"/>
              <a:t> </a:t>
            </a:r>
            <a:r>
              <a:rPr lang="pl-PL" dirty="0" err="1" smtClean="0"/>
              <a:t>Higher</a:t>
            </a:r>
            <a:r>
              <a:rPr lang="pl-PL" dirty="0" smtClean="0"/>
              <a:t> </a:t>
            </a:r>
            <a:r>
              <a:rPr lang="pl-PL" dirty="0" err="1" smtClean="0"/>
              <a:t>Education</a:t>
            </a:r>
            <a:r>
              <a:rPr lang="pl-PL" dirty="0" smtClean="0"/>
              <a:t> &amp; Open University Press, str. 13-30.</a:t>
            </a:r>
          </a:p>
          <a:p>
            <a:pPr marL="0" indent="0">
              <a:buNone/>
            </a:pPr>
            <a:r>
              <a:rPr lang="pl-PL" dirty="0" err="1" smtClean="0"/>
              <a:t>Grudowski</a:t>
            </a:r>
            <a:r>
              <a:rPr lang="pl-PL" dirty="0" smtClean="0"/>
              <a:t>, P., Lewandowski, K. (2012). Pojęcie </a:t>
            </a:r>
            <a:r>
              <a:rPr lang="pl-PL" dirty="0"/>
              <a:t>jakości kształcenia i </a:t>
            </a:r>
            <a:r>
              <a:rPr lang="pl-PL" dirty="0" smtClean="0"/>
              <a:t>uwarunkowania jej </a:t>
            </a:r>
            <a:r>
              <a:rPr lang="pl-PL" dirty="0"/>
              <a:t>kwantyfikacji w uczelniach </a:t>
            </a:r>
            <a:r>
              <a:rPr lang="pl-PL" dirty="0" smtClean="0"/>
              <a:t>wyższych. W: </a:t>
            </a:r>
            <a:r>
              <a:rPr lang="pl-PL" i="1" dirty="0" smtClean="0"/>
              <a:t>Zarządzanie i Finanse.,</a:t>
            </a:r>
            <a:r>
              <a:rPr lang="pl-PL" dirty="0" smtClean="0"/>
              <a:t> R. 10 nr 3, cz. 1, str. 394-403.</a:t>
            </a:r>
            <a:r>
              <a:rPr lang="pl-PL" dirty="0"/>
              <a:t/>
            </a:r>
            <a:br>
              <a:rPr lang="pl-PL" dirty="0"/>
            </a:br>
            <a:endParaRPr lang="pl-PL" dirty="0"/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551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181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507</Words>
  <Application>Microsoft Office PowerPoint</Application>
  <PresentationFormat>Panoramiczny</PresentationFormat>
  <Paragraphs>90</Paragraphs>
  <Slides>17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Motyw pakietu Office</vt:lpstr>
      <vt:lpstr>Jakość kształcenia, rynek pracy  a pandemia   – dobre praktyki w Polsce</vt:lpstr>
      <vt:lpstr>Jakość kształcenia</vt:lpstr>
      <vt:lpstr>Jakość kształcenia</vt:lpstr>
      <vt:lpstr>Jakość kształcenia – wymagania</vt:lpstr>
      <vt:lpstr>Jakość kształcenia – wymagania</vt:lpstr>
      <vt:lpstr>Jakość kształcenia - interesariusze</vt:lpstr>
      <vt:lpstr>Jakość kształcenia - interesariusze</vt:lpstr>
      <vt:lpstr>Jakość kształcenia - interesariusze</vt:lpstr>
      <vt:lpstr>Jakość kształcenia - interesariusze</vt:lpstr>
      <vt:lpstr>Jakość kształcenia - interesariusze</vt:lpstr>
      <vt:lpstr>Jakość kształcenia - interesariusze</vt:lpstr>
      <vt:lpstr>Jakość kształcenia - interesariusze</vt:lpstr>
      <vt:lpstr>Jakość kształcenia – uwarunkowania</vt:lpstr>
      <vt:lpstr>Jakość kształcenia – uwarunkowania</vt:lpstr>
      <vt:lpstr>Podsumowanie</vt:lpstr>
      <vt:lpstr>Odniesienia i dokumenty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Marcin Rajkowski</dc:creator>
  <cp:lastModifiedBy>Kacper Kaniewski</cp:lastModifiedBy>
  <cp:revision>40</cp:revision>
  <cp:lastPrinted>2021-11-28T17:07:58Z</cp:lastPrinted>
  <dcterms:created xsi:type="dcterms:W3CDTF">2021-06-29T09:16:06Z</dcterms:created>
  <dcterms:modified xsi:type="dcterms:W3CDTF">2023-08-25T07:25:38Z</dcterms:modified>
</cp:coreProperties>
</file>