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notesMasterIdLst>
    <p:notesMasterId r:id="rId15"/>
  </p:notesMasterIdLst>
  <p:sldIdLst>
    <p:sldId id="276" r:id="rId2"/>
    <p:sldId id="277" r:id="rId3"/>
    <p:sldId id="278" r:id="rId4"/>
    <p:sldId id="279" r:id="rId5"/>
    <p:sldId id="260" r:id="rId6"/>
    <p:sldId id="261" r:id="rId7"/>
    <p:sldId id="281" r:id="rId8"/>
    <p:sldId id="280" r:id="rId9"/>
    <p:sldId id="282" r:id="rId10"/>
    <p:sldId id="270" r:id="rId11"/>
    <p:sldId id="283" r:id="rId12"/>
    <p:sldId id="284" r:id="rId13"/>
    <p:sldId id="285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0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F3439-036D-41E1-A5C4-2D18288BCEC6}" type="datetimeFigureOut">
              <a:rPr lang="cs-CZ" smtClean="0"/>
              <a:t>2.12.2021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651D7-7E83-4876-B95C-6F6C0614A1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53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51D7-7E83-4876-B95C-6F6C0614A1A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065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0FE8-5DED-434B-8D86-21FC6B480B03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731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0811870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40106-74EB-4B1D-A9F7-0BC1E81F1457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394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49CC4-3A1E-4F66-B5E9-6648C3D02869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4580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C64-9EF6-46DF-9238-D485566D75DE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00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64D3-2C00-4420-8063-E5253BEEBE11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09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6075-C943-4C77-9308-1938E8DC192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868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E6D3-3BCA-4E52-9FA2-919A1F030ED2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985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540B4-0593-4EA5-993B-1D0A5432FFB9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950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7765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507805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0474858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480973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092698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8514712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7D623-58CD-4569-AF04-8123C5320026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2091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61B6-8BFC-4244-9A9B-AC824CF55D70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6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8F6ECB1-FC19-4C40-BF82-7C6D1B46E9E5}" type="datetime1">
              <a:rPr lang="cs-CZ" smtClean="0"/>
              <a:t>2.12.2021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cs-CZ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417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7848" y="1324348"/>
            <a:ext cx="10515600" cy="404784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4286250" algn="l"/>
              </a:tabLst>
            </a:pPr>
            <a:r>
              <a:rPr lang="pl-PL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Interpretacja wyników badań przeprowadzonych przez Czeską Inspekcję Oświaty w czasie pandemii oraz podsumowanie doświadczeń pedagogicznych z okresu zamkniętych szkół z powodu pandemii COVID-19 w RCz</a:t>
            </a:r>
            <a:endParaRPr lang="pl-PL" sz="4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023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Nauka zdalna w szkołach podstawowych i średnich  </a:t>
            </a:r>
            <a:br>
              <a:rPr lang="pl-PL" dirty="0"/>
            </a:br>
            <a:endParaRPr lang="pl-PL" dirty="0"/>
          </a:p>
          <a:p>
            <a:r>
              <a:rPr lang="pl-PL" dirty="0"/>
              <a:t>Raport tematyczny Czeskiej Inspekcji Oświaty</a:t>
            </a:r>
          </a:p>
          <a:p>
            <a:r>
              <a:rPr lang="pl-PL" dirty="0"/>
              <a:t>Podsumowanie głównych ustaleń</a:t>
            </a:r>
          </a:p>
          <a:p>
            <a:endParaRPr lang="pl-PL" dirty="0"/>
          </a:p>
          <a:p>
            <a:endParaRPr lang="cs-CZ" dirty="0"/>
          </a:p>
          <a:p>
            <a:r>
              <a:rPr lang="cs-CZ" dirty="0"/>
              <a:t>https://www.csicr.cz/cz/Aktuality/Tematicka-zprava-Vzdelavani-na-dalku-v-ZS-a-SS</a:t>
            </a:r>
          </a:p>
          <a:p>
            <a:endParaRPr lang="cs-CZ" dirty="0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46111" y="6313487"/>
            <a:ext cx="9717089" cy="687947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7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582" y="253048"/>
            <a:ext cx="7216775" cy="669925"/>
          </a:xfrm>
        </p:spPr>
      </p:pic>
    </p:spTree>
    <p:extLst>
      <p:ext uri="{BB962C8B-B14F-4D97-AF65-F5344CB8AC3E}">
        <p14:creationId xmlns:p14="http://schemas.microsoft.com/office/powerpoint/2010/main" val="1940644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 err="1"/>
              <a:t>Udział</a:t>
            </a:r>
            <a:r>
              <a:rPr lang="cs-CZ" sz="3600" b="1" dirty="0"/>
              <a:t> </a:t>
            </a:r>
            <a:r>
              <a:rPr lang="cs-CZ" sz="3600" b="1" dirty="0" err="1"/>
              <a:t>uczniów</a:t>
            </a:r>
            <a:r>
              <a:rPr lang="cs-CZ" sz="3600" b="1" dirty="0"/>
              <a:t> w </a:t>
            </a:r>
            <a:r>
              <a:rPr lang="cs-CZ" sz="3600" b="1" dirty="0" err="1"/>
              <a:t>zajęciach</a:t>
            </a:r>
            <a:r>
              <a:rPr lang="cs-CZ" sz="3600" b="1" dirty="0"/>
              <a:t> on- line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2" y="2052918"/>
            <a:ext cx="11483136" cy="4195481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W nauce zdalnej uczestniczy zdecydowana większość uczniów szkół podstawowych i średnich, jednak istnieją pewne różnice co do zakresu i sposobu ich udziału. Bez on-line komunikacji ze szkołą było 26% uczniów szkół podstawowych. </a:t>
            </a:r>
          </a:p>
          <a:p>
            <a:endParaRPr lang="pl-PL" dirty="0"/>
          </a:p>
          <a:p>
            <a:r>
              <a:rPr lang="pl-PL" dirty="0"/>
              <a:t>W przypadku szkół średnich większe problemy odnotowywano na kierunkach nauczania kończących się egzaminem końcowym. W tym przypadku nie udało się nawiązać komunikacji on-line z ponad 20% uczniów. </a:t>
            </a:r>
          </a:p>
          <a:p>
            <a:endParaRPr lang="pl-PL" dirty="0"/>
          </a:p>
          <a:p>
            <a:r>
              <a:rPr lang="pl-PL" dirty="0"/>
              <a:t>9.500 uczniów szkół podstawowych i średnich, z którymi nie udało się w żaden sposób nawiązać kontaktu. </a:t>
            </a:r>
          </a:p>
          <a:p>
            <a:endParaRPr lang="pl-PL" dirty="0"/>
          </a:p>
          <a:p>
            <a:r>
              <a:rPr lang="pl-PL" dirty="0"/>
              <a:t>Podstawową przyczyną braku komunikacji on-line z niektórymi uczniami jest brak sprzętu ICT lub niewystarczające podłączenie do Internetu. </a:t>
            </a:r>
          </a:p>
          <a:p>
            <a:r>
              <a:rPr lang="pl-PL" dirty="0"/>
              <a:t>Istotnym czynnikiem była też niska motywacja niektórych uczniów do nauki lub mniejsze wsparcie ze strony ich rodziców. Najtrudniejsza pod tym kątem sytuacja była w regionach o niskim rozwoju społeczno-gospodarczym a w szczególności na terenach wykluczonych.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492875"/>
            <a:ext cx="9376429" cy="535454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97" y="167901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/>
              <a:t>Platformy i </a:t>
            </a:r>
            <a:r>
              <a:rPr lang="cs-CZ" sz="3600" b="1" dirty="0" err="1"/>
              <a:t>sprzęt</a:t>
            </a:r>
            <a:r>
              <a:rPr lang="cs-CZ" sz="3600" b="1" dirty="0"/>
              <a:t> IT do </a:t>
            </a:r>
            <a:r>
              <a:rPr lang="cs-CZ" sz="3600" b="1" dirty="0" err="1"/>
              <a:t>zajęć</a:t>
            </a:r>
            <a:r>
              <a:rPr lang="cs-CZ" sz="3600" b="1" dirty="0"/>
              <a:t> on- line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654" y="2052918"/>
            <a:ext cx="102639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pl-PL" sz="2000" dirty="0"/>
              <a:t>Do celów komunikacji z rodzicami i uczniami wykorzystywano różne platformy. </a:t>
            </a:r>
            <a:r>
              <a:rPr lang="pl-PL" dirty="0"/>
              <a:t>W klasach 1-5 szkół podstawowych najczęściej był to</a:t>
            </a:r>
            <a:r>
              <a:rPr lang="pl-PL" sz="2000" dirty="0"/>
              <a:t> WhatsApp, Skype i  Facebook, w klasach 6-9 przede wszystkim </a:t>
            </a:r>
            <a:r>
              <a:rPr lang="pl-PL" sz="2000" dirty="0" err="1"/>
              <a:t>Bakaláři</a:t>
            </a:r>
            <a:r>
              <a:rPr lang="pl-PL" sz="2000" dirty="0"/>
              <a:t> </a:t>
            </a:r>
            <a:r>
              <a:rPr lang="pl-PL" dirty="0"/>
              <a:t>i</a:t>
            </a:r>
            <a:r>
              <a:rPr lang="pl-PL" sz="2000" dirty="0"/>
              <a:t> Google </a:t>
            </a:r>
            <a:r>
              <a:rPr lang="pl-PL" sz="2000" dirty="0" err="1"/>
              <a:t>Classroom</a:t>
            </a:r>
            <a:r>
              <a:rPr lang="pl-PL" sz="2000" dirty="0"/>
              <a:t>. </a:t>
            </a:r>
          </a:p>
          <a:p>
            <a:r>
              <a:rPr lang="pl-PL" sz="2000" dirty="0"/>
              <a:t>W szkołach średnich najczęściej używano systemu </a:t>
            </a:r>
            <a:r>
              <a:rPr lang="pl-PL" sz="2000" dirty="0" err="1"/>
              <a:t>Bakaláři</a:t>
            </a:r>
            <a:r>
              <a:rPr lang="pl-PL" sz="2000" dirty="0"/>
              <a:t> a ponadto korzystano także z platformy Microsoft </a:t>
            </a:r>
            <a:r>
              <a:rPr lang="pl-PL" sz="2000" dirty="0" err="1"/>
              <a:t>Teams</a:t>
            </a:r>
            <a:r>
              <a:rPr lang="pl-PL" sz="2000" dirty="0"/>
              <a:t>.</a:t>
            </a:r>
          </a:p>
          <a:p>
            <a:r>
              <a:rPr lang="pl-PL" dirty="0"/>
              <a:t>Większość nauczycieli szkół średnich posiadała swój sprzęt (komputer stacjonarny, laptopy, tablety), który mogli w domu podłączyć do systemów szkolnych</a:t>
            </a:r>
            <a:r>
              <a:rPr lang="pl-PL" sz="2000" dirty="0"/>
              <a:t>. </a:t>
            </a:r>
          </a:p>
          <a:p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607362"/>
            <a:ext cx="9232994" cy="438897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5" y="25304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09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3741" y="905204"/>
            <a:ext cx="10354235" cy="948043"/>
          </a:xfrm>
        </p:spPr>
        <p:txBody>
          <a:bodyPr>
            <a:normAutofit fontScale="90000"/>
          </a:bodyPr>
          <a:lstStyle/>
          <a:p>
            <a:r>
              <a:rPr lang="cs-CZ" sz="3600" b="1" dirty="0" err="1"/>
              <a:t>Przerabiamy</a:t>
            </a:r>
            <a:r>
              <a:rPr lang="cs-CZ" sz="3600" b="1" dirty="0"/>
              <a:t> </a:t>
            </a:r>
            <a:r>
              <a:rPr lang="cs-CZ" sz="3600" b="1" dirty="0" err="1"/>
              <a:t>materiał</a:t>
            </a:r>
            <a:r>
              <a:rPr lang="cs-CZ" sz="3600" b="1" dirty="0"/>
              <a:t> i </a:t>
            </a:r>
            <a:r>
              <a:rPr lang="cs-CZ" sz="3600" b="1" dirty="0" err="1"/>
              <a:t>sposoby</a:t>
            </a:r>
            <a:r>
              <a:rPr lang="cs-CZ" sz="3600" b="1" dirty="0"/>
              <a:t> </a:t>
            </a:r>
            <a:r>
              <a:rPr lang="cs-CZ" sz="3600" b="1" dirty="0" err="1"/>
              <a:t>klasyfikacji</a:t>
            </a:r>
            <a:r>
              <a:rPr lang="cs-CZ" sz="3600" b="1" dirty="0"/>
              <a:t> w </a:t>
            </a:r>
            <a:r>
              <a:rPr lang="cs-CZ" sz="3600" b="1" dirty="0" err="1"/>
              <a:t>ramach</a:t>
            </a:r>
            <a:r>
              <a:rPr lang="cs-CZ" sz="3600" b="1" dirty="0"/>
              <a:t> </a:t>
            </a:r>
            <a:r>
              <a:rPr lang="cs-CZ" sz="3600" b="1" dirty="0" err="1"/>
              <a:t>zajęć</a:t>
            </a:r>
            <a:r>
              <a:rPr lang="cs-CZ" sz="3600" b="1" dirty="0"/>
              <a:t> on-line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4275" y="1929129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pl-PL" sz="2000" dirty="0"/>
              <a:t>Połowa szkół podstawowych i ponad 60% szkół średnich próbowała podczas nauki zdalnej kontynuować zajęcia według planów tematycznych poszczególnych nauczycieli, zgodnie z szkolnym programem nauczania.</a:t>
            </a:r>
          </a:p>
          <a:p>
            <a:r>
              <a:rPr lang="pl-PL" sz="2000" dirty="0"/>
              <a:t>Pozytywnym wnioskiem jest to, że praktycznie wszystkie szkoły podstawowe i średnie skupiły się na trenowaniu i powtarzaniu materiału, który był już wcześniej przerobiony, natomiast ponad 80% szkół podstawowych i ponad 90% szkół średnich starało się jednocześnie w ramach nauki zdalnej omawiać z uczniami także nowy materiał.</a:t>
            </a:r>
          </a:p>
          <a:p>
            <a:r>
              <a:rPr lang="pl-PL" sz="2000" dirty="0"/>
              <a:t>Ogólnie </a:t>
            </a:r>
            <a:r>
              <a:rPr lang="pl-PL" dirty="0"/>
              <a:t>okazało się, że przekazywanie informacji zwrotnej ma jeszcze większe znaczenie w ramach nauki zdalnej w porównaniu z tradycyjnymi zajęciami. Większość szkół swoim uczniom podczas nauki zdalnej przekazywała informacje zwrotne, zazwyczaj motywujące i kształtujące.</a:t>
            </a:r>
            <a:endParaRPr lang="pl-PL" sz="2000" dirty="0"/>
          </a:p>
          <a:p>
            <a:r>
              <a:rPr lang="pl-PL" sz="2000" dirty="0"/>
              <a:t>Niektóry szkoły standardowo oceniały zadania w</a:t>
            </a:r>
            <a:r>
              <a:rPr lang="pl-PL" dirty="0"/>
              <a:t>ykonywane zdalnie. </a:t>
            </a:r>
            <a:r>
              <a:rPr lang="pl-PL" sz="2000" dirty="0"/>
              <a:t> </a:t>
            </a:r>
          </a:p>
          <a:p>
            <a:r>
              <a:rPr lang="pl-PL" sz="2000" dirty="0"/>
              <a:t>Jednocześnie istniały jednak niemałe liczby szkół, których nauczyciele uczniom zadania tylko zlecali, natomiast później w żaden sposób z uczniami nie weryfikowano ich wykonania.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44934" y="6356350"/>
            <a:ext cx="9623066" cy="564403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4272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67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4000" b="1" dirty="0" err="1"/>
              <a:t>Udział</a:t>
            </a:r>
            <a:r>
              <a:rPr lang="cs-CZ" sz="4000" b="1" dirty="0"/>
              <a:t> </a:t>
            </a:r>
            <a:r>
              <a:rPr lang="cs-CZ" sz="4000" b="1" dirty="0" err="1"/>
              <a:t>uczniów</a:t>
            </a:r>
            <a:r>
              <a:rPr lang="cs-CZ" sz="4000" b="1" dirty="0"/>
              <a:t> </a:t>
            </a:r>
            <a:r>
              <a:rPr lang="cs-CZ" sz="4000" b="1" dirty="0" err="1"/>
              <a:t>szkół</a:t>
            </a:r>
            <a:r>
              <a:rPr lang="cs-CZ" sz="4000" b="1" dirty="0"/>
              <a:t> </a:t>
            </a:r>
            <a:r>
              <a:rPr lang="cs-CZ" sz="4000" b="1" dirty="0" err="1"/>
              <a:t>średnich</a:t>
            </a:r>
            <a:r>
              <a:rPr lang="cs-CZ" sz="4000" b="1" dirty="0"/>
              <a:t>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1853248"/>
            <a:ext cx="11183471" cy="4144141"/>
          </a:xfrm>
        </p:spPr>
        <p:txBody>
          <a:bodyPr>
            <a:normAutofit fontScale="40000" lnSpcReduction="20000"/>
          </a:bodyPr>
          <a:lstStyle/>
          <a:p>
            <a:r>
              <a:rPr lang="pl-PL" sz="4200" dirty="0"/>
              <a:t>W szkołach średnich sytuacja jest różna zależnie od kierunków nauczania. </a:t>
            </a:r>
          </a:p>
          <a:p>
            <a:endParaRPr lang="pl-PL" dirty="0"/>
          </a:p>
          <a:p>
            <a:r>
              <a:rPr lang="pl-PL" sz="4200" dirty="0"/>
              <a:t>Najmniej problemów tego rodzaju było w szkołach o kierunkach ogólnokształcących. W 75% liceach ogólnokształcących w zajęcia on-line udało się włączyć wszystkich uczniów.</a:t>
            </a:r>
          </a:p>
          <a:p>
            <a:r>
              <a:rPr lang="pl-PL" sz="4200" dirty="0"/>
              <a:t>Natomiast największe kłopoty z udziałem wszystkich uczniów w komunikacji on-line występowały w szkołach średnich, w których jest większość uczniów na kierunkach kończących się egzaminem końcowym. Wszyscy uczniowie uczestniczyli tylko w 20% tych szkół. Główną przyczyną dużego odsetka uczniów, którzy w ogóle nie uczestniczyli w nauce zdalnej, jest zdaniem dyrektorów szkół ich niska motywacja do nauki. Niemniej jednak także w tej grupie szkół niektórym szkołom udało się odpowiednio zmotywować i włączyć uczniów ze środowisk o gorszej sytuacji społecznej (np. dzięki zaangażowaniu psychologa szkolnego we współpracę z uczniami, w celu ich wsparcia i pozyskania informacji zwrotnej od nich dla pracowników dydaktycznych). </a:t>
            </a:r>
          </a:p>
          <a:p>
            <a:r>
              <a:rPr lang="pl-PL" sz="4200" dirty="0"/>
              <a:t>W szkołach średnich z przewagą uczniów na kierunkach nielicealnych kończących się egzaminem maturalnym udało się włączyć wszystkich uczniów do zajęć on-line w ponad 50%. Podobnie jak w poprzedniej grupie średnich szkół zawodowych, także w tym przypadku głównym problemem była mniejsza motywacja uczniów do nauki. Szkoły wypożyczyły uczniom z rodzin w gorszej sytuacji społecznej sprzęt cyfrowy wraz z podłączeniem, by zapewnić im możliwość nauki zdalnej w 100%. </a:t>
            </a:r>
          </a:p>
          <a:p>
            <a:endParaRPr lang="pl-PL" sz="4200" dirty="0"/>
          </a:p>
          <a:p>
            <a:endParaRPr lang="cs-CZ" sz="4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23365" y="6329456"/>
            <a:ext cx="9654988" cy="636120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36" y="11743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48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7859" y="500062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 err="1"/>
              <a:t>Zajęcia</a:t>
            </a:r>
            <a:r>
              <a:rPr lang="cs-CZ" sz="3600" b="1" dirty="0"/>
              <a:t> w </a:t>
            </a:r>
            <a:r>
              <a:rPr lang="cs-CZ" sz="3600" b="1" dirty="0" err="1"/>
              <a:t>ostatnich</a:t>
            </a:r>
            <a:r>
              <a:rPr lang="cs-CZ" sz="3600" b="1" dirty="0"/>
              <a:t> </a:t>
            </a:r>
            <a:r>
              <a:rPr lang="cs-CZ" sz="3600" b="1" dirty="0" err="1"/>
              <a:t>klasach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7859" y="1993247"/>
            <a:ext cx="10308759" cy="4195481"/>
          </a:xfrm>
        </p:spPr>
        <p:txBody>
          <a:bodyPr>
            <a:normAutofit/>
          </a:bodyPr>
          <a:lstStyle/>
          <a:p>
            <a:r>
              <a:rPr lang="pl-PL" sz="2000" dirty="0"/>
              <a:t>Niektóre szkoły średnie wskazywały na utrudnienia w związku z praktycznymi umiejętnościami uczniów. Ministerstwo Szkolnictwa zaleciło średnim szkołom zawodowym, by położyły nacisk na przedmiotach objętych egzaminem końcowym, nawet na koszt pozostałych przedmiotów.</a:t>
            </a:r>
          </a:p>
          <a:p>
            <a:endParaRPr lang="pl-PL" sz="2000" dirty="0"/>
          </a:p>
          <a:p>
            <a:r>
              <a:rPr lang="pl-PL" sz="2000" dirty="0"/>
              <a:t>W klasach maturalnych zajęcia skupiały się na przedmiotach maturalnych, na powtarzaniu i pogłębianiu materiału, przeprowadzano konsultacje indywidualne.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01270" y="6356350"/>
            <a:ext cx="9206753" cy="636121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4" y="164782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2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b="1" dirty="0"/>
              <a:t>Aspekt </a:t>
            </a:r>
            <a:r>
              <a:rPr lang="cs-CZ" sz="3600" b="1" dirty="0" err="1"/>
              <a:t>czasu</a:t>
            </a:r>
            <a:r>
              <a:rPr lang="cs-CZ" sz="3600" b="1" dirty="0"/>
              <a:t> na </a:t>
            </a:r>
            <a:r>
              <a:rPr lang="cs-CZ" sz="3600" b="1" dirty="0" err="1"/>
              <a:t>zajęciach</a:t>
            </a:r>
            <a:r>
              <a:rPr lang="cs-CZ" sz="3600" b="1" dirty="0"/>
              <a:t> on-line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2007058"/>
            <a:ext cx="10801817" cy="4195481"/>
          </a:xfrm>
        </p:spPr>
        <p:txBody>
          <a:bodyPr>
            <a:normAutofit fontScale="70000" lnSpcReduction="20000"/>
          </a:bodyPr>
          <a:lstStyle/>
          <a:p>
            <a:endParaRPr lang="cs-CZ" dirty="0"/>
          </a:p>
          <a:p>
            <a:r>
              <a:rPr lang="pl-PL" dirty="0"/>
              <a:t>Podczas zajęć dydaktycznych w większości łączono nauczanie synchroniczne i asynchroniczne. Nauczanie asynchroniczne polegało przykładowo w wykorzystaniu filmu on-line lub wcześniej wykonanego nagrania. </a:t>
            </a:r>
          </a:p>
          <a:p>
            <a:endParaRPr lang="pl-PL" dirty="0"/>
          </a:p>
          <a:p>
            <a:r>
              <a:rPr lang="pl-PL" dirty="0"/>
              <a:t>W szkołach średnich zaś przeciwnie, częściej prowadzono zajęcia łączące nauczanie asynchroniczne z synchronicznym. </a:t>
            </a:r>
          </a:p>
          <a:p>
            <a:endParaRPr lang="pl-PL" dirty="0"/>
          </a:p>
          <a:p>
            <a:r>
              <a:rPr lang="pl-PL" dirty="0"/>
              <a:t>Ze sposobem prowadzenia zajęć na poszczególnych poziomach związana jest także regularność tych zajęć.  </a:t>
            </a:r>
          </a:p>
          <a:p>
            <a:r>
              <a:rPr lang="pl-PL" dirty="0"/>
              <a:t>W klasach 1-5 i podobnie w klasach 6-9 szkół podstawowych w ponad jednej trzeciej szkół przeważała komunikacja dotycząca nauczania przynajmniej raz w tygodniu, w kolejnej jednej trzeciej szkół w zakresie podobnym do planu zajęć.</a:t>
            </a:r>
          </a:p>
          <a:p>
            <a:endParaRPr lang="pl-PL" dirty="0"/>
          </a:p>
          <a:p>
            <a:r>
              <a:rPr lang="pl-PL" dirty="0"/>
              <a:t>W połowie szkół średnich ustalona była regularna komunikacja dotycząca nauczania w zakresie podobnym do planu zajęć.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3" y="6356350"/>
            <a:ext cx="9403322" cy="654050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pPr algn="ctr"/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082" y="11743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893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1241089" cy="1400530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Zalecenia</a:t>
            </a:r>
            <a:r>
              <a:rPr lang="cs-CZ" b="1" dirty="0"/>
              <a:t> </a:t>
            </a:r>
            <a:r>
              <a:rPr lang="cs-CZ" b="1" dirty="0" err="1"/>
              <a:t>Czeskiej</a:t>
            </a:r>
            <a:r>
              <a:rPr lang="cs-CZ" b="1" dirty="0"/>
              <a:t> </a:t>
            </a:r>
            <a:r>
              <a:rPr lang="cs-CZ" b="1" dirty="0" err="1"/>
              <a:t>Inspekcji</a:t>
            </a:r>
            <a:r>
              <a:rPr lang="cs-CZ" b="1" dirty="0"/>
              <a:t> </a:t>
            </a:r>
            <a:r>
              <a:rPr lang="cs-CZ" b="1" dirty="0" err="1"/>
              <a:t>Oświaty</a:t>
            </a:r>
            <a:r>
              <a:rPr lang="cs-CZ" b="1" dirty="0"/>
              <a:t> </a:t>
            </a:r>
            <a:r>
              <a:rPr lang="cs-CZ" b="1" dirty="0" err="1"/>
              <a:t>dla</a:t>
            </a:r>
            <a:r>
              <a:rPr lang="cs-CZ" b="1" dirty="0"/>
              <a:t> </a:t>
            </a:r>
            <a:r>
              <a:rPr lang="cs-CZ" b="1" dirty="0" err="1"/>
              <a:t>szkół</a:t>
            </a:r>
            <a:r>
              <a:rPr lang="cs-CZ" b="1" dirty="0"/>
              <a:t>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2052918"/>
            <a:ext cx="10712170" cy="4195481"/>
          </a:xfrm>
        </p:spPr>
        <p:txBody>
          <a:bodyPr>
            <a:normAutofit fontScale="85000" lnSpcReduction="10000"/>
          </a:bodyPr>
          <a:lstStyle/>
          <a:p>
            <a:r>
              <a:rPr lang="pl-PL" dirty="0"/>
              <a:t>Wykorzystanie dotychczasowej współpracy nauczycieli z zakresu zmian treści nauczania podczas nauki zdalnej i korygowanie pod kierownictwem dyrektora szkoły materiału dydaktycznego w taki sposób, by priorytety co do treści były dla nauczycieli zrozumiałe (pod kątem zajęć w szkole i w razie potrzeby kontynuowania nauki zdalnej).  </a:t>
            </a:r>
          </a:p>
          <a:p>
            <a:r>
              <a:rPr lang="pl-PL" dirty="0"/>
              <a:t>Wykorzystanie doświadczeń z zakresu nauki zdalnej i oceniania uczniów, np. większe zorientowanie się na pozytywne wyniki ucznia, częstsze wykorzystywanie form oceny opisowej, podnoszenie wiedzy i umiejętności nauczycieli w zakresie oceny kształtującej w procesie nauczania itp. </a:t>
            </a:r>
          </a:p>
          <a:p>
            <a:endParaRPr lang="pl-PL" dirty="0"/>
          </a:p>
          <a:p>
            <a:r>
              <a:rPr lang="pl-PL" dirty="0"/>
              <a:t>Nawiązanie do współpracy rodziców i szkoły z okresu nauki zdalnej i wykorzystywanie ustalonych i sprawdzonych sposobów komunikacji z rodzicami i uczniami także po powrocie dzieci do szkół. </a:t>
            </a:r>
          </a:p>
          <a:p>
            <a:endParaRPr lang="pl-PL" dirty="0"/>
          </a:p>
          <a:p>
            <a:r>
              <a:rPr lang="pl-PL" dirty="0"/>
              <a:t>Doposażanie szkół w mobilny sprzęt cyfrowy dla nauczycieli i uczniów w taki sposób, by mogli korzystać z doświadczeń związanych z nauką zdalną, np. w ramach indywidualizacji nauczania.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74376" y="6356349"/>
            <a:ext cx="8973671" cy="645085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154" y="25304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69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860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8323729" y="6275294"/>
            <a:ext cx="4114800" cy="735106"/>
          </a:xfrm>
        </p:spPr>
        <p:txBody>
          <a:bodyPr/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42" y="0"/>
            <a:ext cx="7216140" cy="67056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722" y="30480"/>
            <a:ext cx="5052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539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5130" y="776747"/>
            <a:ext cx="10040799" cy="1400530"/>
          </a:xfrm>
        </p:spPr>
        <p:txBody>
          <a:bodyPr>
            <a:noAutofit/>
          </a:bodyPr>
          <a:lstStyle/>
          <a:p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Podsumowanie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doświadczeń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nauczycieli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Policealnej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Średniej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Szkoły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Medycznej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okresu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zamkniętych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szkół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</a:t>
            </a:r>
            <a:r>
              <a:rPr lang="cs-CZ" sz="28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powodu</a:t>
            </a:r>
            <a:r>
              <a:rPr lang="cs-CZ" sz="28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pandemii COVID-19 </a:t>
            </a:r>
            <a:endParaRPr lang="cs-CZ" sz="2800" dirty="0">
              <a:latin typeface="Century Gothic" panose="020B0502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5130" y="2043953"/>
            <a:ext cx="10846641" cy="4195481"/>
          </a:xfrm>
        </p:spPr>
        <p:txBody>
          <a:bodyPr>
            <a:normAutofit fontScale="85000" lnSpcReduction="10000"/>
          </a:bodyPr>
          <a:lstStyle/>
          <a:p>
            <a:r>
              <a:rPr lang="pl-PL" sz="1900" dirty="0"/>
              <a:t>Dyrektor szkoły zwrócił się do uczniów o ocenę nauki zdalnej. Z oceny wynikają poniższe wnioski:</a:t>
            </a:r>
          </a:p>
          <a:p>
            <a:r>
              <a:rPr lang="pl-PL" sz="1900" dirty="0"/>
              <a:t>Łącznie w ocenie nauki zdalnej wzięło udział 255 respondentów, co stanowi ok. 64% ogólnej liczby uczniów. </a:t>
            </a:r>
          </a:p>
          <a:p>
            <a:r>
              <a:rPr lang="pl-PL" sz="1900" dirty="0"/>
              <a:t>W badaniach ankietowych wzięło udział ponad 50% uczniów z kierunku Pielęgniarka ogólna.</a:t>
            </a:r>
          </a:p>
          <a:p>
            <a:r>
              <a:rPr lang="pl-PL" sz="1900" dirty="0"/>
              <a:t>Dla ponad 51 % uczniów zajęcia zdalne były ogólnie mniej przyjemne w porównaniu z nauczaniem stacjonarnym, 31% uczniów uważa naukę zdalną za porównywalną ze stacjonarną lub lepszą od nauczania stacjonarnego. </a:t>
            </a:r>
          </a:p>
          <a:p>
            <a:r>
              <a:rPr lang="pl-PL" sz="1900" dirty="0"/>
              <a:t>Z pytań dotyczących przygotowania do zajęć wynika, że ponad 53% uczniów przygotowywało się do zajęć zdalnych mniej lub praktycznie wcale. Ponad 40% przygotowywało się do zajęć porównywalnie lub bardzo sumiennie.</a:t>
            </a:r>
          </a:p>
          <a:p>
            <a:r>
              <a:rPr lang="pl-PL" sz="1900" dirty="0"/>
              <a:t>Pod względem sprzętu niezbędnego do nauki zdalnej, ponad 55% uczniów nie miało kłopotów, 42% uczniów miało drobne kłopoty, które związane były z możliwością skorzystania z komputera. Tylko 3% respondentów miało duże problemy ze sprzętem. Uczniom, którzy o to poprosili, wypożyczono szkolne komputery (około 15 uczniów).</a:t>
            </a:r>
          </a:p>
          <a:p>
            <a:r>
              <a:rPr lang="pl-PL" sz="1900" dirty="0"/>
              <a:t>Wszyscy uczniowie i nauczyciele korzystali w ramach zajęć z platformy Microsoft </a:t>
            </a:r>
            <a:r>
              <a:rPr lang="pl-PL" sz="1900" dirty="0" err="1"/>
              <a:t>Teams</a:t>
            </a:r>
            <a:r>
              <a:rPr lang="pl-PL" dirty="0"/>
              <a:t>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3" y="6392209"/>
            <a:ext cx="9322640" cy="609226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4" y="106187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42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5075" y="840889"/>
            <a:ext cx="10936289" cy="1400530"/>
          </a:xfrm>
        </p:spPr>
        <p:txBody>
          <a:bodyPr>
            <a:normAutofit/>
          </a:bodyPr>
          <a:lstStyle/>
          <a:p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Podsumowanie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doświadczeń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nauczycieli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Policealnej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Średniej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Szkoły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Medycznej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okresu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zamkniętych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szkół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 </a:t>
            </a:r>
            <a:r>
              <a:rPr lang="cs-CZ" sz="2400" b="1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powodu</a:t>
            </a:r>
            <a:r>
              <a:rPr lang="cs-CZ" sz="24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pandemii COVID-19 </a:t>
            </a:r>
            <a:endParaRPr lang="cs-CZ" sz="2400" dirty="0">
              <a:latin typeface="Century Gothic" panose="020B0502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5075" y="1616365"/>
            <a:ext cx="11420384" cy="5044786"/>
          </a:xfrm>
        </p:spPr>
        <p:txBody>
          <a:bodyPr>
            <a:normAutofit fontScale="25000" lnSpcReduction="20000"/>
          </a:bodyPr>
          <a:lstStyle/>
          <a:p>
            <a:r>
              <a:rPr lang="pl-PL" sz="7200" dirty="0"/>
              <a:t>W pytaniach dotyczących problematycznego nauczania wg przedmiotów, najczęściej wskazywano technikę informatyczną, matematykę i język angielski. Jako że są to przede wszystkim przedmioty nauczane w mniejszych grupach przez różnych nauczycieli, ocena zależna była bardziej od ogólnego podejścia danego nauczyciela do nauki zdalnej.</a:t>
            </a:r>
          </a:p>
          <a:p>
            <a:endParaRPr lang="pl-PL" sz="7200" dirty="0"/>
          </a:p>
          <a:p>
            <a:r>
              <a:rPr lang="pl-PL" sz="7200" dirty="0"/>
              <a:t>Pod względem aspektu czasu w organizacji zajęć przeważało nauczanie synchroniczne nad asynchronicznym.</a:t>
            </a:r>
          </a:p>
          <a:p>
            <a:endParaRPr lang="pl-PL" sz="7200" dirty="0"/>
          </a:p>
          <a:p>
            <a:r>
              <a:rPr lang="pl-PL" sz="7200" dirty="0"/>
              <a:t>Wskazywane bardziej częste nauczanie synchroniczne mogło stanowić jeden z powodów, że dla niektórych uczniów było to trudniejsze. Wskazywana trudność nauczania synchronicznego była jednak obustronna. Dla nauczycieli może być bardzo trudne prowadzenie dialogu z uczniami i jednoczesne śledzenie np. chatu z pytaniami itp. </a:t>
            </a:r>
          </a:p>
          <a:p>
            <a:endParaRPr lang="pl-PL" sz="7200" dirty="0"/>
          </a:p>
          <a:p>
            <a:r>
              <a:rPr lang="pl-PL" sz="7200" dirty="0"/>
              <a:t>W celu ustalenia efektywnej długości nauczania synchronicznego korzystano z informacji zwrotnych otrzymanych przez nauczycieli od uczniów i szkoły odpowiednio czas trwania korygowały, względnie w nauczaniu synchronicznym łączyły różne zajęcia uczniów i możliwość ich zaangażowania (np. grupowa praca on-line)</a:t>
            </a:r>
          </a:p>
          <a:p>
            <a:endParaRPr lang="cs-CZ" sz="7200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311900"/>
            <a:ext cx="9367464" cy="698500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59" y="12192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05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Zajęcia odbywały się tylko w zakresie czasowym określonym w pierwotnym rozkładzie lekcji, według godzin dydaktycznych.</a:t>
            </a:r>
          </a:p>
          <a:p>
            <a:r>
              <a:rPr lang="pl-PL" dirty="0"/>
              <a:t>Klasy maturalne, w szczególności pielęgniarek ogólnych, miały bardzo utrudnione przygotowanie do matury. W okresie od października do grudnia 2020 roku uczniowie byli obowiązkowo zatrudnieni w szpitalach kraju </a:t>
            </a:r>
            <a:r>
              <a:rPr lang="pl-PL" dirty="0" err="1"/>
              <a:t>hradeckiego</a:t>
            </a:r>
            <a:r>
              <a:rPr lang="pl-PL" dirty="0"/>
              <a:t> i libereckiego. Zajęć teoretycznych w tym okresie nie prowadzono. Ostatnie dwa miesiące przygotowania do matury były na wszystkich kierunkach klas maturalnych ograniczone wyłącznie do przedmiotów maturalnych.  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09513" y="5556142"/>
            <a:ext cx="11982487" cy="937648"/>
          </a:xfrm>
        </p:spPr>
        <p:txBody>
          <a:bodyPr/>
          <a:lstStyle/>
          <a:p>
            <a:pPr algn="ctr"/>
            <a:r>
              <a:rPr lang="pl-PL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Platforma internetowa zawierająca informacje dla nauczycieli i kierownictwa szkół w regionie transgranicznym</a:t>
            </a:r>
            <a:r>
              <a:rPr lang="cs-CZ" b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59" y="12192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229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2147</TotalTime>
  <Words>1547</Words>
  <Application>Microsoft Office PowerPoint</Application>
  <PresentationFormat>Širokoúhlá obrazovka</PresentationFormat>
  <Paragraphs>87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Open Sans</vt:lpstr>
      <vt:lpstr>Times New Roman</vt:lpstr>
      <vt:lpstr>Wingdings 3</vt:lpstr>
      <vt:lpstr>Ion</vt:lpstr>
      <vt:lpstr>Interpretacja wyników badań przeprowadzonych przez Czeską Inspekcję Oświaty w czasie pandemii oraz podsumowanie doświadczeń pedagogicznych z okresu zamkniętych szkół z powodu pandemii COVID-19 w RCz</vt:lpstr>
      <vt:lpstr>Prezentace aplikace PowerPoint</vt:lpstr>
      <vt:lpstr> Udział uczniów w zajęciach on- line</vt:lpstr>
      <vt:lpstr> Platformy i sprzęt IT do zajęć on- line</vt:lpstr>
      <vt:lpstr>Przerabiamy materiał i sposoby klasyfikacji w ramach zajęć on-line</vt:lpstr>
      <vt:lpstr> Udział uczniów szkół średnich  </vt:lpstr>
      <vt:lpstr> Zajęcia w ostatnich klasach</vt:lpstr>
      <vt:lpstr> Aspekt czasu na zajęciach on-line</vt:lpstr>
      <vt:lpstr> Zalecenia Czeskiej Inspekcji Oświaty dla szkół  </vt:lpstr>
      <vt:lpstr>Prezentace aplikace PowerPoint</vt:lpstr>
      <vt:lpstr>Podsumowanie doświadczeń nauczycieli Policealnej i Średniej Szkoły Medycznej z okresu zamkniętych szkół z powodu pandemii COVID-19 </vt:lpstr>
      <vt:lpstr>Podsumowanie doświadczeń nauczycieli Policealnej i Średniej Szkoły Medycznej z okresu zamkniętych szkół z powodu pandemii COVID-19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creator>User</dc:creator>
  <cp:lastModifiedBy>Miluše Matějcová</cp:lastModifiedBy>
  <cp:revision>77</cp:revision>
  <dcterms:created xsi:type="dcterms:W3CDTF">2021-11-21T18:16:47Z</dcterms:created>
  <dcterms:modified xsi:type="dcterms:W3CDTF">2021-12-02T10:38:26Z</dcterms:modified>
</cp:coreProperties>
</file>