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6" r:id="rId1"/>
  </p:sldMasterIdLst>
  <p:notesMasterIdLst>
    <p:notesMasterId r:id="rId15"/>
  </p:notesMasterIdLst>
  <p:sldIdLst>
    <p:sldId id="276" r:id="rId2"/>
    <p:sldId id="277" r:id="rId3"/>
    <p:sldId id="278" r:id="rId4"/>
    <p:sldId id="279" r:id="rId5"/>
    <p:sldId id="260" r:id="rId6"/>
    <p:sldId id="261" r:id="rId7"/>
    <p:sldId id="281" r:id="rId8"/>
    <p:sldId id="280" r:id="rId9"/>
    <p:sldId id="282" r:id="rId10"/>
    <p:sldId id="270" r:id="rId11"/>
    <p:sldId id="283" r:id="rId12"/>
    <p:sldId id="284" r:id="rId13"/>
    <p:sldId id="285" r:id="rId14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4232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1008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8F3439-036D-41E1-A5C4-2D18288BCEC6}" type="datetimeFigureOut">
              <a:rPr lang="cs-CZ" smtClean="0"/>
              <a:t>25.11.2021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E651D7-7E83-4876-B95C-6F6C0614A1A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60538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E651D7-7E83-4876-B95C-6F6C0614A1A7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30653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E0FE8-5DED-434B-8D86-21FC6B480B03}" type="datetime1">
              <a:rPr lang="cs-CZ" smtClean="0"/>
              <a:t>25.11.2021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Název projektu: Online digitální platforma s informacemi pro pedagogy a management škol v přeshraničním regionu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C22A7-AA90-4155-A165-D870EB402DE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187319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F6ECB1-FC19-4C40-BF82-7C6D1B46E9E5}" type="datetime1">
              <a:rPr lang="cs-CZ" smtClean="0"/>
              <a:t>25.11.2021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Název projektu: Online digitální platforma s informacemi pro pedagogy a management škol v přeshraničním regionu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C22A7-AA90-4155-A165-D870EB402DE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80811870"/>
      </p:ext>
    </p:extLst>
  </p:cSld>
  <p:clrMapOvr>
    <a:masterClrMapping/>
  </p:clrMapOvr>
  <p:hf sldNum="0" hd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40106-74EB-4B1D-A9F7-0BC1E81F1457}" type="datetime1">
              <a:rPr lang="cs-CZ" smtClean="0"/>
              <a:t>25.11.2021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Název projektu: Online digitální platforma s informacemi pro pedagogy a management škol v přeshraničním regionu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C22A7-AA90-4155-A165-D870EB402DE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413941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49CC4-3A1E-4F66-B5E9-6648C3D02869}" type="datetime1">
              <a:rPr lang="cs-CZ" smtClean="0"/>
              <a:t>25.11.2021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Název projektu: Online digitální platforma s informacemi pro pedagogy a management škol v přeshraničním regionu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C22A7-AA90-4155-A165-D870EB402DE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945803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44C64-9EF6-46DF-9238-D485566D75DE}" type="datetime1">
              <a:rPr lang="cs-CZ" smtClean="0"/>
              <a:t>25.11.2021</a:t>
            </a:fld>
            <a:endParaRPr lang="cs-CZ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Název projektu: Online digitální platforma s informacemi pro pedagogy a management škol v přeshraničním regionu</a:t>
            </a:r>
            <a:endParaRPr lang="cs-CZ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C22A7-AA90-4155-A165-D870EB402DE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420086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764D3-2C00-4420-8063-E5253BEEBE11}" type="datetime1">
              <a:rPr lang="cs-CZ" smtClean="0"/>
              <a:t>25.11.2021</a:t>
            </a:fld>
            <a:endParaRPr lang="cs-CZ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Název projektu: Online digitální platforma s informacemi pro pedagogy a management škol v přeshraničním regionu</a:t>
            </a:r>
            <a:endParaRPr lang="cs-CZ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C22A7-AA90-4155-A165-D870EB402DE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410928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16075-C943-4C77-9308-1938E8DC1925}" type="datetime1">
              <a:rPr lang="cs-CZ" smtClean="0"/>
              <a:t>25.11.2021</a:t>
            </a:fld>
            <a:endParaRPr lang="cs-CZ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Název projektu: Online digitální platforma s informacemi pro pedagogy a management škol v přeshraničním regionu</a:t>
            </a:r>
            <a:endParaRPr lang="cs-CZ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C22A7-AA90-4155-A165-D870EB402DE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886870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DE6D3-3BCA-4E52-9FA2-919A1F030ED2}" type="datetime1">
              <a:rPr lang="cs-CZ" smtClean="0"/>
              <a:t>25.11.2021</a:t>
            </a:fld>
            <a:endParaRPr lang="cs-CZ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Název projektu: Online digitální platforma s informacemi pro pedagogy a management škol v přeshraničním regionu</a:t>
            </a:r>
            <a:endParaRPr lang="cs-CZ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C22A7-AA90-4155-A165-D870EB402DE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519853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4540B4-0593-4EA5-993B-1D0A5432FFB9}" type="datetime1">
              <a:rPr lang="cs-CZ" smtClean="0"/>
              <a:t>25.11.2021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Název projektu: Online digitální platforma s informacemi pro pedagogy a management škol v přeshraničním regionu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C22A7-AA90-4155-A165-D870EB402DE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195024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F6ECB1-FC19-4C40-BF82-7C6D1B46E9E5}" type="datetime1">
              <a:rPr lang="cs-CZ" smtClean="0"/>
              <a:t>25.11.2021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Název projektu: Online digitální platforma s informacemi pro pedagogy a management škol v přeshraničním regionu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C22A7-AA90-4155-A165-D870EB402DE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75776549"/>
      </p:ext>
    </p:extLst>
  </p:cSld>
  <p:clrMapOvr>
    <a:masterClrMapping/>
  </p:clrMapOvr>
  <p:hf sldNum="0"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F6ECB1-FC19-4C40-BF82-7C6D1B46E9E5}" type="datetime1">
              <a:rPr lang="cs-CZ" smtClean="0"/>
              <a:t>25.11.2021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Název projektu: Online digitální platforma s informacemi pro pedagogy a management škol v přeshraničním regionu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C22A7-AA90-4155-A165-D870EB402DE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15507805"/>
      </p:ext>
    </p:extLst>
  </p:cSld>
  <p:clrMapOvr>
    <a:masterClrMapping/>
  </p:clrMapOvr>
  <p:hf sldNum="0" hd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F6ECB1-FC19-4C40-BF82-7C6D1B46E9E5}" type="datetime1">
              <a:rPr lang="cs-CZ" smtClean="0"/>
              <a:t>25.11.2021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Název projektu: Online digitální platforma s informacemi pro pedagogy a management škol v přeshraničním regionu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C22A7-AA90-4155-A165-D870EB402DE4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20474858"/>
      </p:ext>
    </p:extLst>
  </p:cSld>
  <p:clrMapOvr>
    <a:masterClrMapping/>
  </p:clrMapOvr>
  <p:hf sldNum="0" hd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F6ECB1-FC19-4C40-BF82-7C6D1B46E9E5}" type="datetime1">
              <a:rPr lang="cs-CZ" smtClean="0"/>
              <a:t>25.11.2021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Název projektu: Online digitální platforma s informacemi pro pedagogy a management škol v přeshraničním regionu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C22A7-AA90-4155-A165-D870EB402DE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35480973"/>
      </p:ext>
    </p:extLst>
  </p:cSld>
  <p:clrMapOvr>
    <a:masterClrMapping/>
  </p:clrMapOvr>
  <p:hf sldNum="0" hd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loup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F6ECB1-FC19-4C40-BF82-7C6D1B46E9E5}" type="datetime1">
              <a:rPr lang="cs-CZ" smtClean="0"/>
              <a:t>25.11.2021</a:t>
            </a:fld>
            <a:endParaRPr lang="cs-CZ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Název projektu: Online digitální platforma s informacemi pro pedagogy a management škol v přeshraničním regionu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C22A7-AA90-4155-A165-D870EB402DE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80092698"/>
      </p:ext>
    </p:extLst>
  </p:cSld>
  <p:clrMapOvr>
    <a:masterClrMapping/>
  </p:clrMapOvr>
  <p:hf sldNum="0" hd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loupce s obrázk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F6ECB1-FC19-4C40-BF82-7C6D1B46E9E5}" type="datetime1">
              <a:rPr lang="cs-CZ" smtClean="0"/>
              <a:t>25.11.2021</a:t>
            </a:fld>
            <a:endParaRPr lang="cs-CZ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Název projektu: Online digitální platforma s informacemi pro pedagogy a management škol v přeshraničním regionu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C22A7-AA90-4155-A165-D870EB402DE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88514712"/>
      </p:ext>
    </p:extLst>
  </p:cSld>
  <p:clrMapOvr>
    <a:masterClrMapping/>
  </p:clrMapOvr>
  <p:hf sldNum="0" hd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7D623-58CD-4569-AF04-8123C5320026}" type="datetime1">
              <a:rPr lang="cs-CZ" smtClean="0"/>
              <a:t>25.11.2021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Název projektu: Online digitální platforma s informacemi pro pedagogy a management škol v přeshraničním regionu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C22A7-AA90-4155-A165-D870EB402DE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0209146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C61B6-8BFC-4244-9A9B-AC824CF55D70}" type="datetime1">
              <a:rPr lang="cs-CZ" smtClean="0"/>
              <a:t>25.11.2021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Název projektu: Online digitální platforma s informacemi pro pedagogy a management škol v přeshraničním regionu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C22A7-AA90-4155-A165-D870EB402DE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58636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F8F6ECB1-FC19-4C40-BF82-7C6D1B46E9E5}" type="datetime1">
              <a:rPr lang="cs-CZ" smtClean="0"/>
              <a:t>25.11.2021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r>
              <a:rPr lang="cs-CZ" smtClean="0"/>
              <a:t>Název projektu: Online digitální platforma s informacemi pro pedagogy a management škol v přeshraničním regionu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EC22A7-AA90-4155-A165-D870EB402DE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5141785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57" r:id="rId1"/>
    <p:sldLayoutId id="2147483858" r:id="rId2"/>
    <p:sldLayoutId id="2147483859" r:id="rId3"/>
    <p:sldLayoutId id="2147483860" r:id="rId4"/>
    <p:sldLayoutId id="2147483861" r:id="rId5"/>
    <p:sldLayoutId id="2147483862" r:id="rId6"/>
    <p:sldLayoutId id="2147483863" r:id="rId7"/>
    <p:sldLayoutId id="2147483864" r:id="rId8"/>
    <p:sldLayoutId id="2147483865" r:id="rId9"/>
    <p:sldLayoutId id="2147483866" r:id="rId10"/>
    <p:sldLayoutId id="2147483867" r:id="rId11"/>
    <p:sldLayoutId id="2147483868" r:id="rId12"/>
    <p:sldLayoutId id="2147483869" r:id="rId13"/>
    <p:sldLayoutId id="2147483870" r:id="rId14"/>
    <p:sldLayoutId id="2147483871" r:id="rId15"/>
    <p:sldLayoutId id="2147483872" r:id="rId16"/>
    <p:sldLayoutId id="2147483873" r:id="rId17"/>
  </p:sldLayoutIdLst>
  <p:hf sldNum="0" hd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27848" y="1324348"/>
            <a:ext cx="10515600" cy="4047849"/>
          </a:xfrm>
        </p:spPr>
        <p:txBody>
          <a:bodyPr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  <a:tabLst>
                <a:tab pos="4286250" algn="l"/>
              </a:tabLst>
            </a:pPr>
            <a:r>
              <a:rPr lang="cs-CZ" sz="4000" b="1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Interpretace výsledků studií provedených Českou školní inspekcí v době pandemie a shrnutí pedagogických zkušeností v době uzavření škol </a:t>
            </a:r>
            <a:r>
              <a:rPr lang="cs-CZ" sz="4000" b="1" dirty="0" smtClean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 důvodu </a:t>
            </a:r>
            <a:r>
              <a:rPr lang="cs-CZ" sz="4000" b="1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pandemie COVID-19 v </a:t>
            </a:r>
            <a:r>
              <a:rPr lang="cs-CZ" sz="4000" b="1" dirty="0" smtClean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ČR</a:t>
            </a:r>
            <a:endParaRPr lang="cs-CZ" sz="4000" dirty="0"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5861" y="250548"/>
            <a:ext cx="7216140" cy="670560"/>
          </a:xfrm>
        </p:spPr>
      </p:pic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264025" y="6356350"/>
            <a:ext cx="9072281" cy="501650"/>
          </a:xfrm>
        </p:spPr>
        <p:txBody>
          <a:bodyPr/>
          <a:lstStyle/>
          <a:p>
            <a:pPr algn="ctr"/>
            <a:r>
              <a:rPr lang="cs-CZ" dirty="0" smtClean="0"/>
              <a:t>Online digitální platforma s informacemi pro pedagogy a management škol v přeshraničním regionu</a:t>
            </a:r>
          </a:p>
          <a:p>
            <a:pPr algn="ctr"/>
            <a:r>
              <a:rPr lang="cs-CZ" dirty="0" smtClean="0"/>
              <a:t>CZ.11.4.120/0.0/0.0/20_032/0002839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320232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Vzdělávání na dálku v základních a středních školách </a:t>
            </a:r>
            <a:br>
              <a:rPr lang="cs-CZ" dirty="0"/>
            </a:br>
            <a:endParaRPr lang="cs-CZ" dirty="0" smtClean="0"/>
          </a:p>
          <a:p>
            <a:r>
              <a:rPr lang="cs-CZ" dirty="0" smtClean="0"/>
              <a:t>Tematická </a:t>
            </a:r>
            <a:r>
              <a:rPr lang="cs-CZ" dirty="0"/>
              <a:t>zpráva </a:t>
            </a:r>
            <a:r>
              <a:rPr lang="cs-CZ" dirty="0" smtClean="0"/>
              <a:t>ČŠI</a:t>
            </a:r>
          </a:p>
          <a:p>
            <a:r>
              <a:rPr lang="cs-CZ" dirty="0"/>
              <a:t>Shrnutí hlavních </a:t>
            </a:r>
            <a:r>
              <a:rPr lang="cs-CZ" dirty="0" smtClean="0"/>
              <a:t>zjištění</a:t>
            </a:r>
          </a:p>
          <a:p>
            <a:endParaRPr lang="cs-CZ" dirty="0"/>
          </a:p>
          <a:p>
            <a:endParaRPr lang="cs-CZ" dirty="0" smtClean="0"/>
          </a:p>
          <a:p>
            <a:r>
              <a:rPr lang="cs-CZ" dirty="0"/>
              <a:t>https://www.csicr.cz/cz/Aktuality/Tematicka-zprava-Vzdelavani-na-dalku-v-ZS-a-SS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6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646111" y="6313487"/>
            <a:ext cx="9717089" cy="687947"/>
          </a:xfrm>
        </p:spPr>
        <p:txBody>
          <a:bodyPr/>
          <a:lstStyle/>
          <a:p>
            <a:pPr algn="ctr"/>
            <a:r>
              <a:rPr lang="cs-CZ" dirty="0"/>
              <a:t>Online digitální platforma s informacemi pro pedagogy a management škol v přeshraničním regionu</a:t>
            </a:r>
          </a:p>
          <a:p>
            <a:pPr algn="ctr"/>
            <a:r>
              <a:rPr lang="cs-CZ" dirty="0"/>
              <a:t>CZ.11.4.120/0.0/0.0/20_032/0002839</a:t>
            </a:r>
          </a:p>
          <a:p>
            <a:endParaRPr lang="cs-CZ" dirty="0"/>
          </a:p>
        </p:txBody>
      </p:sp>
      <p:pic>
        <p:nvPicPr>
          <p:cNvPr id="7" name="Zástupný symbol pro obsah 4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1582" y="253048"/>
            <a:ext cx="7216775" cy="669925"/>
          </a:xfrm>
        </p:spPr>
      </p:pic>
    </p:spTree>
    <p:extLst>
      <p:ext uri="{BB962C8B-B14F-4D97-AF65-F5344CB8AC3E}">
        <p14:creationId xmlns:p14="http://schemas.microsoft.com/office/powerpoint/2010/main" val="19406448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/>
              <a:t/>
            </a:r>
            <a:br>
              <a:rPr lang="cs-CZ" sz="3600" b="1" dirty="0" smtClean="0"/>
            </a:br>
            <a:r>
              <a:rPr lang="cs-CZ" sz="3600" b="1" dirty="0" smtClean="0"/>
              <a:t>Zapojení žáků do on- line výuky</a:t>
            </a:r>
            <a:endParaRPr lang="cs-CZ" sz="36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46112" y="2052918"/>
            <a:ext cx="11483136" cy="4195481"/>
          </a:xfrm>
        </p:spPr>
        <p:txBody>
          <a:bodyPr>
            <a:normAutofit fontScale="85000" lnSpcReduction="20000"/>
          </a:bodyPr>
          <a:lstStyle/>
          <a:p>
            <a:r>
              <a:rPr lang="cs-CZ" dirty="0"/>
              <a:t>Do distančního vzdělávání se zapojuje naprostá většina žáků základních a středních škol, určité rozdíly existují v rozsahu a způsobu jejich zapojení. </a:t>
            </a:r>
            <a:r>
              <a:rPr lang="cs-CZ" dirty="0" smtClean="0"/>
              <a:t>Bez </a:t>
            </a:r>
            <a:r>
              <a:rPr lang="cs-CZ" dirty="0"/>
              <a:t>on-line komunikace se školou bylo 26% žáků základních škol. </a:t>
            </a:r>
          </a:p>
          <a:p>
            <a:endParaRPr lang="cs-CZ" dirty="0"/>
          </a:p>
          <a:p>
            <a:r>
              <a:rPr lang="cs-CZ" dirty="0"/>
              <a:t>V případě středních škol byly větší problémy zaznamenány v oborech vzdělání ukončených závěrečnou zkouškou, u nichž se on-line komunikaci nedařilo navázat s více než 20 %</a:t>
            </a:r>
            <a:r>
              <a:rPr lang="cs-CZ" baseline="-25000" dirty="0" smtClean="0"/>
              <a:t> </a:t>
            </a:r>
            <a:r>
              <a:rPr lang="cs-CZ" dirty="0" smtClean="0"/>
              <a:t>žáků</a:t>
            </a:r>
            <a:r>
              <a:rPr lang="cs-CZ" dirty="0"/>
              <a:t>. </a:t>
            </a:r>
          </a:p>
          <a:p>
            <a:endParaRPr lang="cs-CZ" dirty="0"/>
          </a:p>
          <a:p>
            <a:r>
              <a:rPr lang="cs-CZ" dirty="0"/>
              <a:t>9.500 žáků základních a středních škol, s nimiž se komunikaci nedařilo navázat žádným způsobem. </a:t>
            </a:r>
          </a:p>
          <a:p>
            <a:endParaRPr lang="cs-CZ" dirty="0"/>
          </a:p>
          <a:p>
            <a:r>
              <a:rPr lang="cs-CZ" dirty="0"/>
              <a:t>Hlavní příčinou absence on-line komunikace některých žáků je buď chybějící ICT vybavení, nebo nedostatečné připojení k internetu. </a:t>
            </a:r>
          </a:p>
          <a:p>
            <a:r>
              <a:rPr lang="cs-CZ" dirty="0"/>
              <a:t>Významným faktorem pak </a:t>
            </a:r>
            <a:r>
              <a:rPr lang="cs-CZ" dirty="0" smtClean="0"/>
              <a:t>byla </a:t>
            </a:r>
            <a:r>
              <a:rPr lang="cs-CZ" dirty="0"/>
              <a:t>také nízká motivace některých žáků ke vzdělávání nebo nižší podpora ze strany jejich </a:t>
            </a:r>
            <a:r>
              <a:rPr lang="cs-CZ" dirty="0" smtClean="0"/>
              <a:t>rodičů. Nejsložitější </a:t>
            </a:r>
            <a:r>
              <a:rPr lang="cs-CZ" dirty="0"/>
              <a:t>situace </a:t>
            </a:r>
            <a:r>
              <a:rPr lang="cs-CZ" dirty="0" smtClean="0"/>
              <a:t>byla </a:t>
            </a:r>
            <a:r>
              <a:rPr lang="cs-CZ" dirty="0"/>
              <a:t>v tomto směru v regionech s nízkým socioekonomickým statusem a zejména ve vyloučených lokalitách.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103312" y="6492875"/>
            <a:ext cx="9376429" cy="535454"/>
          </a:xfrm>
        </p:spPr>
        <p:txBody>
          <a:bodyPr/>
          <a:lstStyle/>
          <a:p>
            <a:pPr algn="ctr"/>
            <a:r>
              <a:rPr lang="cs-CZ" dirty="0" smtClean="0"/>
              <a:t>Online digitální platforma s informacemi pro pedagogy a management škol v přeshraničním regionu</a:t>
            </a:r>
          </a:p>
          <a:p>
            <a:pPr algn="ctr"/>
            <a:r>
              <a:rPr lang="cs-CZ" dirty="0"/>
              <a:t>CZ.11.4.120/0.0/0.0/20_032/0002839</a:t>
            </a:r>
          </a:p>
          <a:p>
            <a:endParaRPr lang="cs-CZ" dirty="0"/>
          </a:p>
        </p:txBody>
      </p:sp>
      <p:pic>
        <p:nvPicPr>
          <p:cNvPr id="5" name="Zástupný symbol pro obsah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0997" y="167901"/>
            <a:ext cx="7216140" cy="670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5154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/>
              <a:t/>
            </a:r>
            <a:br>
              <a:rPr lang="cs-CZ" sz="3600" b="1" dirty="0" smtClean="0"/>
            </a:br>
            <a:r>
              <a:rPr lang="cs-CZ" sz="3600" b="1" dirty="0" smtClean="0"/>
              <a:t>Platformy a IT technika on- line výuky</a:t>
            </a:r>
            <a:endParaRPr lang="cs-CZ" sz="36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62654" y="2052918"/>
            <a:ext cx="10263935" cy="4195481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dirty="0"/>
          </a:p>
          <a:p>
            <a:r>
              <a:rPr lang="cs-CZ" sz="2000" dirty="0"/>
              <a:t>Pro komunikaci s rodiči a žáky </a:t>
            </a:r>
            <a:r>
              <a:rPr lang="cs-CZ" sz="2000" dirty="0" smtClean="0"/>
              <a:t>byly </a:t>
            </a:r>
            <a:r>
              <a:rPr lang="cs-CZ" sz="2000" dirty="0"/>
              <a:t>využívány různé platformy. Na prvním stupni základních škol se nejčastěji jednalo o WhatsApp, Skype a Facebook, na druhém stupni </a:t>
            </a:r>
            <a:r>
              <a:rPr lang="cs-CZ" sz="2000" dirty="0" smtClean="0"/>
              <a:t>především </a:t>
            </a:r>
            <a:r>
              <a:rPr lang="cs-CZ" sz="2000" dirty="0"/>
              <a:t>Bakaláři a Google Classroom. </a:t>
            </a:r>
          </a:p>
          <a:p>
            <a:r>
              <a:rPr lang="cs-CZ" sz="2000" dirty="0"/>
              <a:t>Na středních školách </a:t>
            </a:r>
            <a:r>
              <a:rPr lang="cs-CZ" sz="2000" dirty="0" smtClean="0"/>
              <a:t>bylo </a:t>
            </a:r>
            <a:r>
              <a:rPr lang="cs-CZ" sz="2000" dirty="0"/>
              <a:t>naproti tomu nejčastější využití informačního systému Bakaláři a mezi využívané platformy </a:t>
            </a:r>
            <a:r>
              <a:rPr lang="cs-CZ" sz="2000" dirty="0" smtClean="0"/>
              <a:t>patřil </a:t>
            </a:r>
            <a:r>
              <a:rPr lang="cs-CZ" sz="2000" dirty="0"/>
              <a:t>také Microsoft Teams</a:t>
            </a:r>
            <a:r>
              <a:rPr lang="cs-CZ" sz="2000" dirty="0" smtClean="0"/>
              <a:t>.</a:t>
            </a:r>
          </a:p>
          <a:p>
            <a:r>
              <a:rPr lang="cs-CZ" sz="2000" dirty="0"/>
              <a:t>Většina učitelů střední školy </a:t>
            </a:r>
            <a:r>
              <a:rPr lang="cs-CZ" sz="2000" dirty="0" smtClean="0"/>
              <a:t>mělo </a:t>
            </a:r>
            <a:r>
              <a:rPr lang="cs-CZ" sz="2000" dirty="0"/>
              <a:t>svoji techniku (pevné PC, notebooky, tablety), kterou doma </a:t>
            </a:r>
            <a:r>
              <a:rPr lang="cs-CZ" sz="2000" dirty="0" smtClean="0"/>
              <a:t>mohli </a:t>
            </a:r>
            <a:r>
              <a:rPr lang="cs-CZ" sz="2000" dirty="0"/>
              <a:t>připojit ke školním </a:t>
            </a:r>
            <a:r>
              <a:rPr lang="cs-CZ" sz="2000" dirty="0" smtClean="0"/>
              <a:t>systémům. </a:t>
            </a:r>
            <a:endParaRPr lang="cs-CZ" sz="2000" dirty="0"/>
          </a:p>
          <a:p>
            <a:endParaRPr lang="cs-CZ" sz="2000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103312" y="6607362"/>
            <a:ext cx="9232994" cy="438897"/>
          </a:xfrm>
        </p:spPr>
        <p:txBody>
          <a:bodyPr/>
          <a:lstStyle/>
          <a:p>
            <a:pPr algn="ctr"/>
            <a:r>
              <a:rPr lang="cs-CZ" dirty="0" smtClean="0"/>
              <a:t>Online digitální platforma s informacemi pro pedagogy a management škol v přeshraničním regionu</a:t>
            </a:r>
          </a:p>
          <a:p>
            <a:pPr algn="ctr"/>
            <a:r>
              <a:rPr lang="cs-CZ" dirty="0"/>
              <a:t>CZ.11.4.120/0.0/0.0/20_032/0002839</a:t>
            </a:r>
          </a:p>
          <a:p>
            <a:endParaRPr lang="cs-CZ" dirty="0"/>
          </a:p>
        </p:txBody>
      </p:sp>
      <p:pic>
        <p:nvPicPr>
          <p:cNvPr id="5" name="Zástupný symbol pro obsah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225" y="253048"/>
            <a:ext cx="7216140" cy="670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1096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73741" y="905204"/>
            <a:ext cx="10354235" cy="948043"/>
          </a:xfrm>
        </p:spPr>
        <p:txBody>
          <a:bodyPr>
            <a:normAutofit/>
          </a:bodyPr>
          <a:lstStyle/>
          <a:p>
            <a:r>
              <a:rPr lang="cs-CZ" sz="3600" b="1" dirty="0" smtClean="0"/>
              <a:t>Učivo a způsoby klasifikace v on-line výuce</a:t>
            </a:r>
            <a:endParaRPr lang="cs-CZ" sz="36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04275" y="1929129"/>
            <a:ext cx="10515600" cy="4351338"/>
          </a:xfrm>
        </p:spPr>
        <p:txBody>
          <a:bodyPr>
            <a:normAutofit fontScale="92500" lnSpcReduction="10000"/>
          </a:bodyPr>
          <a:lstStyle/>
          <a:p>
            <a:r>
              <a:rPr lang="cs-CZ" sz="2000" dirty="0" smtClean="0"/>
              <a:t>Polovina základních a více než 60 % středních škol se během distančního vzdělávání snažila pokračovat ve výuce podle tematických plánů jednotlivých učitelů, v souladu se školním vzdělávacím programem.</a:t>
            </a:r>
          </a:p>
          <a:p>
            <a:r>
              <a:rPr lang="cs-CZ" sz="2000" dirty="0" smtClean="0"/>
              <a:t>Pozitivním zjištěním je, že prakticky všechny základní a střední školy se soustředily na procvičování a opakování učiva, které bylo již dříve probráno, ovšem více než 80 % základních škol a více než 90 % středních škol se současně snažilo distančním způsobem seznamovat žáky s učivem novým. </a:t>
            </a:r>
          </a:p>
          <a:p>
            <a:r>
              <a:rPr lang="cs-CZ" sz="2000" dirty="0" smtClean="0"/>
              <a:t>Obecně se ukazoval ještě větší význam zpětné vazby v rámci výuky na dálku, než je tomu v běžném vzdělávání. Většina škol svým žákům během distančního vzdělávání poskytovala zpětnou vazbu, a to zpravidla motivačně a formativně orientovanou.</a:t>
            </a:r>
          </a:p>
          <a:p>
            <a:r>
              <a:rPr lang="cs-CZ" sz="2000" dirty="0" smtClean="0"/>
              <a:t> Některé školy úkoly plněné distančním způsobem standardně známkovaly. </a:t>
            </a:r>
          </a:p>
          <a:p>
            <a:r>
              <a:rPr lang="cs-CZ" sz="2000" dirty="0" smtClean="0"/>
              <a:t>Současně však existovaly nemalé podíly škol, jejichž učitelé žákům úkoly pouze zadávají, aniž by s žáky následně jakýmkoli způsobem komunikovali o jejich plnění. </a:t>
            </a:r>
            <a:endParaRPr lang="cs-CZ" sz="2000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044934" y="6356350"/>
            <a:ext cx="9623066" cy="564403"/>
          </a:xfrm>
        </p:spPr>
        <p:txBody>
          <a:bodyPr/>
          <a:lstStyle/>
          <a:p>
            <a:pPr algn="ctr"/>
            <a:r>
              <a:rPr lang="cs-CZ" dirty="0" smtClean="0"/>
              <a:t>Online digitální platforma s informacemi pro pedagogy a management škol v přeshraničním regionu</a:t>
            </a:r>
          </a:p>
          <a:p>
            <a:pPr algn="ctr"/>
            <a:r>
              <a:rPr lang="cs-CZ" dirty="0"/>
              <a:t>CZ.11.4.120/0.0/0.0/20_032/0002839</a:t>
            </a:r>
          </a:p>
          <a:p>
            <a:endParaRPr lang="cs-CZ" dirty="0"/>
          </a:p>
        </p:txBody>
      </p:sp>
      <p:pic>
        <p:nvPicPr>
          <p:cNvPr id="5" name="Zástupný symbol pro obsah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7930" y="142723"/>
            <a:ext cx="7216140" cy="670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46675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2800" dirty="0"/>
              <a:t/>
            </a:r>
            <a:br>
              <a:rPr lang="cs-CZ" sz="2800" dirty="0"/>
            </a:br>
            <a:r>
              <a:rPr lang="cs-CZ" sz="4000" b="1" dirty="0" smtClean="0"/>
              <a:t>Zapojení </a:t>
            </a:r>
            <a:r>
              <a:rPr lang="cs-CZ" sz="4000" b="1" dirty="0"/>
              <a:t>žáků středních škol 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46111" y="1853248"/>
            <a:ext cx="11183471" cy="4144141"/>
          </a:xfrm>
        </p:spPr>
        <p:txBody>
          <a:bodyPr>
            <a:normAutofit fontScale="40000" lnSpcReduction="20000"/>
          </a:bodyPr>
          <a:lstStyle/>
          <a:p>
            <a:r>
              <a:rPr lang="cs-CZ" sz="4200" dirty="0" smtClean="0"/>
              <a:t>Na středních školách se situace liší podle oborů vzdělání. </a:t>
            </a:r>
          </a:p>
          <a:p>
            <a:endParaRPr lang="cs-CZ" dirty="0" smtClean="0"/>
          </a:p>
          <a:p>
            <a:r>
              <a:rPr lang="cs-CZ" sz="4200" dirty="0" smtClean="0"/>
              <a:t>Nejméně problémů v tomto směru bylo na školách s  žáky studujících gymnaziální obory. Všechny žáky se dařilo zapojit do online vzdělávání v 75 % gymnázií</a:t>
            </a:r>
            <a:r>
              <a:rPr lang="cs-CZ" sz="4200" dirty="0"/>
              <a:t>.</a:t>
            </a:r>
            <a:r>
              <a:rPr lang="cs-CZ" sz="4200" dirty="0" smtClean="0"/>
              <a:t> </a:t>
            </a:r>
          </a:p>
          <a:p>
            <a:r>
              <a:rPr lang="cs-CZ" sz="4200" dirty="0" smtClean="0"/>
              <a:t>Naopak největší problémy se zapojením všech žáků do on-line komunikace vykazovaly střední školy s převahou žáků v oborech vzdělání ukončených závěrečnou zkouškou. Všichni žáci byli zapojeni jen na 20 % těchto škol. Hlavní příčinou vysokého podílu žáků, kteří se vůbec nezapojili do vzdělávání na dálku, je dle vyjádření ředitelů škol jejich nízká motivace ke vzdělávání. Nicméně i v této skupině škol se dařilo některým školám vhodně motivovat a zapojit žáky ze sociálně znevýhodněného prostředí</a:t>
            </a:r>
            <a:r>
              <a:rPr lang="cs-CZ" sz="4200" dirty="0"/>
              <a:t> </a:t>
            </a:r>
            <a:r>
              <a:rPr lang="cs-CZ" sz="4200" dirty="0" smtClean="0"/>
              <a:t>(např. zapojením školního psychologa do spolupráce se žáky, pro jejich podporu a získávání zpětné vazby od nich pro pedagogické pracovníky). </a:t>
            </a:r>
          </a:p>
          <a:p>
            <a:r>
              <a:rPr lang="cs-CZ" sz="4200" dirty="0" smtClean="0"/>
              <a:t>Na středních školách s převahou žáků v negymnaziálních oborech ukončených maturitní zkouškou se dařilo zapojit všechny žáky do on-line vzdělávání na více než 50% škol.</a:t>
            </a:r>
            <a:r>
              <a:rPr lang="cs-CZ" sz="4200" dirty="0"/>
              <a:t> Podobně jako v předchozí skupině středních odborných škol, i </a:t>
            </a:r>
            <a:r>
              <a:rPr lang="cs-CZ" sz="4200" dirty="0" smtClean="0"/>
              <a:t>zde byla hlavním </a:t>
            </a:r>
            <a:r>
              <a:rPr lang="cs-CZ" sz="4200" dirty="0"/>
              <a:t>problémem nižší motivace žáků ke vzdělávání. </a:t>
            </a:r>
            <a:r>
              <a:rPr lang="cs-CZ" sz="4200" dirty="0" smtClean="0"/>
              <a:t>Školy zapůjčily </a:t>
            </a:r>
            <a:r>
              <a:rPr lang="cs-CZ" sz="4200" dirty="0"/>
              <a:t>žákům ze sociálně slabších rodin digitální techniku domů včetně připojení, aby </a:t>
            </a:r>
            <a:r>
              <a:rPr lang="cs-CZ" sz="4200" dirty="0" smtClean="0"/>
              <a:t>zaručily </a:t>
            </a:r>
            <a:r>
              <a:rPr lang="cs-CZ" sz="4200" dirty="0"/>
              <a:t>100% možnost on-line výuky. </a:t>
            </a:r>
            <a:endParaRPr lang="cs-CZ" sz="4200" dirty="0" smtClean="0"/>
          </a:p>
          <a:p>
            <a:endParaRPr lang="cs-CZ" sz="4200" dirty="0" smtClean="0"/>
          </a:p>
          <a:p>
            <a:endParaRPr lang="cs-CZ" sz="4200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923365" y="6329456"/>
            <a:ext cx="9654988" cy="636120"/>
          </a:xfrm>
        </p:spPr>
        <p:txBody>
          <a:bodyPr/>
          <a:lstStyle/>
          <a:p>
            <a:pPr algn="ctr"/>
            <a:r>
              <a:rPr lang="cs-CZ" dirty="0" smtClean="0"/>
              <a:t>Online digitální platforma s informacemi pro pedagogy a management škol v přeshraničním regionu</a:t>
            </a:r>
          </a:p>
          <a:p>
            <a:pPr algn="ctr"/>
            <a:r>
              <a:rPr lang="cs-CZ" dirty="0"/>
              <a:t>CZ.11.4.120/0.0/0.0/20_032/0002839</a:t>
            </a:r>
          </a:p>
          <a:p>
            <a:endParaRPr lang="cs-CZ" dirty="0"/>
          </a:p>
        </p:txBody>
      </p:sp>
      <p:pic>
        <p:nvPicPr>
          <p:cNvPr id="5" name="Zástupný symbol pro obsah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3436" y="117438"/>
            <a:ext cx="7216140" cy="670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74891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97859" y="500062"/>
            <a:ext cx="10515600" cy="1325563"/>
          </a:xfrm>
        </p:spPr>
        <p:txBody>
          <a:bodyPr>
            <a:normAutofit/>
          </a:bodyPr>
          <a:lstStyle/>
          <a:p>
            <a:r>
              <a:rPr lang="cs-CZ" sz="3600" b="1" dirty="0" smtClean="0"/>
              <a:t/>
            </a:r>
            <a:br>
              <a:rPr lang="cs-CZ" sz="3600" b="1" dirty="0" smtClean="0"/>
            </a:br>
            <a:r>
              <a:rPr lang="cs-CZ" sz="3600" b="1" dirty="0" smtClean="0"/>
              <a:t>Výuka u závěrečných ročníků</a:t>
            </a:r>
            <a:endParaRPr lang="cs-CZ" sz="36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97859" y="1993247"/>
            <a:ext cx="10308759" cy="4195481"/>
          </a:xfrm>
        </p:spPr>
        <p:txBody>
          <a:bodyPr>
            <a:normAutofit/>
          </a:bodyPr>
          <a:lstStyle/>
          <a:p>
            <a:r>
              <a:rPr lang="cs-CZ" sz="2000" dirty="0"/>
              <a:t>Některé střední školy uváděly komplikace v souvislosti s praktickými dovednostmi žáků. </a:t>
            </a:r>
            <a:r>
              <a:rPr lang="cs-CZ" sz="2000" dirty="0" smtClean="0"/>
              <a:t>Ministerstvo školství doporučilo středním odborným školám, aby kladly </a:t>
            </a:r>
            <a:r>
              <a:rPr lang="cs-CZ" sz="2000" dirty="0"/>
              <a:t>důraz na předměty závěrečné zkoušky i na úkor ostatních předmětů.</a:t>
            </a:r>
          </a:p>
          <a:p>
            <a:endParaRPr lang="cs-CZ" sz="2000" dirty="0"/>
          </a:p>
          <a:p>
            <a:r>
              <a:rPr lang="cs-CZ" sz="2000" dirty="0"/>
              <a:t>U maturitních ročníků bylo vzdělávání zaměřeno jen na maturitní předměty  </a:t>
            </a:r>
            <a:r>
              <a:rPr lang="cs-CZ" sz="2000" dirty="0" smtClean="0"/>
              <a:t>a to na opakování </a:t>
            </a:r>
            <a:r>
              <a:rPr lang="cs-CZ" sz="2000" dirty="0"/>
              <a:t>a prohlubování učiva, individuální konzultace. 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201270" y="6356350"/>
            <a:ext cx="9206753" cy="636121"/>
          </a:xfrm>
        </p:spPr>
        <p:txBody>
          <a:bodyPr/>
          <a:lstStyle/>
          <a:p>
            <a:pPr algn="ctr"/>
            <a:r>
              <a:rPr lang="cs-CZ" dirty="0" smtClean="0"/>
              <a:t>Online digitální platforma s informacemi pro pedagogy a management škol v přeshraničním regionu</a:t>
            </a:r>
          </a:p>
          <a:p>
            <a:pPr algn="ctr"/>
            <a:r>
              <a:rPr lang="cs-CZ" dirty="0"/>
              <a:t>CZ.11.4.120/0.0/0.0/20_032/0002839</a:t>
            </a:r>
          </a:p>
          <a:p>
            <a:endParaRPr lang="cs-CZ" dirty="0"/>
          </a:p>
        </p:txBody>
      </p:sp>
      <p:pic>
        <p:nvPicPr>
          <p:cNvPr id="5" name="Zástupný symbol pro obsah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224" y="164782"/>
            <a:ext cx="7216140" cy="670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6027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/>
              <a:t/>
            </a:r>
            <a:br>
              <a:rPr lang="cs-CZ" sz="3600" b="1" dirty="0" smtClean="0"/>
            </a:br>
            <a:r>
              <a:rPr lang="cs-CZ" sz="3600" b="1" dirty="0" smtClean="0"/>
              <a:t>Časové rozmezí výuky on-line</a:t>
            </a:r>
            <a:endParaRPr lang="cs-CZ" sz="36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46111" y="2007058"/>
            <a:ext cx="10801817" cy="4195481"/>
          </a:xfrm>
        </p:spPr>
        <p:txBody>
          <a:bodyPr>
            <a:normAutofit fontScale="85000" lnSpcReduction="20000"/>
          </a:bodyPr>
          <a:lstStyle/>
          <a:p>
            <a:endParaRPr lang="cs-CZ" dirty="0"/>
          </a:p>
          <a:p>
            <a:r>
              <a:rPr lang="cs-CZ" dirty="0"/>
              <a:t>Vzdělávání většinou kombinovalo synchronní a asynchronní přístup ve </a:t>
            </a:r>
            <a:r>
              <a:rPr lang="cs-CZ" dirty="0" smtClean="0"/>
              <a:t>výuce. Asynchronní přístup spočíval například v použití </a:t>
            </a:r>
            <a:r>
              <a:rPr lang="cs-CZ" dirty="0"/>
              <a:t>videa on-line, nebo videa </a:t>
            </a:r>
            <a:r>
              <a:rPr lang="cs-CZ" dirty="0" smtClean="0"/>
              <a:t>předtočeného. </a:t>
            </a:r>
            <a:endParaRPr lang="cs-CZ" dirty="0"/>
          </a:p>
          <a:p>
            <a:endParaRPr lang="cs-CZ" dirty="0"/>
          </a:p>
          <a:p>
            <a:r>
              <a:rPr lang="cs-CZ" dirty="0"/>
              <a:t>Na středních školách naproti tomu byla častější </a:t>
            </a:r>
            <a:r>
              <a:rPr lang="cs-CZ" dirty="0" smtClean="0"/>
              <a:t> výuka </a:t>
            </a:r>
            <a:r>
              <a:rPr lang="cs-CZ" dirty="0"/>
              <a:t>kombinující asynchronní a synchronní přístup. </a:t>
            </a:r>
          </a:p>
          <a:p>
            <a:endParaRPr lang="cs-CZ" dirty="0"/>
          </a:p>
          <a:p>
            <a:r>
              <a:rPr lang="cs-CZ" dirty="0"/>
              <a:t>Se způsobem vedení výuky na jednotlivých stupních souvisí i pravidelnost této výuky. </a:t>
            </a:r>
          </a:p>
          <a:p>
            <a:r>
              <a:rPr lang="cs-CZ" dirty="0"/>
              <a:t>Na prvním a podobně i na druhém stupni základních škol </a:t>
            </a:r>
            <a:r>
              <a:rPr lang="cs-CZ" dirty="0" smtClean="0"/>
              <a:t>převažovala </a:t>
            </a:r>
            <a:r>
              <a:rPr lang="cs-CZ" dirty="0"/>
              <a:t>u více než třetiny škol komunikace k výuce v rozsahu alespoň jednou týdně, na další třetině </a:t>
            </a:r>
            <a:r>
              <a:rPr lang="cs-CZ" dirty="0" smtClean="0"/>
              <a:t>škol v </a:t>
            </a:r>
            <a:r>
              <a:rPr lang="cs-CZ" dirty="0"/>
              <a:t>rozsahu podobném rozvrhu.</a:t>
            </a:r>
          </a:p>
          <a:p>
            <a:endParaRPr lang="cs-CZ" dirty="0"/>
          </a:p>
          <a:p>
            <a:r>
              <a:rPr lang="cs-CZ" dirty="0" smtClean="0"/>
              <a:t>V </a:t>
            </a:r>
            <a:r>
              <a:rPr lang="cs-CZ" dirty="0"/>
              <a:t>polovině středních škol </a:t>
            </a:r>
            <a:r>
              <a:rPr lang="cs-CZ" dirty="0" smtClean="0"/>
              <a:t> byla nastavena </a:t>
            </a:r>
            <a:r>
              <a:rPr lang="cs-CZ" dirty="0"/>
              <a:t>pravidelná komunikace k výuce v rozsahu podobném rozvrhu.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103313" y="6356350"/>
            <a:ext cx="9403322" cy="654050"/>
          </a:xfrm>
        </p:spPr>
        <p:txBody>
          <a:bodyPr/>
          <a:lstStyle/>
          <a:p>
            <a:pPr algn="ctr"/>
            <a:r>
              <a:rPr lang="cs-CZ" dirty="0" smtClean="0"/>
              <a:t>Online digitální platforma s informacemi pro pedagogy a management škol v přeshraničním regionu</a:t>
            </a:r>
          </a:p>
          <a:p>
            <a:pPr algn="ctr"/>
            <a:r>
              <a:rPr lang="cs-CZ" dirty="0"/>
              <a:t>CZ.11.4.120/0.0/0.0/20_032/0002839</a:t>
            </a:r>
          </a:p>
          <a:p>
            <a:pPr algn="ctr"/>
            <a:endParaRPr lang="cs-CZ" dirty="0"/>
          </a:p>
        </p:txBody>
      </p:sp>
      <p:pic>
        <p:nvPicPr>
          <p:cNvPr id="5" name="Zástupný symbol pro obsah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3082" y="117438"/>
            <a:ext cx="7216140" cy="670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38931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Doporučení  ČŠI pro </a:t>
            </a:r>
            <a:r>
              <a:rPr lang="cs-CZ" b="1" dirty="0"/>
              <a:t>školy 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46111" y="2052918"/>
            <a:ext cx="10712170" cy="4195481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Využít </a:t>
            </a:r>
            <a:r>
              <a:rPr lang="cs-CZ" dirty="0"/>
              <a:t>dosavadní spolupráci pedagogů při úpravách obsahu vzdělávání během výuky na dálku a pod vedením ředitele školy upravovat vzdělávací obsah tak, aby byly obsahové priority pro pedagogy srozumitelné (pro výuku ve škole i v případě potřeby dalšího vzdělávání na dálku). </a:t>
            </a:r>
          </a:p>
          <a:p>
            <a:r>
              <a:rPr lang="cs-CZ" dirty="0" smtClean="0"/>
              <a:t>Využívat </a:t>
            </a:r>
            <a:r>
              <a:rPr lang="cs-CZ" dirty="0"/>
              <a:t>zkušenosti ze vzdělávání na dálku při hodnocení žáků, např. větší orientací na pozitivní výsledky žáka, častějším využíváním forem slovního hodnocení, zvyšováním znalostí a dovedností učitelů v oblasti formativního hodnocení v procesu učení apod. </a:t>
            </a:r>
          </a:p>
          <a:p>
            <a:endParaRPr lang="cs-CZ" dirty="0"/>
          </a:p>
          <a:p>
            <a:r>
              <a:rPr lang="cs-CZ" dirty="0"/>
              <a:t>Navázat na spolupráci rodičů a školy z období vzdělávání na dálku a využívat nastavené a osvědčené způsoby komunikace s rodiči a žáky i po návratu žáků do </a:t>
            </a:r>
            <a:r>
              <a:rPr lang="cs-CZ" dirty="0" smtClean="0"/>
              <a:t>škol.</a:t>
            </a:r>
            <a:endParaRPr lang="cs-CZ" dirty="0"/>
          </a:p>
          <a:p>
            <a:endParaRPr lang="cs-CZ" dirty="0"/>
          </a:p>
          <a:p>
            <a:r>
              <a:rPr lang="cs-CZ" dirty="0"/>
              <a:t>Zvyšovat vybavenost škol přenosnou digitální technikou pro pedagogy i pro žáky tak, aby mohli využívat zkušenosti se vzděláváním na dálku např. při individualizaci vzdělávání.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174376" y="6356349"/>
            <a:ext cx="8973671" cy="645085"/>
          </a:xfrm>
        </p:spPr>
        <p:txBody>
          <a:bodyPr/>
          <a:lstStyle/>
          <a:p>
            <a:pPr algn="ctr"/>
            <a:r>
              <a:rPr lang="cs-CZ" dirty="0" smtClean="0"/>
              <a:t>Online digitální platforma s informacemi pro pedagogy a management škol v přeshraničním regionu</a:t>
            </a:r>
          </a:p>
          <a:p>
            <a:pPr algn="ctr"/>
            <a:r>
              <a:rPr lang="cs-CZ" dirty="0"/>
              <a:t>CZ.11.4.120/0.0/0.0/20_032/0002839</a:t>
            </a:r>
          </a:p>
          <a:p>
            <a:endParaRPr lang="cs-CZ" dirty="0"/>
          </a:p>
        </p:txBody>
      </p:sp>
      <p:pic>
        <p:nvPicPr>
          <p:cNvPr id="5" name="Zástupný symbol pro obsah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5154" y="253048"/>
            <a:ext cx="7216140" cy="670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52697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Zástupný symbol pro obsah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5860" y="0"/>
            <a:ext cx="7216140" cy="670560"/>
          </a:xfrm>
          <a:prstGeom prst="rect">
            <a:avLst/>
          </a:prstGeom>
        </p:spPr>
      </p:pic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8323729" y="6275294"/>
            <a:ext cx="4114800" cy="735106"/>
          </a:xfrm>
        </p:spPr>
        <p:txBody>
          <a:bodyPr/>
          <a:lstStyle/>
          <a:p>
            <a:pPr algn="ctr"/>
            <a:r>
              <a:rPr lang="cs-CZ" dirty="0" smtClean="0"/>
              <a:t>Online digitální platforma s informacemi pro pedagogy a management škol v přeshraničním regionu</a:t>
            </a:r>
          </a:p>
          <a:p>
            <a:pPr algn="ctr"/>
            <a:r>
              <a:rPr lang="cs-CZ" dirty="0"/>
              <a:t>CZ.11.4.120/0.0/0.0/20_032/0002839</a:t>
            </a:r>
          </a:p>
          <a:p>
            <a:endParaRPr lang="cs-CZ" dirty="0"/>
          </a:p>
        </p:txBody>
      </p:sp>
      <p:pic>
        <p:nvPicPr>
          <p:cNvPr id="4" name="Zástupný symbol pro obsah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742" y="0"/>
            <a:ext cx="7216140" cy="670560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71722" y="30480"/>
            <a:ext cx="505200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25396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45130" y="776747"/>
            <a:ext cx="10040799" cy="1400530"/>
          </a:xfrm>
        </p:spPr>
        <p:txBody>
          <a:bodyPr>
            <a:noAutofit/>
          </a:bodyPr>
          <a:lstStyle/>
          <a:p>
            <a:r>
              <a:rPr lang="cs-CZ" sz="3200" b="1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Shrnutí  zkušeností pedagogů VOŠZ, SZŠ   v době uzavření škol z důvodu pandemie COVID-19 </a:t>
            </a:r>
            <a:endParaRPr lang="cs-CZ" sz="3200" dirty="0">
              <a:latin typeface="Century Gothic" panose="020B0502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45130" y="2043953"/>
            <a:ext cx="10846641" cy="4195481"/>
          </a:xfrm>
        </p:spPr>
        <p:txBody>
          <a:bodyPr>
            <a:normAutofit fontScale="92500" lnSpcReduction="20000"/>
          </a:bodyPr>
          <a:lstStyle/>
          <a:p>
            <a:r>
              <a:rPr lang="cs-CZ" sz="1900" dirty="0" smtClean="0"/>
              <a:t>Ředitel školy požádal studenty a žáky o hodnocení distanční výuky. Z tohoto hodnocení vyplynulo:</a:t>
            </a:r>
          </a:p>
          <a:p>
            <a:r>
              <a:rPr lang="cs-CZ" sz="1900" dirty="0" smtClean="0"/>
              <a:t>Celkově se na hodnocení distanční výuky účastnilo 255 respondentů, to je asi 64 % z celkového možného počtu studentů a žáků ve škole. </a:t>
            </a:r>
          </a:p>
          <a:p>
            <a:r>
              <a:rPr lang="cs-CZ" sz="1900" dirty="0" smtClean="0"/>
              <a:t>Účast na dotazníku mělo více než 50 % žáků v oboru Praktická sestra</a:t>
            </a:r>
          </a:p>
          <a:p>
            <a:r>
              <a:rPr lang="cs-CZ" sz="1900" dirty="0" smtClean="0"/>
              <a:t>Pro více než 51 % žáků byla distanční výuka celkově méně příjemná než prezenční,  31% žáků se výuka jevila jako srovnatelná s prezenční, či lepší než prezenční výuka</a:t>
            </a:r>
          </a:p>
          <a:p>
            <a:r>
              <a:rPr lang="cs-CZ" sz="1900" dirty="0" smtClean="0"/>
              <a:t>Z dotazů na přípravu na výuku vyplynulo, že více než 53 % žáků se připravovalo na distanční výuce méně, či prakticky vůbec. Více než 40% se připravovalo na výuku srovnatelně, či velmi svědomitě.</a:t>
            </a:r>
          </a:p>
          <a:p>
            <a:r>
              <a:rPr lang="cs-CZ" sz="1900" dirty="0" smtClean="0"/>
              <a:t>Pro </a:t>
            </a:r>
            <a:r>
              <a:rPr lang="cs-CZ" sz="1900" dirty="0"/>
              <a:t>distanční výuku </a:t>
            </a:r>
            <a:r>
              <a:rPr lang="cs-CZ" sz="1900" dirty="0" smtClean="0"/>
              <a:t>bylo z hlediska techniky, </a:t>
            </a:r>
            <a:r>
              <a:rPr lang="cs-CZ" sz="1900" dirty="0"/>
              <a:t>více než 55 % žáků zajištěno bezproblémově, </a:t>
            </a:r>
            <a:r>
              <a:rPr lang="cs-CZ" sz="1900" dirty="0" smtClean="0"/>
              <a:t>42% </a:t>
            </a:r>
            <a:r>
              <a:rPr lang="cs-CZ" sz="1900" dirty="0"/>
              <a:t>žáků mělo jen mírné potíže, které se týkaly připojení k </a:t>
            </a:r>
            <a:r>
              <a:rPr lang="cs-CZ" sz="1900" dirty="0" smtClean="0"/>
              <a:t>PC. Jen </a:t>
            </a:r>
            <a:r>
              <a:rPr lang="cs-CZ" sz="1900" dirty="0"/>
              <a:t>3 % respondentů mělo velké potíže s technikou. </a:t>
            </a:r>
            <a:r>
              <a:rPr lang="cs-CZ" sz="1900" dirty="0" smtClean="0"/>
              <a:t>Těm </a:t>
            </a:r>
            <a:r>
              <a:rPr lang="cs-CZ" sz="1900" dirty="0"/>
              <a:t>žákům, kteří požádali o pomoc, bylo půjčeno školní PC ( zhruba 15 žáků</a:t>
            </a:r>
            <a:r>
              <a:rPr lang="cs-CZ" sz="1900" dirty="0" smtClean="0"/>
              <a:t>).</a:t>
            </a:r>
          </a:p>
          <a:p>
            <a:r>
              <a:rPr lang="cs-CZ" sz="1900" dirty="0" smtClean="0"/>
              <a:t>Všichni žáci i učitelé využívali při výuce platformu </a:t>
            </a:r>
            <a:r>
              <a:rPr lang="cs-CZ" sz="1900" dirty="0"/>
              <a:t>Microsoft </a:t>
            </a:r>
            <a:r>
              <a:rPr lang="cs-CZ" sz="1900" dirty="0" smtClean="0"/>
              <a:t>Teams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103313" y="6392209"/>
            <a:ext cx="9322640" cy="609226"/>
          </a:xfrm>
        </p:spPr>
        <p:txBody>
          <a:bodyPr/>
          <a:lstStyle/>
          <a:p>
            <a:pPr algn="ctr"/>
            <a:r>
              <a:rPr lang="cs-CZ" dirty="0" smtClean="0"/>
              <a:t>Online digitální platforma s informacemi pro pedagogy a management škol v přeshraničním regionu</a:t>
            </a:r>
          </a:p>
          <a:p>
            <a:pPr algn="ctr"/>
            <a:r>
              <a:rPr lang="cs-CZ" dirty="0"/>
              <a:t>CZ.11.4.120/0.0/0.0/20_032/0002839</a:t>
            </a:r>
          </a:p>
          <a:p>
            <a:endParaRPr lang="cs-CZ" dirty="0"/>
          </a:p>
        </p:txBody>
      </p:sp>
      <p:pic>
        <p:nvPicPr>
          <p:cNvPr id="5" name="Zástupný symbol pro obsah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224" y="106187"/>
            <a:ext cx="7216140" cy="670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79420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55075" y="840889"/>
            <a:ext cx="10936289" cy="1400530"/>
          </a:xfrm>
        </p:spPr>
        <p:txBody>
          <a:bodyPr>
            <a:normAutofit fontScale="90000"/>
          </a:bodyPr>
          <a:lstStyle/>
          <a:p>
            <a:r>
              <a:rPr lang="cs-CZ" sz="4000" b="1" dirty="0" smtClean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Shrnutí  </a:t>
            </a:r>
            <a:r>
              <a:rPr lang="cs-CZ" sz="4000" b="1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zkušeností pedagogů VOŠZ, SZŠ   v době uzavření škol z důvodu pandemie COVID-19 </a:t>
            </a:r>
            <a:endParaRPr lang="cs-CZ" sz="4000" dirty="0">
              <a:latin typeface="Century Gothic" panose="020B0502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55075" y="2017060"/>
            <a:ext cx="11420384" cy="4446493"/>
          </a:xfrm>
        </p:spPr>
        <p:txBody>
          <a:bodyPr>
            <a:normAutofit fontScale="25000" lnSpcReduction="20000"/>
          </a:bodyPr>
          <a:lstStyle/>
          <a:p>
            <a:r>
              <a:rPr lang="cs-CZ" sz="7200" dirty="0"/>
              <a:t>Z dotazů na problematickou výuku v předmětech byly nejvíce označeny informační technika, matematika a anglický jazyk. Protože jsou to především předměty vyučované v menších skupinách různými učiteli, záleželo při hodnocení spíše na celkovém přístupu jednotlivého  učitele k distanční výuce.</a:t>
            </a:r>
          </a:p>
          <a:p>
            <a:endParaRPr lang="cs-CZ" sz="7200" dirty="0" smtClean="0"/>
          </a:p>
          <a:p>
            <a:r>
              <a:rPr lang="cs-CZ" sz="7200" dirty="0" smtClean="0"/>
              <a:t>Z časového hlediska při uspořádání výuky převládala synchronní výuka nad asynchronní.</a:t>
            </a:r>
          </a:p>
          <a:p>
            <a:endParaRPr lang="cs-CZ" sz="7200" dirty="0"/>
          </a:p>
          <a:p>
            <a:r>
              <a:rPr lang="cs-CZ" sz="7200" dirty="0" smtClean="0"/>
              <a:t>Uváděný </a:t>
            </a:r>
            <a:r>
              <a:rPr lang="cs-CZ" sz="7200" dirty="0"/>
              <a:t>častější synchronní přístup k výuce </a:t>
            </a:r>
            <a:r>
              <a:rPr lang="cs-CZ" sz="7200" dirty="0" smtClean="0"/>
              <a:t>mohl </a:t>
            </a:r>
            <a:r>
              <a:rPr lang="cs-CZ" sz="7200" dirty="0"/>
              <a:t>být i jedním z důvodů vyšší náročnosti na </a:t>
            </a:r>
            <a:r>
              <a:rPr lang="cs-CZ" sz="7200" dirty="0" smtClean="0"/>
              <a:t>některé žáky. </a:t>
            </a:r>
            <a:r>
              <a:rPr lang="cs-CZ" sz="7200" dirty="0"/>
              <a:t>Uváděná náročnost synchronní výuky </a:t>
            </a:r>
            <a:r>
              <a:rPr lang="cs-CZ" sz="7200" dirty="0" smtClean="0"/>
              <a:t>byla ale </a:t>
            </a:r>
            <a:r>
              <a:rPr lang="cs-CZ" sz="7200" dirty="0"/>
              <a:t>oboustranná. Pro učitele může být velmi náročné vést s žáky dialog a zároveň např. sledovat chat s dotazy apod. </a:t>
            </a:r>
          </a:p>
          <a:p>
            <a:endParaRPr lang="cs-CZ" sz="7200" dirty="0"/>
          </a:p>
          <a:p>
            <a:r>
              <a:rPr lang="cs-CZ" sz="7200" dirty="0"/>
              <a:t>Pro nastavení efektivní délky synchronní výuky školy </a:t>
            </a:r>
            <a:r>
              <a:rPr lang="cs-CZ" sz="7200" dirty="0" smtClean="0"/>
              <a:t>využívaly učitelé </a:t>
            </a:r>
            <a:r>
              <a:rPr lang="cs-CZ" sz="7200" dirty="0"/>
              <a:t>zpětnou informaci o náročnosti od žáků a vhodně délku upravovaly, případně v synchronní výuce kombinovaly různé činnosti žáků a možnosti jejich zapojení. </a:t>
            </a:r>
            <a:r>
              <a:rPr lang="cs-CZ" sz="7200" dirty="0" smtClean="0"/>
              <a:t>( např. skupinová on- line práce)</a:t>
            </a:r>
            <a:endParaRPr lang="cs-CZ" sz="7200" dirty="0"/>
          </a:p>
          <a:p>
            <a:endParaRPr lang="cs-CZ" sz="7200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103312" y="6311900"/>
            <a:ext cx="9367464" cy="698500"/>
          </a:xfrm>
        </p:spPr>
        <p:txBody>
          <a:bodyPr/>
          <a:lstStyle/>
          <a:p>
            <a:pPr algn="ctr"/>
            <a:r>
              <a:rPr lang="cs-CZ" dirty="0" smtClean="0"/>
              <a:t>Online digitální platforma s informacemi pro pedagogy a management škol v přeshraničním regionu</a:t>
            </a:r>
          </a:p>
          <a:p>
            <a:pPr algn="ctr"/>
            <a:r>
              <a:rPr lang="cs-CZ" dirty="0"/>
              <a:t>CZ.11.4.120/0.0/0.0/20_032/0002839</a:t>
            </a:r>
          </a:p>
          <a:p>
            <a:endParaRPr lang="cs-CZ" dirty="0"/>
          </a:p>
        </p:txBody>
      </p:sp>
      <p:pic>
        <p:nvPicPr>
          <p:cNvPr id="5" name="Zástupný symbol pro obsah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6359" y="121920"/>
            <a:ext cx="7216140" cy="670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390550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Výuka probíhala pouze v časovém rozsahu daném původním rozvrhem, podle vyučovacích hodin.</a:t>
            </a:r>
          </a:p>
          <a:p>
            <a:r>
              <a:rPr lang="cs-CZ" dirty="0"/>
              <a:t>Maturitní ročníky, zejména praktických sester, měly velmi ztíženou přípravu k maturitě. V měsících od října  do prosince 2020 byly povinně zaměstnáni v nemocnicích Královehradeckého a Libereckého kraje. Teoretická výuka v těchto měsících neprobíhala. Poslední dva měsíce přípravy na maturitu  byly u všech oborů maturitních ročníků  omezeny pouze na maturitní předměty.  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209513" y="5556142"/>
            <a:ext cx="11982487" cy="937648"/>
          </a:xfrm>
        </p:spPr>
        <p:txBody>
          <a:bodyPr/>
          <a:lstStyle/>
          <a:p>
            <a:pPr algn="ctr"/>
            <a:r>
              <a:rPr lang="cs-CZ" dirty="0"/>
              <a:t>Online digitální platforma s informacemi pro pedagogy a management škol v přeshraničním regionu</a:t>
            </a:r>
          </a:p>
          <a:p>
            <a:pPr algn="ctr"/>
            <a:r>
              <a:rPr lang="cs-CZ" dirty="0"/>
              <a:t>CZ.11.4.120/0.0/0.0/20_032/0002839</a:t>
            </a:r>
          </a:p>
          <a:p>
            <a:endParaRPr lang="cs-CZ" dirty="0"/>
          </a:p>
        </p:txBody>
      </p:sp>
      <p:pic>
        <p:nvPicPr>
          <p:cNvPr id="5" name="Zástupný symbol pro obsah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6359" y="121920"/>
            <a:ext cx="7216140" cy="670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22296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ppt/theme/theme2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292</TotalTime>
  <Words>1523</Words>
  <Application>Microsoft Office PowerPoint</Application>
  <PresentationFormat>Širokoúhlá obrazovka</PresentationFormat>
  <Paragraphs>99</Paragraphs>
  <Slides>13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9" baseType="lpstr">
      <vt:lpstr>Arial</vt:lpstr>
      <vt:lpstr>Calibri</vt:lpstr>
      <vt:lpstr>Century Gothic</vt:lpstr>
      <vt:lpstr>Times New Roman</vt:lpstr>
      <vt:lpstr>Wingdings 3</vt:lpstr>
      <vt:lpstr>Ion</vt:lpstr>
      <vt:lpstr>Interpretace výsledků studií provedených Českou školní inspekcí v době pandemie a shrnutí pedagogických zkušeností v době uzavření škol z důvodu pandemie COVID-19 v ČR</vt:lpstr>
      <vt:lpstr>Prezentace aplikace PowerPoint</vt:lpstr>
      <vt:lpstr> Zapojení žáků do on- line výuky</vt:lpstr>
      <vt:lpstr> Platformy a IT technika on- line výuky</vt:lpstr>
      <vt:lpstr>Učivo a způsoby klasifikace v on-line výuce</vt:lpstr>
      <vt:lpstr> Zapojení žáků středních škol  </vt:lpstr>
      <vt:lpstr> Výuka u závěrečných ročníků</vt:lpstr>
      <vt:lpstr> Časové rozmezí výuky on-line</vt:lpstr>
      <vt:lpstr> Doporučení  ČŠI pro školy  </vt:lpstr>
      <vt:lpstr>Prezentace aplikace PowerPoint</vt:lpstr>
      <vt:lpstr>Shrnutí  zkušeností pedagogů VOŠZ, SZŠ   v době uzavření škol z důvodu pandemie COVID-19 </vt:lpstr>
      <vt:lpstr>Shrnutí  zkušeností pedagogů VOŠZ, SZŠ   v době uzavření škol z důvodu pandemie COVID-19 </vt:lpstr>
      <vt:lpstr>Prezentace aplikace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Vzdělávání na dálku v základních a středních školách   Tematická zpráva ČŠI</dc:title>
  <dc:creator>User</dc:creator>
  <cp:lastModifiedBy>Miluše Matějcová</cp:lastModifiedBy>
  <cp:revision>71</cp:revision>
  <dcterms:created xsi:type="dcterms:W3CDTF">2021-11-21T18:16:47Z</dcterms:created>
  <dcterms:modified xsi:type="dcterms:W3CDTF">2021-11-25T09:32:04Z</dcterms:modified>
</cp:coreProperties>
</file>