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10021888" cy="68881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84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683797" y="3144010"/>
            <a:ext cx="5917474" cy="54988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683797" y="3264591"/>
            <a:ext cx="5917474" cy="54988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r>
              <a:rPr lang="pl-PL" sz="6000" b="0" strike="noStrike" spc="-1">
                <a:solidFill>
                  <a:srgbClr val="000000"/>
                </a:solidFill>
                <a:latin typeface="Arial"/>
              </a:rPr>
              <a:t>Kliknij, aby edytować format tekstu tytułu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l-PL" sz="24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l-PL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DD3FC0CA-680A-4398-B634-06B0EB11A727}" type="slidenum">
              <a:rPr lang="pl-PL" sz="1200" b="0" strike="noStrike" spc="-1">
                <a:solidFill>
                  <a:srgbClr val="888888"/>
                </a:solidFill>
                <a:latin typeface="Calibri"/>
                <a:ea typeface="Calibri"/>
              </a:rPr>
              <a:t>‹#›</a:t>
            </a:fld>
            <a:endParaRPr lang="pl-PL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400" b="0" strike="noStrike" spc="-1">
                <a:solidFill>
                  <a:srgbClr val="000000"/>
                </a:solidFill>
                <a:latin typeface="Arial"/>
              </a:rPr>
              <a:t>Kliknij, aby edytować format tekstu konspektu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400" b="0" strike="noStrike" spc="-1">
                <a:solidFill>
                  <a:srgbClr val="000000"/>
                </a:solidFill>
                <a:latin typeface="Arial"/>
              </a:rPr>
              <a:t>Drugi poziom konspektu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400" b="0" strike="noStrike" spc="-1">
                <a:solidFill>
                  <a:srgbClr val="000000"/>
                </a:solidFill>
                <a:latin typeface="Arial"/>
              </a:rPr>
              <a:t>Trzeci poziom konspektu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400" b="0" strike="noStrike" spc="-1">
                <a:solidFill>
                  <a:srgbClr val="000000"/>
                </a:solidFill>
                <a:latin typeface="Arial"/>
              </a:rPr>
              <a:t>Czwarty poziom konspektu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Arial"/>
              </a:rPr>
              <a:t>Piąty poziom konspektu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Arial"/>
              </a:rPr>
              <a:t>Szósty poziom konspektu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Arial"/>
              </a:rPr>
              <a:t>Siódmy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r>
              <a:rPr lang="pl-PL" sz="4400" b="0" strike="noStrike" spc="-1">
                <a:solidFill>
                  <a:srgbClr val="000000"/>
                </a:solidFill>
                <a:latin typeface="Arial"/>
              </a:rPr>
              <a:t>Kliknij, aby edytować format tekstu tytułu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Kliknij, aby edytować format tekstu konspektu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Drugi poziom konspektu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Trzeci poziom konspektu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Czwarty poziom konspektu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Piąty poziom konspektu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Szósty poziom konspektu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Siódmy poziom konspektu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l-PL" sz="2400" b="0" strike="noStrike" spc="-1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l-PL" sz="2400" b="0" strike="noStrike" spc="-1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A59DB128-1B98-48DD-8256-4C339A33F214}" type="slidenum">
              <a:rPr lang="pl-PL" sz="1200" b="0" strike="noStrike" spc="-1">
                <a:solidFill>
                  <a:srgbClr val="888888"/>
                </a:solidFill>
                <a:latin typeface="Calibri"/>
                <a:ea typeface="Calibri"/>
              </a:rPr>
              <a:t>‹#›</a:t>
            </a:fld>
            <a:endParaRPr lang="pl-PL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eacea.ec.europa.eu/national-policies/eurydice/content/quality-assurance-higher-education-50_pl" TargetMode="Externa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590480" y="2612520"/>
            <a:ext cx="9077040" cy="2429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3000"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6000" b="1" i="1" strike="noStrike" spc="-1" dirty="0" err="1">
                <a:solidFill>
                  <a:srgbClr val="FF0000"/>
                </a:solidFill>
                <a:latin typeface="Calibri"/>
                <a:ea typeface="Calibri"/>
              </a:rPr>
              <a:t>Kvalita</a:t>
            </a:r>
            <a:r>
              <a:rPr lang="pl-PL" sz="6000" b="1" i="1" strike="noStrike" spc="-1" dirty="0">
                <a:solidFill>
                  <a:srgbClr val="FF0000"/>
                </a:solidFill>
                <a:latin typeface="Calibri"/>
                <a:ea typeface="Calibri"/>
              </a:rPr>
              <a:t> </a:t>
            </a:r>
            <a:r>
              <a:rPr lang="pl-PL" sz="6000" b="1" i="1" strike="noStrike" spc="-1" dirty="0" err="1">
                <a:solidFill>
                  <a:srgbClr val="FF0000"/>
                </a:solidFill>
                <a:latin typeface="Calibri"/>
                <a:ea typeface="Calibri"/>
              </a:rPr>
              <a:t>vzdělávání</a:t>
            </a:r>
            <a:r>
              <a:rPr lang="pl-PL" sz="6000" b="1" i="1" strike="noStrike" spc="-1" dirty="0">
                <a:solidFill>
                  <a:srgbClr val="FF0000"/>
                </a:solidFill>
                <a:latin typeface="Calibri"/>
                <a:ea typeface="Calibri"/>
              </a:rPr>
              <a:t>, </a:t>
            </a:r>
            <a:r>
              <a:rPr lang="pl-PL" sz="6000" b="1" i="1" strike="noStrike" spc="-1" dirty="0" err="1">
                <a:solidFill>
                  <a:srgbClr val="FF0000"/>
                </a:solidFill>
                <a:latin typeface="Calibri"/>
                <a:ea typeface="Calibri"/>
              </a:rPr>
              <a:t>trh</a:t>
            </a:r>
            <a:r>
              <a:rPr lang="pl-PL" sz="6000" b="1" i="1" strike="noStrike" spc="-1" dirty="0">
                <a:solidFill>
                  <a:srgbClr val="FF0000"/>
                </a:solidFill>
                <a:latin typeface="Calibri"/>
                <a:ea typeface="Calibri"/>
              </a:rPr>
              <a:t> </a:t>
            </a:r>
            <a:r>
              <a:rPr lang="pl-PL" sz="6000" b="1" i="1" strike="noStrike" spc="-1" dirty="0" err="1">
                <a:solidFill>
                  <a:srgbClr val="FF0000"/>
                </a:solidFill>
                <a:latin typeface="Calibri"/>
                <a:ea typeface="Calibri"/>
              </a:rPr>
              <a:t>práce</a:t>
            </a:r>
            <a:endParaRPr lang="pl-PL" sz="6000" b="0" strike="noStrike" spc="-1" dirty="0">
              <a:solidFill>
                <a:srgbClr val="FF0000"/>
              </a:solidFill>
              <a:latin typeface="Arial"/>
            </a:endParaRPr>
          </a:p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6000" b="1" i="1" strike="noStrike" spc="-1" dirty="0">
                <a:solidFill>
                  <a:srgbClr val="FF0000"/>
                </a:solidFill>
                <a:latin typeface="Calibri"/>
                <a:ea typeface="Calibri"/>
              </a:rPr>
              <a:t>a pandemie  </a:t>
            </a:r>
            <a:endParaRPr lang="pl-PL" sz="6000" b="0" strike="noStrike" spc="-1" dirty="0">
              <a:solidFill>
                <a:srgbClr val="FF0000"/>
              </a:solidFill>
              <a:latin typeface="Arial"/>
            </a:endParaRPr>
          </a:p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6000" b="1" i="1" strike="noStrike" spc="-1" dirty="0">
                <a:solidFill>
                  <a:srgbClr val="FF0000"/>
                </a:solidFill>
                <a:latin typeface="Calibri"/>
                <a:ea typeface="Calibri"/>
              </a:rPr>
              <a:t>- </a:t>
            </a:r>
            <a:r>
              <a:rPr lang="pl-PL" sz="6000" b="1" i="1" strike="noStrike" spc="-1" dirty="0" err="1">
                <a:solidFill>
                  <a:srgbClr val="FF0000"/>
                </a:solidFill>
                <a:latin typeface="Calibri"/>
                <a:ea typeface="Calibri"/>
              </a:rPr>
              <a:t>Osvědčené</a:t>
            </a:r>
            <a:r>
              <a:rPr lang="pl-PL" sz="6000" b="1" i="1" strike="noStrike" spc="-1" dirty="0">
                <a:solidFill>
                  <a:srgbClr val="FF0000"/>
                </a:solidFill>
                <a:latin typeface="Calibri"/>
                <a:ea typeface="Calibri"/>
              </a:rPr>
              <a:t> </a:t>
            </a:r>
            <a:r>
              <a:rPr lang="pl-PL" sz="6000" b="1" i="1" strike="noStrike" spc="-1" dirty="0" err="1">
                <a:solidFill>
                  <a:srgbClr val="FF0000"/>
                </a:solidFill>
                <a:latin typeface="Calibri"/>
                <a:ea typeface="Calibri"/>
              </a:rPr>
              <a:t>postupy</a:t>
            </a:r>
            <a:r>
              <a:rPr lang="pl-PL" sz="6000" b="1" i="1" strike="noStrike" spc="-1" dirty="0">
                <a:solidFill>
                  <a:srgbClr val="FF0000"/>
                </a:solidFill>
                <a:latin typeface="Calibri"/>
                <a:ea typeface="Calibri"/>
              </a:rPr>
              <a:t> v Polsku</a:t>
            </a:r>
            <a:endParaRPr lang="pl-PL" sz="6000" b="0" strike="noStrike" spc="-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subTitle"/>
          </p:nvPr>
        </p:nvSpPr>
        <p:spPr>
          <a:xfrm>
            <a:off x="1523880" y="5155560"/>
            <a:ext cx="9143640" cy="4438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 dirty="0">
                <a:solidFill>
                  <a:srgbClr val="FF0000"/>
                </a:solidFill>
                <a:latin typeface="Calibri"/>
                <a:ea typeface="Calibri"/>
              </a:rPr>
              <a:t>dr Katarzyna </a:t>
            </a:r>
            <a:r>
              <a:rPr lang="pl-PL" sz="2400" b="0" strike="noStrike" spc="-1" dirty="0" err="1">
                <a:solidFill>
                  <a:srgbClr val="FF0000"/>
                </a:solidFill>
                <a:latin typeface="Calibri"/>
                <a:ea typeface="Calibri"/>
              </a:rPr>
              <a:t>Sradomska</a:t>
            </a:r>
            <a:endParaRPr lang="pl-PL" sz="2400" b="0" strike="noStrike" spc="-1" dirty="0">
              <a:solidFill>
                <a:srgbClr val="FF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741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vzdělávání</a:t>
            </a:r>
            <a:endParaRPr lang="pl-PL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/>
          </p:nvPr>
        </p:nvSpPr>
        <p:spPr>
          <a:xfrm>
            <a:off x="1203840" y="1123560"/>
            <a:ext cx="10515240" cy="5343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Dokonalost, absence závad, úroveň připravenosti k naplňování cílů instituce, míra uspokojování očekávání klientů, neustálý rozvoj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(Green,1994)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Typ vzdělávání, který nabízí všem mladým lidem a ostatním studentům kompetence přizpůsobené specifickému kontextu, v němž žijí, a který jim umožňuje aktivně se zapojit do společnosti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(UNESCO)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Úroveň plnění požadavků týkajících se vzdělávacího procesu a jeho výsledků, formulovaných zúčastněnými stranami se zohledněním vnitřních a vnějších podmínek</a:t>
            </a:r>
            <a:r>
              <a:t/>
            </a:r>
            <a:br/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(Grudowski, Lewandowski, 2012)</a:t>
            </a:r>
            <a:r>
              <a:t/>
            </a:r>
            <a:br/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683797" y="3033479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741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vzdělávání</a:t>
            </a:r>
            <a:endParaRPr lang="pl-PL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1203840" y="1123560"/>
            <a:ext cx="10515240" cy="5343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Dokonalost, absence závad, úroveň připravenosti k naplňování cílů instituce, míra uspokojování očekávání </a:t>
            </a: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klientů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, neustálý rozvoj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(Green,1994)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Typ vzdělávání, který nabízí všem mladým lidem a ostatním studentům </a:t>
            </a: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kompetence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 přizpůsobené </a:t>
            </a: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specifickému kontextu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, v němž žijí, a který jim umožňuje aktivně se zapojit do </a:t>
            </a: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společnosti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(UNESCO)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Úroveň plnění </a:t>
            </a:r>
            <a:r>
              <a:rPr lang="pl-PL" sz="2800" b="1" u="sng" strike="noStrike" spc="-1">
                <a:solidFill>
                  <a:srgbClr val="000000"/>
                </a:solidFill>
                <a:uFillTx/>
                <a:latin typeface="Calibri"/>
                <a:ea typeface="Calibri"/>
              </a:rPr>
              <a:t>požadavků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 týkajících se vzdělávacího procesu a jeho </a:t>
            </a: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výsledků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, formulovaných </a:t>
            </a:r>
            <a:r>
              <a:rPr lang="pl-PL" sz="2800" b="1" u="sng" strike="noStrike" spc="-1">
                <a:solidFill>
                  <a:srgbClr val="000000"/>
                </a:solidFill>
                <a:uFillTx/>
                <a:latin typeface="Calibri"/>
                <a:ea typeface="Calibri"/>
              </a:rPr>
              <a:t>zúčastněnými stranami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 se zohledněním vnitřních a vnějších </a:t>
            </a:r>
            <a:r>
              <a:rPr lang="pl-PL" sz="2800" b="1" u="sng" strike="noStrike" spc="-1">
                <a:solidFill>
                  <a:srgbClr val="000000"/>
                </a:solidFill>
                <a:uFillTx/>
                <a:latin typeface="Calibri"/>
                <a:ea typeface="Calibri"/>
              </a:rPr>
              <a:t>podmínek</a:t>
            </a:r>
            <a:r>
              <a:t/>
            </a:r>
            <a:br/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(Grudowski, Lewandowski, 2012)</a:t>
            </a:r>
            <a:r>
              <a:t/>
            </a:r>
            <a:br/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90298" y="3233362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811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107000"/>
              </a:lnSpc>
              <a:spcAft>
                <a:spcPts val="799"/>
              </a:spcAft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vzdělávání - požadavky</a:t>
            </a:r>
            <a:endParaRPr lang="pl-PL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/>
          </p:nvPr>
        </p:nvSpPr>
        <p:spPr>
          <a:xfrm>
            <a:off x="1203840" y="1080000"/>
            <a:ext cx="10515240" cy="53870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3250" b="1" strike="noStrike" spc="-1">
                <a:solidFill>
                  <a:srgbClr val="000000"/>
                </a:solidFill>
                <a:latin typeface="Calibri"/>
                <a:ea typeface="Calibri"/>
              </a:rPr>
              <a:t>Dokumenty, dle nichž vzděláváme studenty</a:t>
            </a:r>
            <a:endParaRPr lang="pl-PL" sz="325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325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325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325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3250" b="1" strike="noStrike" spc="-1">
                <a:solidFill>
                  <a:srgbClr val="000000"/>
                </a:solidFill>
                <a:latin typeface="Calibri"/>
                <a:ea typeface="Calibri"/>
              </a:rPr>
              <a:t>Dokumenty, dle nichž vzděláváme učitele</a:t>
            </a:r>
            <a:endParaRPr lang="pl-PL" sz="325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325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325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325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325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6890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lstStyle/>
          <a:p>
            <a:pPr>
              <a:lnSpc>
                <a:spcPct val="107000"/>
              </a:lnSpc>
              <a:spcAft>
                <a:spcPts val="799"/>
              </a:spcAft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</a:t>
            </a:r>
            <a:r>
              <a:rPr lang="pl-PL" sz="4300" b="0" strike="noStrike" spc="-1">
                <a:solidFill>
                  <a:srgbClr val="000000"/>
                </a:solidFill>
                <a:latin typeface="Calibri"/>
                <a:ea typeface="Calibri"/>
              </a:rPr>
              <a:t>í</a:t>
            </a:r>
            <a:r>
              <a:rPr lang="pl-PL" sz="4410" b="0" strike="noStrike" spc="-1">
                <a:solidFill>
                  <a:srgbClr val="000000"/>
                </a:solidFill>
                <a:latin typeface="Calibri"/>
                <a:ea typeface="Calibri"/>
              </a:rPr>
              <a:t> - zainteresované strany</a:t>
            </a:r>
            <a:endParaRPr lang="pl-PL" sz="441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1203840" y="975240"/>
            <a:ext cx="10515240" cy="5491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Dobrá praxe z hlediska ZAINTERESOVANÝCH STRAN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STUDENTI 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Na studijních programech, které jsou v souladu se vzdělávacími standardy, jsou realizovány předměty, jejichž obsah je přizpůsoben odborným požadavkům/trhu práce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spcAft>
                <a:spcPts val="799"/>
              </a:spcAft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Vzdělávání v oblasti měkkých kompetencí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40056" y="3103817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6890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lstStyle/>
          <a:p>
            <a:pPr>
              <a:lnSpc>
                <a:spcPct val="107000"/>
              </a:lnSpc>
              <a:spcAft>
                <a:spcPts val="799"/>
              </a:spcAft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</a:t>
            </a:r>
            <a:r>
              <a:rPr lang="pl-PL" sz="4300" b="0" strike="noStrike" spc="-1">
                <a:solidFill>
                  <a:srgbClr val="000000"/>
                </a:solidFill>
                <a:latin typeface="Calibri"/>
                <a:ea typeface="Calibri"/>
              </a:rPr>
              <a:t>í</a:t>
            </a:r>
            <a:r>
              <a:rPr lang="pl-PL" sz="4410" b="0" strike="noStrike" spc="-1">
                <a:solidFill>
                  <a:srgbClr val="000000"/>
                </a:solidFill>
                <a:latin typeface="Calibri"/>
                <a:ea typeface="Calibri"/>
              </a:rPr>
              <a:t> - zainteresované strany</a:t>
            </a:r>
            <a:endParaRPr lang="pl-PL" sz="441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1203840" y="975240"/>
            <a:ext cx="10515240" cy="5491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Příklady podkladů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Různé formy přípravy k výuce, např. s využitím materiálů dostupných on-line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spcAft>
                <a:spcPts val="799"/>
              </a:spcAft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Navrhování hodnotících nástrojů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40056" y="3103817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6890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lstStyle/>
          <a:p>
            <a:pPr>
              <a:lnSpc>
                <a:spcPct val="107000"/>
              </a:lnSpc>
              <a:spcAft>
                <a:spcPts val="799"/>
              </a:spcAft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</a:t>
            </a:r>
            <a:r>
              <a:rPr lang="pl-PL" sz="4300" b="0" strike="noStrike" spc="-1">
                <a:solidFill>
                  <a:srgbClr val="000000"/>
                </a:solidFill>
                <a:latin typeface="Calibri"/>
                <a:ea typeface="Calibri"/>
              </a:rPr>
              <a:t>í</a:t>
            </a:r>
            <a:r>
              <a:rPr lang="pl-PL" sz="4410" b="0" strike="noStrike" spc="-1">
                <a:solidFill>
                  <a:srgbClr val="000000"/>
                </a:solidFill>
                <a:latin typeface="Calibri"/>
                <a:ea typeface="Calibri"/>
              </a:rPr>
              <a:t> - zainteresované strany</a:t>
            </a:r>
            <a:endParaRPr lang="pl-PL" sz="441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/>
          </p:nvPr>
        </p:nvSpPr>
        <p:spPr>
          <a:xfrm>
            <a:off x="1203840" y="975240"/>
            <a:ext cx="10515240" cy="5491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Dobrá praxe z hlediska ZAINTERESOVANÝCH STRAN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UČITELÉ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Spolupráce v rámci evropských projektů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Semináře a zdokonalující setkání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Postgraduální studium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6" name="Google Shape;122;p8"/>
          <p:cNvPicPr/>
          <p:nvPr/>
        </p:nvPicPr>
        <p:blipFill>
          <a:blip r:embed="rId2"/>
          <a:stretch/>
        </p:blipFill>
        <p:spPr>
          <a:xfrm>
            <a:off x="1080000" y="3657600"/>
            <a:ext cx="6888240" cy="2464200"/>
          </a:xfrm>
          <a:prstGeom prst="rect">
            <a:avLst/>
          </a:prstGeom>
          <a:ln w="0">
            <a:noFill/>
          </a:ln>
        </p:spPr>
      </p:pic>
      <p:pic>
        <p:nvPicPr>
          <p:cNvPr id="97" name="Google Shape;123;p8"/>
          <p:cNvPicPr/>
          <p:nvPr/>
        </p:nvPicPr>
        <p:blipFill>
          <a:blip r:embed="rId3"/>
          <a:stretch/>
        </p:blipFill>
        <p:spPr>
          <a:xfrm>
            <a:off x="8290440" y="1384560"/>
            <a:ext cx="3552840" cy="4928760"/>
          </a:xfrm>
          <a:prstGeom prst="rect">
            <a:avLst/>
          </a:prstGeom>
          <a:ln w="0">
            <a:noFill/>
          </a:ln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40056" y="3103817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828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107000"/>
              </a:lnSpc>
              <a:spcAft>
                <a:spcPts val="799"/>
              </a:spcAft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</a:t>
            </a:r>
            <a:r>
              <a:rPr lang="pl-PL" sz="4300" b="0" strike="noStrike" spc="-1">
                <a:solidFill>
                  <a:srgbClr val="000000"/>
                </a:solidFill>
                <a:latin typeface="Calibri"/>
                <a:ea typeface="Calibri"/>
              </a:rPr>
              <a:t>í</a:t>
            </a:r>
            <a:r>
              <a:rPr lang="pl-PL" sz="4410" b="0" strike="noStrike" spc="-1">
                <a:solidFill>
                  <a:srgbClr val="000000"/>
                </a:solidFill>
                <a:latin typeface="Calibri"/>
                <a:ea typeface="Calibri"/>
              </a:rPr>
              <a:t> - zainteresované strany</a:t>
            </a:r>
            <a:endParaRPr lang="pl-PL" sz="441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1203840" y="1027440"/>
            <a:ext cx="10515240" cy="54392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Dobrá praxe z hlediska ZAINTERESOVANÝCH STRAN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ŠKOLY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Příprava personálu (studentů) k práci v netypických podmínkách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Příprava personálu (studentů) k práci s žákem se speciálními vzdělávacími potřebami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spcAft>
                <a:spcPts val="799"/>
              </a:spcAft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Příprava personálu (studentů) k práci s žáky v různém věku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40056" y="3103817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828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107000"/>
              </a:lnSpc>
              <a:spcAft>
                <a:spcPts val="799"/>
              </a:spcAft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</a:t>
            </a:r>
            <a:r>
              <a:rPr lang="pl-PL" sz="4300" b="0" strike="noStrike" spc="-1">
                <a:solidFill>
                  <a:srgbClr val="000000"/>
                </a:solidFill>
                <a:latin typeface="Calibri"/>
                <a:ea typeface="Calibri"/>
              </a:rPr>
              <a:t>í</a:t>
            </a:r>
            <a:r>
              <a:rPr lang="pl-PL" sz="4410" b="0" strike="noStrike" spc="-1">
                <a:solidFill>
                  <a:srgbClr val="000000"/>
                </a:solidFill>
                <a:latin typeface="Calibri"/>
                <a:ea typeface="Calibri"/>
              </a:rPr>
              <a:t> - zainteresované strany</a:t>
            </a:r>
            <a:endParaRPr lang="pl-PL" sz="441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/>
          </p:nvPr>
        </p:nvSpPr>
        <p:spPr>
          <a:xfrm>
            <a:off x="1203840" y="1027440"/>
            <a:ext cx="10515240" cy="54392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Příklady materiálů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Práce s online platformami (např. platforma MyGrammarLab).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Práce s online hodnocením (např. platformy Moodle a Forms).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Projekt typu webquest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Speciální vzdělávací potřeby, např. dyslexie - používání online materiálů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828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107000"/>
              </a:lnSpc>
              <a:spcAft>
                <a:spcPts val="799"/>
              </a:spcAft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</a:t>
            </a:r>
            <a:r>
              <a:rPr lang="pl-PL" sz="4300" b="0" strike="noStrike" spc="-1">
                <a:solidFill>
                  <a:srgbClr val="000000"/>
                </a:solidFill>
                <a:latin typeface="Calibri"/>
                <a:ea typeface="Calibri"/>
              </a:rPr>
              <a:t>í</a:t>
            </a:r>
            <a:r>
              <a:rPr lang="pl-PL" sz="4410" b="0" strike="noStrike" spc="-1">
                <a:solidFill>
                  <a:srgbClr val="000000"/>
                </a:solidFill>
                <a:latin typeface="Calibri"/>
                <a:ea typeface="Calibri"/>
              </a:rPr>
              <a:t> - zainteresované strany</a:t>
            </a:r>
            <a:endParaRPr lang="pl-PL" sz="441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1203840" y="1027440"/>
            <a:ext cx="10515240" cy="54392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Dobrá praxe z hlediska ZAINTERESOVANÝCH STRAN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PODNIKY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Příprava pracovníků (studentů) k práci s odborným cizím jazykem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Příprava pracovníků (studentů), kteří umí vnímat jazykové a kulturní rozdíly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40056" y="3103817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828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107000"/>
              </a:lnSpc>
              <a:spcAft>
                <a:spcPts val="799"/>
              </a:spcAft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</a:t>
            </a:r>
            <a:r>
              <a:rPr lang="pl-PL" sz="4300" b="0" strike="noStrike" spc="-1">
                <a:solidFill>
                  <a:srgbClr val="000000"/>
                </a:solidFill>
                <a:latin typeface="Calibri"/>
                <a:ea typeface="Calibri"/>
              </a:rPr>
              <a:t>í</a:t>
            </a:r>
            <a:r>
              <a:rPr lang="pl-PL" sz="4410" b="0" strike="noStrike" spc="-1">
                <a:solidFill>
                  <a:srgbClr val="000000"/>
                </a:solidFill>
                <a:latin typeface="Calibri"/>
                <a:ea typeface="Calibri"/>
              </a:rPr>
              <a:t> - zainteresované strany</a:t>
            </a:r>
            <a:endParaRPr lang="pl-PL" sz="441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1203840" y="1027440"/>
            <a:ext cx="10515240" cy="54392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Příklady materiálů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Jazyková příprava – práce se zdroji a jazykem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Projektová práce – mezijazyková/komparační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7000"/>
              </a:lnSpc>
              <a:spcBef>
                <a:spcPts val="799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Kurz na platformě Moodle: Angličtina ve zdravotní a ošetřovatelské péči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6" name="Google Shape;148;p12"/>
          <p:cNvPicPr/>
          <p:nvPr/>
        </p:nvPicPr>
        <p:blipFill>
          <a:blip r:embed="rId2"/>
          <a:stretch/>
        </p:blipFill>
        <p:spPr>
          <a:xfrm>
            <a:off x="6575040" y="3403440"/>
            <a:ext cx="5025960" cy="3063600"/>
          </a:xfrm>
          <a:prstGeom prst="rect">
            <a:avLst/>
          </a:prstGeom>
          <a:ln w="0">
            <a:noFill/>
          </a:ln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40056" y="3103817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811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</a:t>
            </a:r>
            <a:r>
              <a:rPr lang="pl-PL" sz="4300" b="0" strike="noStrike" spc="-1">
                <a:solidFill>
                  <a:srgbClr val="000000"/>
                </a:solidFill>
                <a:latin typeface="Calibri"/>
                <a:ea typeface="Calibri"/>
              </a:rPr>
              <a:t>í</a:t>
            </a: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 – determinanty</a:t>
            </a:r>
            <a:endParaRPr lang="pl-PL" sz="4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8" name="Google Shape;154;p13"/>
          <p:cNvPicPr/>
          <p:nvPr/>
        </p:nvPicPr>
        <p:blipFill>
          <a:blip r:embed="rId2"/>
          <a:stretch/>
        </p:blipFill>
        <p:spPr>
          <a:xfrm>
            <a:off x="3613320" y="1776240"/>
            <a:ext cx="5695560" cy="4690800"/>
          </a:xfrm>
          <a:prstGeom prst="rect">
            <a:avLst/>
          </a:prstGeom>
          <a:ln w="0">
            <a:noFill/>
          </a:ln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40056" y="3103817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880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Kvalita vzděláván</a:t>
            </a:r>
            <a:r>
              <a:rPr lang="pl-PL" sz="4300" b="0" strike="noStrike" spc="-1">
                <a:solidFill>
                  <a:srgbClr val="000000"/>
                </a:solidFill>
                <a:latin typeface="Calibri"/>
                <a:ea typeface="Calibri"/>
              </a:rPr>
              <a:t>í</a:t>
            </a: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 – determinanty</a:t>
            </a:r>
            <a:endParaRPr lang="pl-PL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1203840" y="1280160"/>
            <a:ext cx="10515240" cy="51868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7000"/>
              </a:lnSpc>
              <a:tabLst>
                <a:tab pos="0" algn="l"/>
              </a:tabLst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Dobrá praxe v době pandemie COVID-19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Přizpůsobení pracovních metod a technik vzniklým podmínkám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Přizpůsobení metod hodnocení studentů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Využití technologických možností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Individualizace vzdělávacího procesu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40056" y="3103817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811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Souhrn</a:t>
            </a:r>
            <a:endParaRPr lang="pl-PL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1203840" y="1175760"/>
            <a:ext cx="10149480" cy="5001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V souvislosti s pandemií: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Využití dalších výukových technik a zdrojů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Individualizace výuky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Použití jiných forem hodnocení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Rozvoj e-learningových forem vzdělávání a odborné přípravy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40056" y="3103817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Calibri"/>
              </a:rPr>
              <a:t>Reference a dokumenty</a:t>
            </a:r>
            <a:endParaRPr lang="pl-PL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1203840" y="1775880"/>
            <a:ext cx="10515240" cy="46911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Eurydice </a:t>
            </a:r>
            <a:r>
              <a:rPr lang="pl-PL" sz="2800" b="0" u="sng" strike="noStrike" spc="-1">
                <a:solidFill>
                  <a:srgbClr val="0563C1"/>
                </a:solidFill>
                <a:uFillTx/>
                <a:latin typeface="Calibri"/>
                <a:ea typeface="Calibri"/>
                <a:hlinkClick r:id="rId2"/>
              </a:rPr>
              <a:t>https://eacea.ec.europa.eu/national-policies/eurydice/content/quality-assurance-higher-education-50_pl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Green, D. (1994). What is Quality in Higher Education? In: Green, D. (Ed.) 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  <a:ea typeface="Calibri"/>
              </a:rPr>
              <a:t>What is Quality in Higher Education?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 Society for Research into Higher Education &amp; Open University Press, str. 13-30.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Grudowski, P., Lewandowski, K. (2012). Pojęcie jakości kształcenia i uwarunkowania jej kwantyfikacji w uczelniach wyższych. W: 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  <a:ea typeface="Calibri"/>
              </a:rPr>
              <a:t>Zarządzanie i Finanse.,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Calibri"/>
              </a:rPr>
              <a:t> R. 10 nr 3, cz. 1, str. 394-403.</a:t>
            </a:r>
            <a:r>
              <a:t/>
            </a:r>
            <a:br/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40056" y="3103817"/>
            <a:ext cx="5917474" cy="549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570</Words>
  <Application>Microsoft Office PowerPoint</Application>
  <PresentationFormat>Panoramiczny</PresentationFormat>
  <Paragraphs>85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16</vt:i4>
      </vt:variant>
    </vt:vector>
  </HeadingPairs>
  <TitlesOfParts>
    <vt:vector size="24" baseType="lpstr">
      <vt:lpstr>Arial</vt:lpstr>
      <vt:lpstr>Calibri</vt:lpstr>
      <vt:lpstr>DejaVu Sans</vt:lpstr>
      <vt:lpstr>Symbol</vt:lpstr>
      <vt:lpstr>Times New Roman</vt:lpstr>
      <vt:lpstr>Wingdings</vt:lpstr>
      <vt:lpstr>Office Theme</vt:lpstr>
      <vt:lpstr>Office Theme</vt:lpstr>
      <vt:lpstr>Kvalita vzdělávání, trh práce a pandemie   - Osvědčené postupy v Polsku</vt:lpstr>
      <vt:lpstr>Kvalita vzdělávání</vt:lpstr>
      <vt:lpstr>Kvalita vzdělávání</vt:lpstr>
      <vt:lpstr>Kvalita vzdělávání - požadavky</vt:lpstr>
      <vt:lpstr>Kvalita vzdělávání - zainteresované strany</vt:lpstr>
      <vt:lpstr>Kvalita vzdělávání - zainteresované strany</vt:lpstr>
      <vt:lpstr>Kvalita vzdělávání - zainteresované strany</vt:lpstr>
      <vt:lpstr>Kvalita vzdělávání - zainteresované strany</vt:lpstr>
      <vt:lpstr>Kvalita vzdělávání - zainteresované strany</vt:lpstr>
      <vt:lpstr>Kvalita vzdělávání - zainteresované strany</vt:lpstr>
      <vt:lpstr>Kvalita vzdělávání - zainteresované strany</vt:lpstr>
      <vt:lpstr>Kvalita vzdělávání – determinanty</vt:lpstr>
      <vt:lpstr>Kvalita vzdělávání – determinanty</vt:lpstr>
      <vt:lpstr>Souhrn</vt:lpstr>
      <vt:lpstr>Reference a dokumenty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Kvalita vzdělávání, trh práce a pandemie   - Osvědčené postupy v Polsku</dc:title>
  <dc:subject/>
  <dc:creator>Marcin Rajkowski</dc:creator>
  <dc:description/>
  <cp:lastModifiedBy>Kacper Kaniewski</cp:lastModifiedBy>
  <cp:revision>3</cp:revision>
  <dcterms:created xsi:type="dcterms:W3CDTF">2021-06-29T09:16:06Z</dcterms:created>
  <dcterms:modified xsi:type="dcterms:W3CDTF">2023-08-25T07:33:04Z</dcterms:modified>
  <dc:language>pl-PL</dc:language>
</cp:coreProperties>
</file>