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6" r:id="rId2"/>
    <p:sldId id="296" r:id="rId3"/>
    <p:sldId id="268" r:id="rId4"/>
    <p:sldId id="269" r:id="rId5"/>
    <p:sldId id="271" r:id="rId6"/>
    <p:sldId id="270" r:id="rId7"/>
    <p:sldId id="277" r:id="rId8"/>
    <p:sldId id="282" r:id="rId9"/>
    <p:sldId id="281" r:id="rId10"/>
    <p:sldId id="283" r:id="rId11"/>
    <p:sldId id="284" r:id="rId12"/>
    <p:sldId id="285" r:id="rId13"/>
    <p:sldId id="297" r:id="rId14"/>
  </p:sldIdLst>
  <p:sldSz cx="9144000" cy="6858000" type="screen4x3"/>
  <p:notesSz cx="9926638" cy="679767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89" autoAdjust="0"/>
    <p:restoredTop sz="79756" autoAdjust="0"/>
  </p:normalViewPr>
  <p:slideViewPr>
    <p:cSldViewPr>
      <p:cViewPr varScale="1">
        <p:scale>
          <a:sx n="55" d="100"/>
          <a:sy n="55" d="100"/>
        </p:scale>
        <p:origin x="1540" y="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FB2775-8B81-4F38-850F-20849A4B131C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3E1AF-9F3F-40C9-862B-DA392711F1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9137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169883-60DB-4233-B352-A37829666773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5493B8-7A72-41DD-B773-EDC7CFADD4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5276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noProof="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5493B8-7A72-41DD-B773-EDC7CFADD44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3060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5493B8-7A72-41DD-B773-EDC7CFADD44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309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Loud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5493B8-7A72-41DD-B773-EDC7CFADD441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820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09119DE-71B7-44D8-8BF6-B375C092ED76}" type="datetimeFigureOut">
              <a:rPr lang="cs-CZ" smtClean="0"/>
              <a:t>02.03.2022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42A4151-6927-4723-A876-032433DE96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microsoft.com/office/2007/relationships/media" Target="../media/media2.wmv"/><Relationship Id="rId7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openxmlformats.org/officeDocument/2006/relationships/video" Target="../media/media3.wmv"/><Relationship Id="rId11" Type="http://schemas.openxmlformats.org/officeDocument/2006/relationships/image" Target="../media/image5.png"/><Relationship Id="rId5" Type="http://schemas.microsoft.com/office/2007/relationships/media" Target="../media/media3.wmv"/><Relationship Id="rId10" Type="http://schemas.openxmlformats.org/officeDocument/2006/relationships/image" Target="../media/image4.png"/><Relationship Id="rId4" Type="http://schemas.openxmlformats.org/officeDocument/2006/relationships/video" Target="../media/media2.wmv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67744" y="2276872"/>
            <a:ext cx="6172200" cy="189436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dirty="0" err="1" smtClean="0"/>
              <a:t>Videoanaylýza</a:t>
            </a:r>
            <a:r>
              <a:rPr lang="cs-CZ" sz="3600" dirty="0" smtClean="0"/>
              <a:t> vybraných školních chemických experimentů s podporou ICT</a:t>
            </a:r>
            <a:endParaRPr lang="en-US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86000" y="4365104"/>
            <a:ext cx="6462464" cy="1944216"/>
          </a:xfrm>
        </p:spPr>
        <p:txBody>
          <a:bodyPr/>
          <a:lstStyle/>
          <a:p>
            <a:r>
              <a:rPr lang="cs-CZ" dirty="0" smtClean="0"/>
              <a:t>RNDr. Bc. Roman Hásek, Ph.D.</a:t>
            </a:r>
          </a:p>
          <a:p>
            <a:r>
              <a:rPr lang="cs-CZ" dirty="0" smtClean="0"/>
              <a:t>VOŠZ, SZŠ a OA Trutnov</a:t>
            </a:r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r>
              <a:rPr lang="cs-CZ" dirty="0" smtClean="0"/>
              <a:t>Přírodovědecká fakulta Univerzity Hradec Králové</a:t>
            </a:r>
          </a:p>
          <a:p>
            <a:r>
              <a:rPr lang="cs-CZ" dirty="0" smtClean="0"/>
              <a:t>Katedra chemie – didaktika chemie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55124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Hledání </a:t>
            </a:r>
            <a:r>
              <a:rPr lang="cs-CZ" dirty="0"/>
              <a:t>nových možností využití ICT při výuce </a:t>
            </a:r>
            <a:r>
              <a:rPr lang="cs-CZ" dirty="0" smtClean="0"/>
              <a:t>chemie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spcBef>
                <a:spcPts val="2400"/>
              </a:spcBef>
              <a:buFont typeface="+mj-lt"/>
              <a:buAutoNum type="alphaLcParenR"/>
            </a:pPr>
            <a:r>
              <a:rPr lang="cs-CZ" dirty="0" smtClean="0"/>
              <a:t>Analýza experimentů prostřednictvím videozáznamů</a:t>
            </a:r>
          </a:p>
          <a:p>
            <a:pPr marL="457200" indent="-457200">
              <a:spcBef>
                <a:spcPts val="2400"/>
              </a:spcBef>
              <a:buFont typeface="+mj-lt"/>
              <a:buAutoNum type="alphaLcParenR"/>
            </a:pPr>
            <a:r>
              <a:rPr lang="cs-CZ" dirty="0" smtClean="0"/>
              <a:t>Vytvoření aparatury pro realizaci rychlých experimentů</a:t>
            </a:r>
          </a:p>
          <a:p>
            <a:pPr marL="457200" indent="-457200">
              <a:spcBef>
                <a:spcPts val="2400"/>
              </a:spcBef>
              <a:buFont typeface="+mj-lt"/>
              <a:buAutoNum type="alphaLcParenR"/>
            </a:pPr>
            <a:r>
              <a:rPr lang="cs-CZ" dirty="0" smtClean="0"/>
              <a:t>Výběr experimentů s podobným charakterem pro využití popisované metodiky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333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640" y="1600200"/>
            <a:ext cx="5828719" cy="4873625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7467600" cy="1099529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Modernizovaný model válce spalovacího motoru</a:t>
            </a:r>
            <a:endParaRPr lang="cs-CZ" dirty="0"/>
          </a:p>
        </p:txBody>
      </p:sp>
      <p:sp>
        <p:nvSpPr>
          <p:cNvPr id="6" name="Obdélníkový popisek 5"/>
          <p:cNvSpPr/>
          <p:nvPr/>
        </p:nvSpPr>
        <p:spPr>
          <a:xfrm>
            <a:off x="6948264" y="3717032"/>
            <a:ext cx="1736621" cy="854087"/>
          </a:xfrm>
          <a:prstGeom prst="wedgeRectCallout">
            <a:avLst>
              <a:gd name="adj1" fmla="val -164382"/>
              <a:gd name="adj2" fmla="val -109340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Průhledný válec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ový popisek 6"/>
          <p:cNvSpPr/>
          <p:nvPr/>
        </p:nvSpPr>
        <p:spPr>
          <a:xfrm>
            <a:off x="7164288" y="2708920"/>
            <a:ext cx="1656184" cy="576064"/>
          </a:xfrm>
          <a:prstGeom prst="wedgeRectCallout">
            <a:avLst>
              <a:gd name="adj1" fmla="val -159734"/>
              <a:gd name="adj2" fmla="val -134963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Víko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ový popisek 7"/>
          <p:cNvSpPr/>
          <p:nvPr/>
        </p:nvSpPr>
        <p:spPr>
          <a:xfrm>
            <a:off x="7244725" y="4797152"/>
            <a:ext cx="1440160" cy="576064"/>
          </a:xfrm>
          <a:prstGeom prst="wedgeRectCallout">
            <a:avLst>
              <a:gd name="adj1" fmla="val -195436"/>
              <a:gd name="adj2" fmla="val -138761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Svíčka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ový popisek 8"/>
          <p:cNvSpPr/>
          <p:nvPr/>
        </p:nvSpPr>
        <p:spPr>
          <a:xfrm>
            <a:off x="1223628" y="1700808"/>
            <a:ext cx="1224136" cy="504056"/>
          </a:xfrm>
          <a:prstGeom prst="wedgeRectCallout">
            <a:avLst>
              <a:gd name="adj1" fmla="val 69094"/>
              <a:gd name="adj2" fmla="val 427902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Spínač</a:t>
            </a:r>
          </a:p>
        </p:txBody>
      </p:sp>
    </p:spTree>
    <p:extLst>
      <p:ext uri="{BB962C8B-B14F-4D97-AF65-F5344CB8AC3E}">
        <p14:creationId xmlns:p14="http://schemas.microsoft.com/office/powerpoint/2010/main" val="1278883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80920" cy="36004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benzín                   vodík               zemní plyn</a:t>
            </a:r>
            <a:endParaRPr lang="cs-CZ" dirty="0"/>
          </a:p>
        </p:txBody>
      </p:sp>
      <p:pic>
        <p:nvPicPr>
          <p:cNvPr id="3" name="zemní plyn 150 ml (3)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 rot="16200000">
            <a:off x="4480990" y="2474755"/>
            <a:ext cx="5821451" cy="2183044"/>
          </a:xfrm>
          <a:prstGeom prst="rect">
            <a:avLst/>
          </a:prstGeom>
        </p:spPr>
      </p:pic>
      <p:pic>
        <p:nvPicPr>
          <p:cNvPr id="5" name="vodíl 750 ml.wmv">
            <a:hlinkClick r:id="" action="ppaction://media"/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 rot="16200000">
            <a:off x="1672677" y="2474753"/>
            <a:ext cx="5821449" cy="2183043"/>
          </a:xfrm>
          <a:prstGeom prst="rect">
            <a:avLst/>
          </a:prstGeom>
        </p:spPr>
      </p:pic>
      <p:pic>
        <p:nvPicPr>
          <p:cNvPr id="9" name="benzín lék. 3 min (3).wmv">
            <a:hlinkClick r:id="" action="ppaction://media"/>
          </p:cNvPr>
          <p:cNvPicPr>
            <a:picLocks noGrp="1" noChangeAspect="1"/>
          </p:cNvPicPr>
          <p:nvPr>
            <p:ph sz="quarter" idx="1"/>
            <a:vide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 rot="16200000">
            <a:off x="-1063627" y="2474750"/>
            <a:ext cx="5821453" cy="2183045"/>
          </a:xfrm>
        </p:spPr>
      </p:pic>
    </p:spTree>
    <p:extLst>
      <p:ext uri="{BB962C8B-B14F-4D97-AF65-F5344CB8AC3E}">
        <p14:creationId xmlns:p14="http://schemas.microsoft.com/office/powerpoint/2010/main" val="348522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69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5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639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57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39552"/>
            <a:ext cx="7467600" cy="634082"/>
          </a:xfrm>
        </p:spPr>
        <p:txBody>
          <a:bodyPr/>
          <a:lstStyle/>
          <a:p>
            <a:r>
              <a:rPr lang="cs-CZ" dirty="0" smtClean="0"/>
              <a:t>Klíčové snímky - benzín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02499" y="909646"/>
            <a:ext cx="2054464" cy="5478573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6200" y="909647"/>
            <a:ext cx="2054465" cy="5478573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1735" y="909648"/>
            <a:ext cx="2054465" cy="547857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665" y="909647"/>
            <a:ext cx="2054465" cy="5478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5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39552"/>
            <a:ext cx="7467600" cy="634082"/>
          </a:xfrm>
        </p:spPr>
        <p:txBody>
          <a:bodyPr/>
          <a:lstStyle/>
          <a:p>
            <a:r>
              <a:rPr lang="cs-CZ" dirty="0" smtClean="0"/>
              <a:t>Klíčové snímky - vodík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7166"/>
            <a:ext cx="2286000" cy="6096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687166"/>
            <a:ext cx="2286000" cy="6096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693804"/>
            <a:ext cx="2286000" cy="6096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693804"/>
            <a:ext cx="2286000" cy="6096000"/>
          </a:xfrm>
          <a:prstGeom prst="rect">
            <a:avLst/>
          </a:prstGeom>
        </p:spPr>
      </p:pic>
      <p:sp>
        <p:nvSpPr>
          <p:cNvPr id="37" name="Zástupný symbol pro obsah 36"/>
          <p:cNvSpPr>
            <a:spLocks noGrp="1"/>
          </p:cNvSpPr>
          <p:nvPr>
            <p:ph sz="quarter" idx="1"/>
          </p:nvPr>
        </p:nvSpPr>
        <p:spPr>
          <a:xfrm flipH="1">
            <a:off x="323528" y="908720"/>
            <a:ext cx="8568952" cy="5565232"/>
          </a:xfrm>
        </p:spPr>
        <p:txBody>
          <a:bodyPr>
            <a:norm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630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5669" y="0"/>
            <a:ext cx="7467600" cy="764701"/>
          </a:xfrm>
        </p:spPr>
        <p:txBody>
          <a:bodyPr>
            <a:normAutofit fontScale="90000"/>
          </a:bodyPr>
          <a:lstStyle/>
          <a:p>
            <a:r>
              <a:rPr lang="cs-CZ" dirty="0"/>
              <a:t>Klíčové snímky </a:t>
            </a:r>
            <a:r>
              <a:rPr lang="cs-CZ" dirty="0" smtClean="0"/>
              <a:t>– vzplanutí par ethanolu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64704"/>
            <a:ext cx="2088232" cy="5701612"/>
          </a:xfrm>
          <a:prstGeom prst="rect">
            <a:avLst/>
          </a:prstGeom>
        </p:spPr>
      </p:pic>
      <p:pic>
        <p:nvPicPr>
          <p:cNvPr id="5" name="Obrázek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8626" y="2585469"/>
            <a:ext cx="5701607" cy="2060079"/>
          </a:xfrm>
          <a:prstGeom prst="rect">
            <a:avLst/>
          </a:prstGeom>
        </p:spPr>
      </p:pic>
      <p:pic>
        <p:nvPicPr>
          <p:cNvPr id="6" name="Obrázek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27572" y="2593319"/>
            <a:ext cx="5701608" cy="2044376"/>
          </a:xfrm>
          <a:prstGeom prst="rect">
            <a:avLst/>
          </a:prstGeom>
        </p:spPr>
      </p:pic>
      <p:pic>
        <p:nvPicPr>
          <p:cNvPr id="7" name="Obrázek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703286" y="2607319"/>
            <a:ext cx="5701610" cy="2016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17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81" y="116632"/>
            <a:ext cx="2374900" cy="546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Obrázek 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771" y="620688"/>
            <a:ext cx="3097708" cy="5467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369" y="1052736"/>
            <a:ext cx="2664296" cy="54005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643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Sociální sítě a analýza aktivit </a:t>
            </a:r>
            <a:br>
              <a:rPr lang="cs-CZ" dirty="0" smtClean="0"/>
            </a:br>
            <a:r>
              <a:rPr lang="cs-CZ" dirty="0" smtClean="0"/>
              <a:t>na sociálních sítích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</a:pPr>
            <a:r>
              <a:rPr lang="cs-CZ" sz="2800" dirty="0" smtClean="0"/>
              <a:t>Míra zapojení</a:t>
            </a:r>
          </a:p>
          <a:p>
            <a:pPr lvl="1">
              <a:spcAft>
                <a:spcPts val="600"/>
              </a:spcAft>
            </a:pPr>
            <a:r>
              <a:rPr lang="cs-CZ" sz="2500" dirty="0" smtClean="0"/>
              <a:t>Tři třídy – 78 žáků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cs-CZ" sz="2500" dirty="0" smtClean="0"/>
              <a:t>Práce v rámci uzavřených skupin na základě souhlasu zainteresovaných, dobrovolnosti a bez promítnutí do hodnocení</a:t>
            </a:r>
          </a:p>
          <a:p>
            <a:pPr>
              <a:spcAft>
                <a:spcPts val="600"/>
              </a:spcAft>
            </a:pPr>
            <a:r>
              <a:rPr lang="cs-CZ" sz="2800" dirty="0" smtClean="0"/>
              <a:t>Aktivity</a:t>
            </a:r>
          </a:p>
          <a:p>
            <a:pPr lvl="1">
              <a:spcAft>
                <a:spcPts val="600"/>
              </a:spcAft>
            </a:pPr>
            <a:r>
              <a:rPr lang="cs-CZ" sz="2500" dirty="0" smtClean="0"/>
              <a:t>Videozáznamy a obrázky</a:t>
            </a:r>
          </a:p>
          <a:p>
            <a:pPr lvl="2">
              <a:spcAft>
                <a:spcPts val="600"/>
              </a:spcAft>
            </a:pPr>
            <a:r>
              <a:rPr lang="cs-CZ" sz="2200" dirty="0" smtClean="0"/>
              <a:t>Pořízené žáky</a:t>
            </a:r>
          </a:p>
          <a:p>
            <a:pPr lvl="2">
              <a:spcAft>
                <a:spcPts val="600"/>
              </a:spcAft>
            </a:pPr>
            <a:r>
              <a:rPr lang="cs-CZ" sz="2200" dirty="0" smtClean="0"/>
              <a:t>Pořízené vyučujícím</a:t>
            </a:r>
          </a:p>
          <a:p>
            <a:pPr lvl="1">
              <a:spcAft>
                <a:spcPts val="600"/>
              </a:spcAft>
            </a:pPr>
            <a:r>
              <a:rPr lang="cs-CZ" sz="2500" dirty="0" smtClean="0"/>
              <a:t>Komentáře</a:t>
            </a:r>
          </a:p>
          <a:p>
            <a:pPr lvl="1">
              <a:spcAft>
                <a:spcPts val="600"/>
              </a:spcAft>
            </a:pPr>
            <a:r>
              <a:rPr lang="cs-CZ" sz="2500" dirty="0" smtClean="0"/>
              <a:t>Úkoly a testy</a:t>
            </a:r>
          </a:p>
          <a:p>
            <a:pPr lvl="1">
              <a:spcAft>
                <a:spcPts val="600"/>
              </a:spcAft>
            </a:pPr>
            <a:r>
              <a:rPr lang="cs-CZ" sz="2500" dirty="0" smtClean="0"/>
              <a:t>Hodnocení</a:t>
            </a:r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28531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Sociální sítě a analýza aktivit </a:t>
            </a:r>
            <a:br>
              <a:rPr lang="cs-CZ" dirty="0" smtClean="0"/>
            </a:br>
            <a:r>
              <a:rPr lang="cs-CZ" dirty="0" smtClean="0"/>
              <a:t>na sociálních sítích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2800" dirty="0" smtClean="0"/>
              <a:t>Zajímavá zjištění:</a:t>
            </a:r>
          </a:p>
          <a:p>
            <a:pPr lvl="1">
              <a:spcAft>
                <a:spcPts val="600"/>
              </a:spcAft>
            </a:pPr>
            <a:r>
              <a:rPr lang="cs-CZ" sz="2500" dirty="0" smtClean="0"/>
              <a:t>Většina – 69% žáků – reaguje do jedné hodiny.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cs-CZ" sz="2500" dirty="0" smtClean="0"/>
              <a:t>Velká část – 42% žáků – přispívá aktivně (komentáře, příspěvky).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cs-CZ" sz="2500" dirty="0" smtClean="0"/>
              <a:t>Nejaktivnější žáci nejsou pouze prospěchově nejlepší.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r>
              <a:rPr lang="cs-CZ" sz="2500" dirty="0" smtClean="0"/>
              <a:t>Žáci souběžně se sociálními sítěmi využívají elektronické zdroje informací ve svých </a:t>
            </a:r>
            <a:r>
              <a:rPr lang="cs-CZ" sz="2500" dirty="0" err="1" smtClean="0"/>
              <a:t>smartphonech</a:t>
            </a:r>
            <a:r>
              <a:rPr lang="cs-CZ" sz="2500" dirty="0" smtClean="0"/>
              <a:t>.</a:t>
            </a:r>
          </a:p>
          <a:p>
            <a:pPr lvl="1">
              <a:spcBef>
                <a:spcPts val="600"/>
              </a:spcBef>
              <a:spcAft>
                <a:spcPts val="600"/>
              </a:spcAft>
            </a:pPr>
            <a:endParaRPr lang="cs-CZ" sz="2500" dirty="0" smtClean="0"/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086287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Strukturovaný rozhovor se žáky </a:t>
            </a:r>
            <a:br>
              <a:rPr lang="cs-CZ" dirty="0" smtClean="0"/>
            </a:br>
            <a:r>
              <a:rPr lang="cs-CZ" dirty="0" smtClean="0"/>
              <a:t>po aktivitách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>
            <a:normAutofit fontScale="92500" lnSpcReduction="20000"/>
          </a:bodyPr>
          <a:lstStyle/>
          <a:p>
            <a:pPr>
              <a:spcAft>
                <a:spcPts val="600"/>
              </a:spcAft>
            </a:pPr>
            <a:r>
              <a:rPr lang="cs-CZ" sz="2800" dirty="0" smtClean="0"/>
              <a:t>Postoje k videozáznamům</a:t>
            </a:r>
          </a:p>
          <a:p>
            <a:pPr lvl="1" algn="just">
              <a:spcAft>
                <a:spcPts val="600"/>
              </a:spcAft>
            </a:pPr>
            <a:r>
              <a:rPr lang="cs-CZ" sz="2400" dirty="0" smtClean="0"/>
              <a:t>Většinově vítaná aktivita</a:t>
            </a:r>
          </a:p>
          <a:p>
            <a:pPr lvl="1" algn="just">
              <a:spcAft>
                <a:spcPts val="600"/>
              </a:spcAft>
            </a:pPr>
            <a:r>
              <a:rPr lang="cs-CZ" sz="2400" dirty="0" smtClean="0"/>
              <a:t>Pro žáky je to jiný zážitek než sledování </a:t>
            </a:r>
          </a:p>
          <a:p>
            <a:pPr lvl="1" algn="just">
              <a:spcAft>
                <a:spcPts val="600"/>
              </a:spcAft>
            </a:pPr>
            <a:r>
              <a:rPr lang="cs-CZ" sz="2400" dirty="0" smtClean="0"/>
              <a:t>Návrhy budoucího posunu: 3D záznamy, distanční forma, knihovna záznamů, zlepšení kvality</a:t>
            </a:r>
          </a:p>
          <a:p>
            <a:pPr algn="just">
              <a:spcAft>
                <a:spcPts val="600"/>
              </a:spcAft>
            </a:pPr>
            <a:r>
              <a:rPr lang="cs-CZ" sz="2600" dirty="0" smtClean="0"/>
              <a:t>Postoje k analýzám videozáznamů</a:t>
            </a:r>
          </a:p>
          <a:p>
            <a:pPr lvl="1" algn="just">
              <a:spcAft>
                <a:spcPts val="600"/>
              </a:spcAft>
            </a:pPr>
            <a:r>
              <a:rPr lang="cs-CZ" sz="2400" dirty="0" smtClean="0"/>
              <a:t>Někteří žáci jsou (44%) schopni záznam ve svém </a:t>
            </a:r>
            <a:r>
              <a:rPr lang="cs-CZ" sz="2400" dirty="0" err="1" smtClean="0"/>
              <a:t>smartphonu</a:t>
            </a:r>
            <a:r>
              <a:rPr lang="cs-CZ" sz="2400" dirty="0" smtClean="0"/>
              <a:t> zaznamenávat, fázovat a analyzovat</a:t>
            </a:r>
          </a:p>
          <a:p>
            <a:pPr lvl="1" algn="just">
              <a:spcAft>
                <a:spcPts val="600"/>
              </a:spcAft>
            </a:pPr>
            <a:r>
              <a:rPr lang="cs-CZ" sz="2400" dirty="0" smtClean="0"/>
              <a:t>Nejatraktivnější byly analýzy videozáznamů pořízených v naší aparatuře</a:t>
            </a:r>
          </a:p>
          <a:p>
            <a:pPr lvl="1" algn="just">
              <a:spcAft>
                <a:spcPts val="600"/>
              </a:spcAft>
            </a:pPr>
            <a:r>
              <a:rPr lang="cs-CZ" sz="2400" dirty="0" smtClean="0"/>
              <a:t>Největším přínosem je „vidění neviděného“, tedy pozorování jevů běžným zrakem nepostřehnutelných</a:t>
            </a:r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430461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Strukturovaný rozhovor se žáky </a:t>
            </a:r>
            <a:br>
              <a:rPr lang="cs-CZ" dirty="0" smtClean="0"/>
            </a:br>
            <a:r>
              <a:rPr lang="cs-CZ" dirty="0" smtClean="0"/>
              <a:t>po aktivitách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340768"/>
            <a:ext cx="7467600" cy="513318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2800" dirty="0" smtClean="0"/>
              <a:t>Postoje k aktivitám na sociálních sítích</a:t>
            </a:r>
            <a:endParaRPr lang="cs-CZ" sz="2400" dirty="0" smtClean="0"/>
          </a:p>
          <a:p>
            <a:pPr lvl="1">
              <a:spcAft>
                <a:spcPts val="600"/>
              </a:spcAft>
            </a:pPr>
            <a:r>
              <a:rPr lang="cs-CZ" sz="2400" dirty="0" smtClean="0"/>
              <a:t>Žáci nevnímají bezpečnostní rizika spojená s aktivitami na sociálních sítích</a:t>
            </a:r>
          </a:p>
          <a:p>
            <a:pPr lvl="1">
              <a:spcAft>
                <a:spcPts val="600"/>
              </a:spcAft>
            </a:pPr>
            <a:r>
              <a:rPr lang="cs-CZ" sz="2400" dirty="0"/>
              <a:t>Žáci oceňují možnost archivace a návratu k materiálům v prostoru sociálních sítí</a:t>
            </a:r>
          </a:p>
          <a:p>
            <a:pPr lvl="1">
              <a:spcAft>
                <a:spcPts val="600"/>
              </a:spcAft>
            </a:pPr>
            <a:r>
              <a:rPr lang="cs-CZ" sz="2400" dirty="0" smtClean="0"/>
              <a:t>Vítaná možnost „aktivní“ účasti mimo školu</a:t>
            </a:r>
          </a:p>
          <a:p>
            <a:pPr lvl="1">
              <a:spcAft>
                <a:spcPts val="600"/>
              </a:spcAft>
            </a:pPr>
            <a:r>
              <a:rPr lang="cs-CZ" sz="2400" dirty="0" smtClean="0"/>
              <a:t>Návrh zapojení dalších sítí, např. </a:t>
            </a:r>
            <a:r>
              <a:rPr lang="cs-CZ" sz="2400" dirty="0" err="1" smtClean="0"/>
              <a:t>Instagramu</a:t>
            </a:r>
            <a:endParaRPr lang="cs-CZ" sz="2400" dirty="0" smtClean="0"/>
          </a:p>
          <a:p>
            <a:pPr lvl="1">
              <a:spcAft>
                <a:spcPts val="600"/>
              </a:spcAft>
            </a:pPr>
            <a:r>
              <a:rPr lang="cs-CZ" sz="2400" dirty="0" smtClean="0"/>
              <a:t>Nutnost jasných pravidel používání</a:t>
            </a:r>
          </a:p>
          <a:p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693991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Děkuji za pozornost.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562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3518</TotalTime>
  <Words>320</Words>
  <Application>Microsoft Office PowerPoint</Application>
  <PresentationFormat>Předvádění na obrazovce (4:3)</PresentationFormat>
  <Paragraphs>57</Paragraphs>
  <Slides>13</Slides>
  <Notes>3</Notes>
  <HiddenSlides>0</HiddenSlides>
  <MMClips>3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Calibri</vt:lpstr>
      <vt:lpstr>Century Schoolbook</vt:lpstr>
      <vt:lpstr>Wingdings</vt:lpstr>
      <vt:lpstr>Wingdings 2</vt:lpstr>
      <vt:lpstr>Arkýř</vt:lpstr>
      <vt:lpstr>Videoanaylýza vybraných školních chemických experimentů s podporou ICT</vt:lpstr>
      <vt:lpstr>1. Hledání nových možností využití ICT při výuce chemie</vt:lpstr>
      <vt:lpstr>Modernizovaný model válce spalovacího motoru</vt:lpstr>
      <vt:lpstr>      benzín                   vodík               zemní plyn</vt:lpstr>
      <vt:lpstr>Klíčové snímky - benzín</vt:lpstr>
      <vt:lpstr>Klíčové snímky - vodík</vt:lpstr>
      <vt:lpstr>Klíčové snímky – vzplanutí par ethanolu</vt:lpstr>
      <vt:lpstr>Prezentace aplikace PowerPoint</vt:lpstr>
      <vt:lpstr>Sociální sítě a analýza aktivit  na sociálních sítích</vt:lpstr>
      <vt:lpstr>Sociální sítě a analýza aktivit  na sociálních sítích</vt:lpstr>
      <vt:lpstr>Strukturovaný rozhovor se žáky  po aktivitách</vt:lpstr>
      <vt:lpstr>Strukturovaný rozhovor se žáky  po aktivitách</vt:lpstr>
      <vt:lpstr>Děkuji za pozornost. 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hp</dc:creator>
  <cp:lastModifiedBy>Miluše Matějcová</cp:lastModifiedBy>
  <cp:revision>162</cp:revision>
  <cp:lastPrinted>2018-09-19T13:11:16Z</cp:lastPrinted>
  <dcterms:created xsi:type="dcterms:W3CDTF">2015-11-08T09:32:12Z</dcterms:created>
  <dcterms:modified xsi:type="dcterms:W3CDTF">2022-03-02T13:38:05Z</dcterms:modified>
</cp:coreProperties>
</file>