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2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16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přesun snímku</a:t>
            </a:r>
          </a:p>
        </p:txBody>
      </p:sp>
      <p:sp>
        <p:nvSpPr>
          <p:cNvPr id="268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269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270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271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272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C5225422-0903-41AC-997F-DD6A98F18528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71085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7250" cy="2547937"/>
          </a:xfrm>
          <a:prstGeom prst="rect">
            <a:avLst/>
          </a:prstGeom>
          <a:ln w="0">
            <a:noFill/>
          </a:ln>
        </p:spPr>
      </p:sp>
      <p:sp>
        <p:nvSpPr>
          <p:cNvPr id="316" name="PlaceHolder 2"/>
          <p:cNvSpPr>
            <a:spLocks noGrp="1"/>
          </p:cNvSpPr>
          <p:nvPr>
            <p:ph type="body"/>
          </p:nvPr>
        </p:nvSpPr>
        <p:spPr>
          <a:xfrm>
            <a:off x="992520" y="3228840"/>
            <a:ext cx="7939440" cy="305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317" name="PlaceHolder 3"/>
          <p:cNvSpPr>
            <a:spLocks noGrp="1"/>
          </p:cNvSpPr>
          <p:nvPr>
            <p:ph type="sldNum"/>
          </p:nvPr>
        </p:nvSpPr>
        <p:spPr>
          <a:xfrm>
            <a:off x="5622840" y="6456600"/>
            <a:ext cx="4299840" cy="338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801012A4-B92A-4C43-B3F5-81D3E1E9E512}" type="slidenum">
              <a:rPr lang="pl-PL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63642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7250" cy="2547937"/>
          </a:xfrm>
          <a:prstGeom prst="rect">
            <a:avLst/>
          </a:prstGeom>
          <a:ln w="0">
            <a:noFill/>
          </a:ln>
        </p:spPr>
      </p:sp>
      <p:sp>
        <p:nvSpPr>
          <p:cNvPr id="319" name="PlaceHolder 2"/>
          <p:cNvSpPr>
            <a:spLocks noGrp="1"/>
          </p:cNvSpPr>
          <p:nvPr>
            <p:ph type="body"/>
          </p:nvPr>
        </p:nvSpPr>
        <p:spPr>
          <a:xfrm>
            <a:off x="992520" y="3228840"/>
            <a:ext cx="7939440" cy="3057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320" name="PlaceHolder 3"/>
          <p:cNvSpPr>
            <a:spLocks noGrp="1"/>
          </p:cNvSpPr>
          <p:nvPr>
            <p:ph type="sldNum"/>
          </p:nvPr>
        </p:nvSpPr>
        <p:spPr>
          <a:xfrm>
            <a:off x="5622840" y="6456600"/>
            <a:ext cx="4299840" cy="338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CF9F5A7B-38E8-4D94-BAF1-079220152011}" type="slidenum">
              <a:rPr lang="pl-PL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2728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7250" cy="2547937"/>
          </a:xfrm>
          <a:prstGeom prst="rect">
            <a:avLst/>
          </a:prstGeom>
          <a:ln w="0">
            <a:noFill/>
          </a:ln>
        </p:spPr>
      </p:sp>
      <p:sp>
        <p:nvSpPr>
          <p:cNvPr id="322" name="PlaceHolder 2"/>
          <p:cNvSpPr>
            <a:spLocks noGrp="1"/>
          </p:cNvSpPr>
          <p:nvPr>
            <p:ph type="body"/>
          </p:nvPr>
        </p:nvSpPr>
        <p:spPr>
          <a:xfrm>
            <a:off x="992520" y="3228840"/>
            <a:ext cx="7939800" cy="3057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-216000">
              <a:lnSpc>
                <a:spcPct val="100000"/>
              </a:lnSpc>
              <a:tabLst>
                <a:tab pos="0" algn="l"/>
              </a:tabLst>
            </a:pPr>
            <a:r>
              <a:rPr lang="cs-CZ" sz="2000" b="0" strike="noStrike" spc="-1">
                <a:latin typeface="Arial"/>
              </a:rPr>
              <a:t>Loud</a:t>
            </a:r>
          </a:p>
        </p:txBody>
      </p:sp>
      <p:sp>
        <p:nvSpPr>
          <p:cNvPr id="323" name="PlaceHolder 3"/>
          <p:cNvSpPr>
            <a:spLocks noGrp="1"/>
          </p:cNvSpPr>
          <p:nvPr>
            <p:ph type="sldNum"/>
          </p:nvPr>
        </p:nvSpPr>
        <p:spPr>
          <a:xfrm>
            <a:off x="5622840" y="6456600"/>
            <a:ext cx="4300200" cy="33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76DD26C8-0EEC-4B24-BF43-136B158D22D3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85791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3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4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5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6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4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9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96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00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01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02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03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4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4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4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47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5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4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9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6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2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3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4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5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6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římá spojnice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FEC2A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" name="Přímá spojnice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Přímá spojnice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Obdélník 9" hidden="1"/>
          <p:cNvSpPr/>
          <p:nvPr/>
        </p:nvSpPr>
        <p:spPr>
          <a:xfrm>
            <a:off x="8839080" y="0"/>
            <a:ext cx="303120" cy="68562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Přímá spojnice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Ovál 11" hidden="1"/>
          <p:cNvSpPr/>
          <p:nvPr/>
        </p:nvSpPr>
        <p:spPr>
          <a:xfrm>
            <a:off x="8156520" y="5715000"/>
            <a:ext cx="546840" cy="546840"/>
          </a:xfrm>
          <a:prstGeom prst="ellipse">
            <a:avLst/>
          </a:prstGeom>
          <a:solidFill>
            <a:srgbClr val="FE8637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Obdélník 9"/>
          <p:cNvSpPr/>
          <p:nvPr/>
        </p:nvSpPr>
        <p:spPr>
          <a:xfrm>
            <a:off x="380880" y="0"/>
            <a:ext cx="607680" cy="68562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" name="Obdélník 11"/>
          <p:cNvSpPr/>
          <p:nvPr/>
        </p:nvSpPr>
        <p:spPr>
          <a:xfrm>
            <a:off x="276480" y="0"/>
            <a:ext cx="102960" cy="68562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" name="Obdélník 13"/>
          <p:cNvSpPr/>
          <p:nvPr/>
        </p:nvSpPr>
        <p:spPr>
          <a:xfrm>
            <a:off x="990720" y="0"/>
            <a:ext cx="180000" cy="68562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" name="Obdélník 18"/>
          <p:cNvSpPr/>
          <p:nvPr/>
        </p:nvSpPr>
        <p:spPr>
          <a:xfrm>
            <a:off x="1141200" y="0"/>
            <a:ext cx="228600" cy="68562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Přímá spojnice 10"/>
          <p:cNvSpPr/>
          <p:nvPr/>
        </p:nvSpPr>
        <p:spPr>
          <a:xfrm>
            <a:off x="106200" y="0"/>
            <a:ext cx="360" cy="6858000"/>
          </a:xfrm>
          <a:prstGeom prst="line">
            <a:avLst/>
          </a:prstGeom>
          <a:ln w="57150">
            <a:solidFill>
              <a:srgbClr val="FEC2AE">
                <a:alpha val="7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Přímá spojnice 17"/>
          <p:cNvSpPr/>
          <p:nvPr/>
        </p:nvSpPr>
        <p:spPr>
          <a:xfrm>
            <a:off x="914400" y="0"/>
            <a:ext cx="360" cy="6858000"/>
          </a:xfrm>
          <a:prstGeom prst="line">
            <a:avLst/>
          </a:prstGeom>
          <a:ln w="57150">
            <a:solidFill>
              <a:srgbClr val="FEEDE8">
                <a:alpha val="8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" name="Přímá spojnice 19"/>
          <p:cNvSpPr/>
          <p:nvPr/>
        </p:nvSpPr>
        <p:spPr>
          <a:xfrm>
            <a:off x="85392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Přímá spojnice 15"/>
          <p:cNvSpPr/>
          <p:nvPr/>
        </p:nvSpPr>
        <p:spPr>
          <a:xfrm>
            <a:off x="1726560" y="0"/>
            <a:ext cx="360" cy="6858000"/>
          </a:xfrm>
          <a:prstGeom prst="line">
            <a:avLst/>
          </a:prstGeom>
          <a:ln w="28575">
            <a:solidFill>
              <a:srgbClr val="FEC2AE">
                <a:alpha val="82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" name="Přímá spojnice 14"/>
          <p:cNvSpPr/>
          <p:nvPr/>
        </p:nvSpPr>
        <p:spPr>
          <a:xfrm>
            <a:off x="1066680" y="0"/>
            <a:ext cx="360" cy="6858000"/>
          </a:xfrm>
          <a:prstGeom prst="line">
            <a:avLst/>
          </a:prstGeom>
          <a:ln w="9525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" name="Přímá spojnice 21"/>
          <p:cNvSpPr/>
          <p:nvPr/>
        </p:nvSpPr>
        <p:spPr>
          <a:xfrm>
            <a:off x="91137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" name="Obdélník 26"/>
          <p:cNvSpPr/>
          <p:nvPr/>
        </p:nvSpPr>
        <p:spPr>
          <a:xfrm>
            <a:off x="1219320" y="0"/>
            <a:ext cx="74520" cy="68562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" name="Ovál 20"/>
          <p:cNvSpPr/>
          <p:nvPr/>
        </p:nvSpPr>
        <p:spPr>
          <a:xfrm>
            <a:off x="609480" y="3429000"/>
            <a:ext cx="1293480" cy="129348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" name="Ovál 22"/>
          <p:cNvSpPr/>
          <p:nvPr/>
        </p:nvSpPr>
        <p:spPr>
          <a:xfrm>
            <a:off x="1309680" y="4866840"/>
            <a:ext cx="639720" cy="63972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9" name="Ovál 23"/>
          <p:cNvSpPr/>
          <p:nvPr/>
        </p:nvSpPr>
        <p:spPr>
          <a:xfrm>
            <a:off x="1091160" y="5500800"/>
            <a:ext cx="135360" cy="13536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Ovál 25"/>
          <p:cNvSpPr/>
          <p:nvPr/>
        </p:nvSpPr>
        <p:spPr>
          <a:xfrm>
            <a:off x="1664280" y="5788080"/>
            <a:ext cx="272520" cy="27252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Ovál 24"/>
          <p:cNvSpPr/>
          <p:nvPr/>
        </p:nvSpPr>
        <p:spPr>
          <a:xfrm>
            <a:off x="1905120" y="4495680"/>
            <a:ext cx="363960" cy="36396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PlaceHolder 1"/>
          <p:cNvSpPr>
            <a:spLocks noGrp="1"/>
          </p:cNvSpPr>
          <p:nvPr>
            <p:ph type="ftr"/>
          </p:nvPr>
        </p:nvSpPr>
        <p:spPr>
          <a:xfrm rot="5400000">
            <a:off x="7078680" y="4181400"/>
            <a:ext cx="3655800" cy="38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400" b="0" strike="noStrike" spc="-1">
                <a:latin typeface="Times New Roman"/>
              </a:rPr>
              <a:t>Footer</a:t>
            </a:r>
            <a:endParaRPr lang="cs-CZ" sz="1400" b="0" strike="noStrike" spc="-1">
              <a:latin typeface="Times New Roman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sldNum"/>
          </p:nvPr>
        </p:nvSpPr>
        <p:spPr>
          <a:xfrm>
            <a:off x="1325520" y="4928760"/>
            <a:ext cx="607680" cy="515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E0023A41-2FBD-4633-B0E9-5518AD395F7E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dt"/>
          </p:nvPr>
        </p:nvSpPr>
        <p:spPr>
          <a:xfrm rot="5400000">
            <a:off x="7766640" y="1174320"/>
            <a:ext cx="2284200" cy="379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2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římá spojnice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FEC2A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4" name="Přímá spojnice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5" name="Přímá spojnice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6" name="Obdélník 9"/>
          <p:cNvSpPr/>
          <p:nvPr/>
        </p:nvSpPr>
        <p:spPr>
          <a:xfrm>
            <a:off x="8839080" y="0"/>
            <a:ext cx="303120" cy="68562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Přímá spojnice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8" name="Ovál 11"/>
          <p:cNvSpPr/>
          <p:nvPr/>
        </p:nvSpPr>
        <p:spPr>
          <a:xfrm>
            <a:off x="8156520" y="5715000"/>
            <a:ext cx="546840" cy="546840"/>
          </a:xfrm>
          <a:prstGeom prst="ellipse">
            <a:avLst/>
          </a:prstGeom>
          <a:solidFill>
            <a:srgbClr val="FE8637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PlaceHolder 1"/>
          <p:cNvSpPr>
            <a:spLocks noGrp="1"/>
          </p:cNvSpPr>
          <p:nvPr>
            <p:ph type="ftr"/>
          </p:nvPr>
        </p:nvSpPr>
        <p:spPr>
          <a:xfrm rot="5400000">
            <a:off x="6991920" y="3737160"/>
            <a:ext cx="319860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400" b="0" strike="noStrike" spc="-1">
                <a:latin typeface="Times New Roman"/>
              </a:rPr>
              <a:t>Footer</a:t>
            </a:r>
            <a:endParaRPr lang="cs-CZ" sz="1400" b="0" strike="noStrike" spc="-1">
              <a:latin typeface="Times New Roman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7680" cy="5194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C161B417-6103-4845-AB57-B625D62984D6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dt"/>
          </p:nvPr>
        </p:nvSpPr>
        <p:spPr>
          <a:xfrm rot="5400000">
            <a:off x="7590960" y="1081800"/>
            <a:ext cx="2009880" cy="38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římá spojnice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FEC2A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1" name="Přímá spojnice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2" name="Přímá spojnice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3" name="Obdélník 9"/>
          <p:cNvSpPr/>
          <p:nvPr/>
        </p:nvSpPr>
        <p:spPr>
          <a:xfrm>
            <a:off x="8839080" y="0"/>
            <a:ext cx="303480" cy="685656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4" name="Přímá spojnice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5" name="Ovál 11"/>
          <p:cNvSpPr/>
          <p:nvPr/>
        </p:nvSpPr>
        <p:spPr>
          <a:xfrm>
            <a:off x="8156520" y="5715000"/>
            <a:ext cx="547200" cy="547200"/>
          </a:xfrm>
          <a:prstGeom prst="ellipse">
            <a:avLst/>
          </a:prstGeom>
          <a:solidFill>
            <a:srgbClr val="FE8637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6" name="PlaceHolder 1"/>
          <p:cNvSpPr>
            <a:spLocks noGrp="1"/>
          </p:cNvSpPr>
          <p:nvPr>
            <p:ph type="ftr"/>
          </p:nvPr>
        </p:nvSpPr>
        <p:spPr>
          <a:xfrm rot="5400000">
            <a:off x="6991560" y="3737160"/>
            <a:ext cx="319896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400" b="0" strike="noStrike" spc="-1">
                <a:latin typeface="Times New Roman"/>
              </a:rPr>
              <a:t>Footer</a:t>
            </a:r>
            <a:endParaRPr lang="cs-CZ" sz="1400" b="0" strike="noStrike" spc="-1">
              <a:latin typeface="Times New Roman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8040" cy="519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7EA542D0-34D0-43F6-A976-3DED0F50E565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dt"/>
          </p:nvPr>
        </p:nvSpPr>
        <p:spPr>
          <a:xfrm rot="5400000">
            <a:off x="7590600" y="1081800"/>
            <a:ext cx="2010240" cy="382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římá spojnice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FEC2A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8" name="Přímá spojnice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9" name="Přímá spojnice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0" name="Obdélník 9"/>
          <p:cNvSpPr/>
          <p:nvPr/>
        </p:nvSpPr>
        <p:spPr>
          <a:xfrm>
            <a:off x="8839080" y="0"/>
            <a:ext cx="303120" cy="68562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61" name="Přímá spojnice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2" name="Ovál 11"/>
          <p:cNvSpPr/>
          <p:nvPr/>
        </p:nvSpPr>
        <p:spPr>
          <a:xfrm>
            <a:off x="8156520" y="5715000"/>
            <a:ext cx="546840" cy="546840"/>
          </a:xfrm>
          <a:prstGeom prst="ellipse">
            <a:avLst/>
          </a:prstGeom>
          <a:solidFill>
            <a:srgbClr val="FE8637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164" name="PlaceHolder 2"/>
          <p:cNvSpPr>
            <a:spLocks noGrp="1"/>
          </p:cNvSpPr>
          <p:nvPr>
            <p:ph type="ftr"/>
          </p:nvPr>
        </p:nvSpPr>
        <p:spPr>
          <a:xfrm rot="5400000">
            <a:off x="6991920" y="3737160"/>
            <a:ext cx="319860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400" b="0" strike="noStrike" spc="-1">
                <a:latin typeface="Times New Roman"/>
              </a:rPr>
              <a:t>Footer</a:t>
            </a:r>
            <a:endParaRPr lang="cs-CZ" sz="1400" b="0" strike="noStrike" spc="-1">
              <a:latin typeface="Times New Roman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7680" cy="5194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78D44D19-D25C-4B78-9834-F84B2C66ED77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dt"/>
          </p:nvPr>
        </p:nvSpPr>
        <p:spPr>
          <a:xfrm rot="5400000">
            <a:off x="7590960" y="1081800"/>
            <a:ext cx="2009880" cy="38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167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římá spojnice 15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00">
            <a:solidFill>
              <a:srgbClr val="FEC2AE">
                <a:alpha val="9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5" name="Přímá spojnice 6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6" name="Přímá spojnice 8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50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7" name="Obdélník 9" hidden="1"/>
          <p:cNvSpPr/>
          <p:nvPr/>
        </p:nvSpPr>
        <p:spPr>
          <a:xfrm>
            <a:off x="8839080" y="0"/>
            <a:ext cx="303120" cy="68562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8" name="Přímá spojnice 10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525">
            <a:solidFill>
              <a:srgbClr val="FE863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9" name="Ovál 11" hidden="1"/>
          <p:cNvSpPr/>
          <p:nvPr/>
        </p:nvSpPr>
        <p:spPr>
          <a:xfrm>
            <a:off x="8156520" y="5715000"/>
            <a:ext cx="546840" cy="546840"/>
          </a:xfrm>
          <a:prstGeom prst="ellipse">
            <a:avLst/>
          </a:prstGeom>
          <a:solidFill>
            <a:srgbClr val="FE8637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0" name="Obdélník 9"/>
          <p:cNvSpPr/>
          <p:nvPr/>
        </p:nvSpPr>
        <p:spPr>
          <a:xfrm>
            <a:off x="380880" y="0"/>
            <a:ext cx="607680" cy="68562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1" name="Obdélník 11"/>
          <p:cNvSpPr/>
          <p:nvPr/>
        </p:nvSpPr>
        <p:spPr>
          <a:xfrm>
            <a:off x="276480" y="0"/>
            <a:ext cx="102960" cy="68562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2" name="Obdélník 13"/>
          <p:cNvSpPr/>
          <p:nvPr/>
        </p:nvSpPr>
        <p:spPr>
          <a:xfrm>
            <a:off x="990720" y="0"/>
            <a:ext cx="180000" cy="68562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3" name="Obdélník 18"/>
          <p:cNvSpPr/>
          <p:nvPr/>
        </p:nvSpPr>
        <p:spPr>
          <a:xfrm>
            <a:off x="1141200" y="0"/>
            <a:ext cx="228600" cy="68562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4" name="Přímá spojnice 10"/>
          <p:cNvSpPr/>
          <p:nvPr/>
        </p:nvSpPr>
        <p:spPr>
          <a:xfrm>
            <a:off x="106200" y="0"/>
            <a:ext cx="360" cy="6858000"/>
          </a:xfrm>
          <a:prstGeom prst="line">
            <a:avLst/>
          </a:prstGeom>
          <a:ln w="57150">
            <a:solidFill>
              <a:srgbClr val="FEC2AE">
                <a:alpha val="7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5" name="Přímá spojnice 17"/>
          <p:cNvSpPr/>
          <p:nvPr/>
        </p:nvSpPr>
        <p:spPr>
          <a:xfrm>
            <a:off x="914400" y="0"/>
            <a:ext cx="360" cy="6858000"/>
          </a:xfrm>
          <a:prstGeom prst="line">
            <a:avLst/>
          </a:prstGeom>
          <a:ln w="57150">
            <a:solidFill>
              <a:srgbClr val="FEEDE8">
                <a:alpha val="83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6" name="Přímá spojnice 19"/>
          <p:cNvSpPr/>
          <p:nvPr/>
        </p:nvSpPr>
        <p:spPr>
          <a:xfrm>
            <a:off x="85392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7" name="Přímá spojnice 15"/>
          <p:cNvSpPr/>
          <p:nvPr/>
        </p:nvSpPr>
        <p:spPr>
          <a:xfrm>
            <a:off x="1726560" y="0"/>
            <a:ext cx="360" cy="6858000"/>
          </a:xfrm>
          <a:prstGeom prst="line">
            <a:avLst/>
          </a:prstGeom>
          <a:ln w="28575">
            <a:solidFill>
              <a:srgbClr val="FEC2AE">
                <a:alpha val="82000"/>
              </a:srgbClr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8" name="Přímá spojnice 14"/>
          <p:cNvSpPr/>
          <p:nvPr/>
        </p:nvSpPr>
        <p:spPr>
          <a:xfrm>
            <a:off x="1066680" y="0"/>
            <a:ext cx="360" cy="6858000"/>
          </a:xfrm>
          <a:prstGeom prst="line">
            <a:avLst/>
          </a:prstGeom>
          <a:ln w="9525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9" name="Přímá spojnice 21"/>
          <p:cNvSpPr/>
          <p:nvPr/>
        </p:nvSpPr>
        <p:spPr>
          <a:xfrm>
            <a:off x="9113760" y="0"/>
            <a:ext cx="360" cy="6858000"/>
          </a:xfrm>
          <a:prstGeom prst="line">
            <a:avLst/>
          </a:prstGeom>
          <a:ln w="57150">
            <a:solidFill>
              <a:srgbClr val="FEC2A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0" name="Obdélník 26"/>
          <p:cNvSpPr/>
          <p:nvPr/>
        </p:nvSpPr>
        <p:spPr>
          <a:xfrm>
            <a:off x="1219320" y="0"/>
            <a:ext cx="74520" cy="68562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1" name="Ovál 20"/>
          <p:cNvSpPr/>
          <p:nvPr/>
        </p:nvSpPr>
        <p:spPr>
          <a:xfrm>
            <a:off x="609480" y="3429000"/>
            <a:ext cx="1293480" cy="129348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2" name="Ovál 22"/>
          <p:cNvSpPr/>
          <p:nvPr/>
        </p:nvSpPr>
        <p:spPr>
          <a:xfrm>
            <a:off x="1309680" y="4866840"/>
            <a:ext cx="639720" cy="63972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3" name="Ovál 23"/>
          <p:cNvSpPr/>
          <p:nvPr/>
        </p:nvSpPr>
        <p:spPr>
          <a:xfrm>
            <a:off x="1091160" y="5500800"/>
            <a:ext cx="135360" cy="13536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4" name="Ovál 25"/>
          <p:cNvSpPr/>
          <p:nvPr/>
        </p:nvSpPr>
        <p:spPr>
          <a:xfrm>
            <a:off x="1664280" y="5788080"/>
            <a:ext cx="272520" cy="272520"/>
          </a:xfrm>
          <a:prstGeom prst="ellipse">
            <a:avLst/>
          </a:prstGeom>
          <a:solidFill>
            <a:srgbClr val="FE8637"/>
          </a:solidFill>
          <a:ln w="12700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5" name="Ovál 24"/>
          <p:cNvSpPr/>
          <p:nvPr/>
        </p:nvSpPr>
        <p:spPr>
          <a:xfrm>
            <a:off x="1905120" y="4495680"/>
            <a:ext cx="363960" cy="363960"/>
          </a:xfrm>
          <a:prstGeom prst="ellipse">
            <a:avLst/>
          </a:prstGeom>
          <a:solidFill>
            <a:srgbClr val="FE8637"/>
          </a:solidFill>
          <a:ln w="28575">
            <a:noFill/>
          </a:ln>
          <a:effectLst>
            <a:outerShdw blurRad="50760" dist="2484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6" name="PlaceHolder 1"/>
          <p:cNvSpPr>
            <a:spLocks noGrp="1"/>
          </p:cNvSpPr>
          <p:nvPr>
            <p:ph type="ftr"/>
          </p:nvPr>
        </p:nvSpPr>
        <p:spPr>
          <a:xfrm rot="5400000">
            <a:off x="7078680" y="4181400"/>
            <a:ext cx="3655800" cy="382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400" b="0" strike="noStrike" spc="-1">
                <a:latin typeface="Times New Roman"/>
              </a:rPr>
              <a:t>Footer</a:t>
            </a:r>
            <a:endParaRPr lang="cs-CZ" sz="1400" b="0" strike="noStrike" spc="-1">
              <a:latin typeface="Times New Roman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type="sldNum"/>
          </p:nvPr>
        </p:nvSpPr>
        <p:spPr>
          <a:xfrm>
            <a:off x="1325520" y="4928760"/>
            <a:ext cx="607680" cy="515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fld id="{9CCDF8E2-92D0-4516-BDA7-C9A03A26E0F9}" type="slidenum">
              <a:rPr lang="cs-CZ" sz="1400" b="1" strike="noStrike" spc="-1">
                <a:solidFill>
                  <a:srgbClr val="FFFFFF"/>
                </a:solidFill>
                <a:latin typeface="Century Schoolbook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  <p:sp>
        <p:nvSpPr>
          <p:cNvPr id="228" name="PlaceHolder 3"/>
          <p:cNvSpPr>
            <a:spLocks noGrp="1"/>
          </p:cNvSpPr>
          <p:nvPr>
            <p:ph type="dt"/>
          </p:nvPr>
        </p:nvSpPr>
        <p:spPr>
          <a:xfrm rot="5400000">
            <a:off x="7766640" y="1174320"/>
            <a:ext cx="2284200" cy="379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229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23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mv"/><Relationship Id="rId7" Type="http://schemas.openxmlformats.org/officeDocument/2006/relationships/image" Target="../media/image2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5.xml"/><Relationship Id="rId4" Type="http://schemas.openxmlformats.org/officeDocument/2006/relationships/video" Target="../media/media2.wm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PlaceHolder 1"/>
          <p:cNvSpPr>
            <a:spLocks noGrp="1"/>
          </p:cNvSpPr>
          <p:nvPr>
            <p:ph type="title"/>
          </p:nvPr>
        </p:nvSpPr>
        <p:spPr>
          <a:xfrm>
            <a:off x="2108880" y="1166760"/>
            <a:ext cx="6170400" cy="1892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81000"/>
          </a:bodyPr>
          <a:lstStyle/>
          <a:p>
            <a:pPr algn="ctr">
              <a:lnSpc>
                <a:spcPct val="100000"/>
              </a:lnSpc>
            </a:pPr>
            <a:r>
              <a:rPr lang="pl-PL" sz="3600" b="1" strike="noStrike" cap="small" spc="-1">
                <a:solidFill>
                  <a:srgbClr val="575F6D"/>
                </a:solidFill>
                <a:latin typeface="Century Schoolbook"/>
              </a:rPr>
              <a:t>Wideoanaliza wybranych eksperymentów szkolnych z WYKORZYSTANIEM technologii ICT</a:t>
            </a:r>
            <a:endParaRPr lang="cs-CZ" sz="3600" b="0" strike="noStrike" spc="-1">
              <a:latin typeface="Arial"/>
            </a:endParaRPr>
          </a:p>
        </p:txBody>
      </p:sp>
      <p:sp>
        <p:nvSpPr>
          <p:cNvPr id="274" name="PlaceHolder 2"/>
          <p:cNvSpPr>
            <a:spLocks noGrp="1"/>
          </p:cNvSpPr>
          <p:nvPr>
            <p:ph type="subTitle"/>
          </p:nvPr>
        </p:nvSpPr>
        <p:spPr>
          <a:xfrm>
            <a:off x="2286000" y="4365000"/>
            <a:ext cx="6533640" cy="19425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pl-PL" sz="1800" b="1" strike="noStrike" spc="-1">
                <a:solidFill>
                  <a:srgbClr val="575F6D"/>
                </a:solidFill>
                <a:latin typeface="Century Schoolbook"/>
              </a:rPr>
              <a:t>RNDr. Bc. Roman Hásek, Ph.D.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pl-PL" sz="1800" b="1" strike="noStrike" spc="-1">
                <a:solidFill>
                  <a:srgbClr val="575F6D"/>
                </a:solidFill>
                <a:latin typeface="Century Schoolbook"/>
              </a:rPr>
              <a:t>VOŠZ, SZŠ a OA Trutnov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pl-PL" sz="1800" b="1" strike="noStrike" spc="-1">
                <a:solidFill>
                  <a:srgbClr val="575F6D"/>
                </a:solidFill>
                <a:latin typeface="Century Schoolbook"/>
              </a:rPr>
              <a:t> 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pl-PL" sz="1800" b="1" strike="noStrike" spc="-1">
                <a:solidFill>
                  <a:srgbClr val="575F6D"/>
                </a:solidFill>
                <a:latin typeface="Century Schoolbook"/>
              </a:rPr>
              <a:t>Wydział Nauk Przyrodniczych Uniwersystetu w Hradcu Králové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pl-PL" sz="1800" b="1" strike="noStrike" spc="-1">
                <a:solidFill>
                  <a:srgbClr val="575F6D"/>
                </a:solidFill>
                <a:latin typeface="Century Schoolbook"/>
              </a:rPr>
              <a:t>Katedra Chemii – Dydaktyka Chemii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pos="0" algn="l"/>
              </a:tabLst>
            </a:pP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5680" cy="1141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Nowe możliwości wykorzystania technologii ICT W nauce chemii 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2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7465680" cy="4871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57200" indent="-457200">
              <a:lnSpc>
                <a:spcPct val="100000"/>
              </a:lnSpc>
              <a:spcBef>
                <a:spcPts val="2401"/>
              </a:spcBef>
              <a:buClr>
                <a:srgbClr val="FE8637"/>
              </a:buClr>
              <a:buSzPct val="70000"/>
              <a:buFont typeface="Century Schoolbook"/>
              <a:buAutoNum type="alphaLcParenR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Analiza doświadczeń z wykorzystaniem zapisu wideo</a:t>
            </a: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100000"/>
              </a:lnSpc>
              <a:spcBef>
                <a:spcPts val="2401"/>
              </a:spcBef>
              <a:buClr>
                <a:srgbClr val="FE8637"/>
              </a:buClr>
              <a:buSzPct val="70000"/>
              <a:buFont typeface="Century Schoolbook"/>
              <a:buAutoNum type="alphaLcParenR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Budowa aparatury przeznaczonej do prowadzenia tzw. szybkich eksperymentów </a:t>
            </a: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100000"/>
              </a:lnSpc>
              <a:spcBef>
                <a:spcPts val="2401"/>
              </a:spcBef>
              <a:buClr>
                <a:srgbClr val="FE8637"/>
              </a:buClr>
              <a:buSzPct val="70000"/>
              <a:buFont typeface="Century Schoolbook"/>
              <a:buAutoNum type="alphaLcParenR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Przegląd doświadczeń o podobnym charakterze w kontekście zastosowania opisywanej metody</a:t>
            </a:r>
            <a:endParaRPr lang="cs-CZ" sz="2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Zástupný symbol pro obsah 3"/>
          <p:cNvPicPr/>
          <p:nvPr/>
        </p:nvPicPr>
        <p:blipFill>
          <a:blip r:embed="rId3"/>
          <a:stretch/>
        </p:blipFill>
        <p:spPr>
          <a:xfrm>
            <a:off x="1276560" y="1600200"/>
            <a:ext cx="5826960" cy="4871880"/>
          </a:xfrm>
          <a:prstGeom prst="rect">
            <a:avLst/>
          </a:prstGeom>
          <a:ln w="0">
            <a:noFill/>
          </a:ln>
        </p:spPr>
      </p:pic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5680" cy="1097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Zmodernizowany model cylindra silnika spalinowego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279" name="Obdélníkový popisek 5"/>
          <p:cNvSpPr/>
          <p:nvPr/>
        </p:nvSpPr>
        <p:spPr>
          <a:xfrm>
            <a:off x="6948360" y="3717000"/>
            <a:ext cx="1734840" cy="852120"/>
          </a:xfrm>
          <a:prstGeom prst="wedgeRectCallout">
            <a:avLst>
              <a:gd name="adj1" fmla="val -164382"/>
              <a:gd name="adj2" fmla="val -10934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BB6328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entury Schoolbook"/>
                <a:ea typeface="Microsoft YaHei"/>
              </a:rPr>
              <a:t>walec z  materiału </a:t>
            </a:r>
            <a:r>
              <a:rPr lang="pl-PL" sz="1800" b="0" strike="noStrike" spc="-1">
                <a:solidFill>
                  <a:srgbClr val="000000"/>
                </a:solidFill>
                <a:latin typeface="Century Schoolbook"/>
                <a:ea typeface="DejaVu Sans"/>
              </a:rPr>
              <a:t>przezroczystego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80" name="Obdélníkový popisek 6"/>
          <p:cNvSpPr/>
          <p:nvPr/>
        </p:nvSpPr>
        <p:spPr>
          <a:xfrm>
            <a:off x="7164360" y="2709000"/>
            <a:ext cx="1654560" cy="574200"/>
          </a:xfrm>
          <a:prstGeom prst="wedgeRectCallout">
            <a:avLst>
              <a:gd name="adj1" fmla="val -159734"/>
              <a:gd name="adj2" fmla="val -134963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BB6328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entury Schoolbook"/>
                <a:ea typeface="DejaVu Sans"/>
              </a:rPr>
              <a:t>pokrywa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81" name="Obdélníkový popisek 7"/>
          <p:cNvSpPr/>
          <p:nvPr/>
        </p:nvSpPr>
        <p:spPr>
          <a:xfrm>
            <a:off x="7244640" y="4797000"/>
            <a:ext cx="1438200" cy="574200"/>
          </a:xfrm>
          <a:prstGeom prst="wedgeRectCallout">
            <a:avLst>
              <a:gd name="adj1" fmla="val -195436"/>
              <a:gd name="adj2" fmla="val -138761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BB6328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entury Schoolbook"/>
                <a:ea typeface="DejaVu Sans"/>
              </a:rPr>
              <a:t>świeca zapłonowa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82" name="Obdélníkový popisek 8"/>
          <p:cNvSpPr/>
          <p:nvPr/>
        </p:nvSpPr>
        <p:spPr>
          <a:xfrm>
            <a:off x="1223640" y="1700640"/>
            <a:ext cx="1222200" cy="502200"/>
          </a:xfrm>
          <a:prstGeom prst="wedgeRectCallout">
            <a:avLst>
              <a:gd name="adj1" fmla="val 69094"/>
              <a:gd name="adj2" fmla="val 427902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BB6328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entury Schoolbook"/>
                <a:ea typeface="DejaVu Sans"/>
              </a:rPr>
              <a:t>włącznik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title"/>
          </p:nvPr>
        </p:nvSpPr>
        <p:spPr>
          <a:xfrm>
            <a:off x="467640" y="188640"/>
            <a:ext cx="8279640" cy="3585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57000"/>
          </a:bodyPr>
          <a:lstStyle/>
          <a:p>
            <a:pPr>
              <a:lnSpc>
                <a:spcPct val="100000"/>
              </a:lnSpc>
            </a:pPr>
            <a:r>
              <a:rPr lang="cs-CZ" sz="3000" b="0" strike="noStrike" cap="small" spc="-1">
                <a:solidFill>
                  <a:srgbClr val="575F6D"/>
                </a:solidFill>
                <a:latin typeface="Century Schoolbook"/>
              </a:rPr>
              <a:t>      benzyNA                                       WODÓR                                    Gaz ziemny</a:t>
            </a:r>
            <a:endParaRPr lang="cs-CZ" sz="3000" b="0" strike="noStrike" spc="-1">
              <a:latin typeface="Arial"/>
            </a:endParaRPr>
          </a:p>
        </p:txBody>
      </p:sp>
      <p:pic>
        <p:nvPicPr>
          <p:cNvPr id="284" name="Obrázek 283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 rot="16200000">
            <a:off x="-1120680" y="-1120320"/>
            <a:ext cx="5820120" cy="2181600"/>
          </a:xfrm>
          <a:prstGeom prst="rect">
            <a:avLst/>
          </a:prstGeom>
          <a:ln w="0">
            <a:noFill/>
          </a:ln>
        </p:spPr>
      </p:pic>
      <p:pic>
        <p:nvPicPr>
          <p:cNvPr id="285" name="Obrázek 284">
            <a:hlinkClick r:id="" action="ppaction://media"/>
          </p:cNvPr>
          <p:cNvPicPr/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 rot="16200000">
            <a:off x="-1109520" y="1230120"/>
            <a:ext cx="5820120" cy="215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3069"/>
                            </p:stCondLst>
                            <p:childTnLst>
                              <p:par>
                                <p:cTn id="5" presetClass="mediacall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0" fill="hold"/>
                                        <p:tgtEl>
                                          <p:spTgt spid="2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639"/>
                            </p:stCondLst>
                            <p:childTnLst>
                              <p:par>
                                <p:cTn id="8" presetClass="mediacall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71" fill="hold"/>
                                        <p:tgtEl>
                                          <p:spTgt spid="2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0" restart="whenNotActive" fill="hold" nodeType="interactiveSeq">
                <p:stCondLst>
                  <p:cond evt="onClick" delay="0">
                    <p:tgtEl>
                      <p:spTgt spid="284"/>
                    </p:tgtEl>
                  </p:cond>
                </p:stCondLst>
                <p:childTnLst>
                  <p:par>
                    <p:cTn id="11" fill="hold">
                      <p:stCondLst>
                        <p:cond evt="onClick" delay="0">
                          <p:tgtEl>
                            <p:spTgt spid="284"/>
                          </p:tgtEl>
                        </p:cond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mediacall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2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5" restart="whenNotActive" fill="hold" nodeType="interactiveSeq">
                <p:stCondLst>
                  <p:cond evt="onClick" delay="0">
                    <p:tgtEl>
                      <p:spTgt spid="285"/>
                    </p:tgtEl>
                  </p:cond>
                </p:stCondLst>
                <p:childTnLst>
                  <p:par>
                    <p:cTn id="16" fill="hold">
                      <p:stCondLst>
                        <p:cond evt="onClick" delay="0">
                          <p:tgtEl>
                            <p:spTgt spid="285"/>
                          </p:tgtEl>
                        </p:cond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mediacall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2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title"/>
          </p:nvPr>
        </p:nvSpPr>
        <p:spPr>
          <a:xfrm>
            <a:off x="180000" y="360000"/>
            <a:ext cx="8545680" cy="632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  <a:ea typeface="Microsoft YaHei"/>
              </a:rPr>
              <a:t>KLATKI KLUCZOWE </a:t>
            </a:r>
            <a:r>
              <a:rPr lang="pl-PL" sz="2800" b="0" strike="noStrike" cap="small" spc="-1">
                <a:solidFill>
                  <a:srgbClr val="575F6D"/>
                </a:solidFill>
                <a:latin typeface="Century Schoolbook"/>
                <a:ea typeface="Microsoft YaHei"/>
              </a:rPr>
              <a:t>(KEYFRAME)</a:t>
            </a: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  <a:ea typeface="Microsoft YaHei"/>
              </a:rPr>
              <a:t>  - BENZYNA</a:t>
            </a:r>
            <a:r>
              <a:rPr lang="pl-PL" sz="2600" b="0" strike="noStrike" cap="small" spc="-1">
                <a:solidFill>
                  <a:srgbClr val="575F6D"/>
                </a:solidFill>
                <a:latin typeface="Century Schoolbook"/>
                <a:ea typeface="Microsoft YaHei"/>
              </a:rPr>
              <a:t>            </a:t>
            </a:r>
            <a:endParaRPr lang="cs-CZ" sz="2600" b="0" strike="noStrike" spc="-1">
              <a:latin typeface="Arial"/>
            </a:endParaRPr>
          </a:p>
        </p:txBody>
      </p:sp>
      <p:pic>
        <p:nvPicPr>
          <p:cNvPr id="287" name="Zástupný symbol pro obsah 3"/>
          <p:cNvPicPr/>
          <p:nvPr/>
        </p:nvPicPr>
        <p:blipFill>
          <a:blip r:embed="rId2"/>
          <a:stretch/>
        </p:blipFill>
        <p:spPr>
          <a:xfrm flipH="1">
            <a:off x="404280" y="909720"/>
            <a:ext cx="2052720" cy="5476680"/>
          </a:xfrm>
          <a:prstGeom prst="rect">
            <a:avLst/>
          </a:prstGeom>
          <a:ln w="0">
            <a:noFill/>
          </a:ln>
        </p:spPr>
      </p:pic>
      <p:pic>
        <p:nvPicPr>
          <p:cNvPr id="288" name="Obrázek 7"/>
          <p:cNvPicPr/>
          <p:nvPr/>
        </p:nvPicPr>
        <p:blipFill>
          <a:blip r:embed="rId3"/>
          <a:stretch/>
        </p:blipFill>
        <p:spPr>
          <a:xfrm>
            <a:off x="4486320" y="909720"/>
            <a:ext cx="2052720" cy="5476680"/>
          </a:xfrm>
          <a:prstGeom prst="rect">
            <a:avLst/>
          </a:prstGeom>
          <a:ln w="0">
            <a:noFill/>
          </a:ln>
        </p:spPr>
      </p:pic>
      <p:pic>
        <p:nvPicPr>
          <p:cNvPr id="289" name="Obrázek 9"/>
          <p:cNvPicPr/>
          <p:nvPr/>
        </p:nvPicPr>
        <p:blipFill>
          <a:blip r:embed="rId4"/>
          <a:stretch/>
        </p:blipFill>
        <p:spPr>
          <a:xfrm>
            <a:off x="2431800" y="909720"/>
            <a:ext cx="2052720" cy="5476680"/>
          </a:xfrm>
          <a:prstGeom prst="rect">
            <a:avLst/>
          </a:prstGeom>
          <a:ln w="0">
            <a:noFill/>
          </a:ln>
        </p:spPr>
      </p:pic>
      <p:pic>
        <p:nvPicPr>
          <p:cNvPr id="290" name="Obrázek 10"/>
          <p:cNvPicPr/>
          <p:nvPr/>
        </p:nvPicPr>
        <p:blipFill>
          <a:blip r:embed="rId5"/>
          <a:stretch/>
        </p:blipFill>
        <p:spPr>
          <a:xfrm>
            <a:off x="6540840" y="909720"/>
            <a:ext cx="2052720" cy="5476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PlaceHolder 1"/>
          <p:cNvSpPr>
            <a:spLocks noGrp="1"/>
          </p:cNvSpPr>
          <p:nvPr>
            <p:ph type="title"/>
          </p:nvPr>
        </p:nvSpPr>
        <p:spPr>
          <a:xfrm>
            <a:off x="417240" y="39600"/>
            <a:ext cx="8041320" cy="632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pl-PL" sz="2800" b="0" strike="noStrike" cap="small" spc="-1">
                <a:solidFill>
                  <a:srgbClr val="575F6D"/>
                </a:solidFill>
                <a:latin typeface="Century Schoolbook"/>
              </a:rPr>
              <a:t>KLATKI KLUCZOWE (KEYFRAME) - WODÓR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292" name="Obrázek 4"/>
          <p:cNvPicPr/>
          <p:nvPr/>
        </p:nvPicPr>
        <p:blipFill>
          <a:blip r:embed="rId2"/>
          <a:stretch/>
        </p:blipFill>
        <p:spPr>
          <a:xfrm>
            <a:off x="0" y="687240"/>
            <a:ext cx="2284200" cy="6094080"/>
          </a:xfrm>
          <a:prstGeom prst="rect">
            <a:avLst/>
          </a:prstGeom>
          <a:ln w="0">
            <a:noFill/>
          </a:ln>
        </p:spPr>
      </p:pic>
      <p:pic>
        <p:nvPicPr>
          <p:cNvPr id="293" name="Obrázek 6"/>
          <p:cNvPicPr/>
          <p:nvPr/>
        </p:nvPicPr>
        <p:blipFill>
          <a:blip r:embed="rId3"/>
          <a:stretch/>
        </p:blipFill>
        <p:spPr>
          <a:xfrm>
            <a:off x="2286000" y="687240"/>
            <a:ext cx="2284200" cy="6094080"/>
          </a:xfrm>
          <a:prstGeom prst="rect">
            <a:avLst/>
          </a:prstGeom>
          <a:ln w="0">
            <a:noFill/>
          </a:ln>
        </p:spPr>
      </p:pic>
      <p:pic>
        <p:nvPicPr>
          <p:cNvPr id="294" name="Obrázek 8"/>
          <p:cNvPicPr/>
          <p:nvPr/>
        </p:nvPicPr>
        <p:blipFill>
          <a:blip r:embed="rId4"/>
          <a:stretch/>
        </p:blipFill>
        <p:spPr>
          <a:xfrm>
            <a:off x="6858000" y="693720"/>
            <a:ext cx="2284200" cy="6094080"/>
          </a:xfrm>
          <a:prstGeom prst="rect">
            <a:avLst/>
          </a:prstGeom>
          <a:ln w="0">
            <a:noFill/>
          </a:ln>
        </p:spPr>
      </p:pic>
      <p:pic>
        <p:nvPicPr>
          <p:cNvPr id="295" name="Obrázek 14"/>
          <p:cNvPicPr/>
          <p:nvPr/>
        </p:nvPicPr>
        <p:blipFill>
          <a:blip r:embed="rId5"/>
          <a:stretch/>
        </p:blipFill>
        <p:spPr>
          <a:xfrm>
            <a:off x="4572000" y="693720"/>
            <a:ext cx="2284200" cy="6094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title"/>
          </p:nvPr>
        </p:nvSpPr>
        <p:spPr>
          <a:xfrm>
            <a:off x="695520" y="0"/>
            <a:ext cx="7465680" cy="762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85000"/>
          </a:bodyPr>
          <a:lstStyle/>
          <a:p>
            <a:pPr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KLATKI KLUCZOWE - ZAPŁON PAR ETANOLU</a:t>
            </a:r>
            <a:endParaRPr lang="cs-CZ" sz="3000" b="0" strike="noStrike" spc="-1">
              <a:latin typeface="Arial"/>
            </a:endParaRPr>
          </a:p>
        </p:txBody>
      </p:sp>
      <p:pic>
        <p:nvPicPr>
          <p:cNvPr id="297" name="Zástupný symbol pro obsah 3"/>
          <p:cNvPicPr/>
          <p:nvPr/>
        </p:nvPicPr>
        <p:blipFill>
          <a:blip r:embed="rId2"/>
          <a:stretch/>
        </p:blipFill>
        <p:spPr>
          <a:xfrm>
            <a:off x="251640" y="764640"/>
            <a:ext cx="2086560" cy="5699880"/>
          </a:xfrm>
          <a:prstGeom prst="rect">
            <a:avLst/>
          </a:prstGeom>
          <a:ln w="0">
            <a:noFill/>
          </a:ln>
        </p:spPr>
      </p:pic>
      <p:pic>
        <p:nvPicPr>
          <p:cNvPr id="298" name="Obrázek 4"/>
          <p:cNvPicPr/>
          <p:nvPr/>
        </p:nvPicPr>
        <p:blipFill>
          <a:blip r:embed="rId3"/>
          <a:stretch/>
        </p:blipFill>
        <p:spPr>
          <a:xfrm rot="16200000">
            <a:off x="548640" y="2587320"/>
            <a:ext cx="5699880" cy="2058120"/>
          </a:xfrm>
          <a:prstGeom prst="rect">
            <a:avLst/>
          </a:prstGeom>
          <a:ln w="0">
            <a:noFill/>
          </a:ln>
        </p:spPr>
      </p:pic>
      <p:pic>
        <p:nvPicPr>
          <p:cNvPr id="299" name="Obrázek 5"/>
          <p:cNvPicPr/>
          <p:nvPr/>
        </p:nvPicPr>
        <p:blipFill>
          <a:blip r:embed="rId4"/>
          <a:stretch/>
        </p:blipFill>
        <p:spPr>
          <a:xfrm rot="16200000">
            <a:off x="2627280" y="2594880"/>
            <a:ext cx="5699880" cy="2042640"/>
          </a:xfrm>
          <a:prstGeom prst="rect">
            <a:avLst/>
          </a:prstGeom>
          <a:ln w="0">
            <a:noFill/>
          </a:ln>
        </p:spPr>
      </p:pic>
      <p:pic>
        <p:nvPicPr>
          <p:cNvPr id="300" name="Obrázek 6"/>
          <p:cNvPicPr/>
          <p:nvPr/>
        </p:nvPicPr>
        <p:blipFill>
          <a:blip r:embed="rId5"/>
          <a:stretch/>
        </p:blipFill>
        <p:spPr>
          <a:xfrm rot="16200000">
            <a:off x="4703040" y="2608920"/>
            <a:ext cx="5699880" cy="20145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5680" cy="848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78000"/>
          </a:bodyPr>
          <a:lstStyle/>
          <a:p>
            <a:pPr algn="ctr"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SIECI SPOŁECZNOŚCIOWE,  ANALIZA AKTYWNOŚCI W SIECIACH SPOŁECZNOŚCIOWYCH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302" name="PlaceHolder 2"/>
          <p:cNvSpPr>
            <a:spLocks noGrp="1"/>
          </p:cNvSpPr>
          <p:nvPr>
            <p:ph/>
          </p:nvPr>
        </p:nvSpPr>
        <p:spPr>
          <a:xfrm>
            <a:off x="457200" y="1340640"/>
            <a:ext cx="7465680" cy="5131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1000"/>
          </a:bodyPr>
          <a:lstStyle/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Zakres uczestnictwa</a:t>
            </a:r>
            <a:endParaRPr lang="cs-CZ" sz="28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Trzy klasy  – 78 uczniów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Praca zamkniętych grupach - za zgodą zainteresowanych, na zasadzie dobrowolności, bez wpływu na ocenę</a:t>
            </a:r>
            <a:endParaRPr lang="cs-CZ" sz="25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Rodzaje aktywności</a:t>
            </a:r>
            <a:endParaRPr lang="cs-CZ" sz="28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Zapisy wideo i zdjęcia</a:t>
            </a:r>
            <a:endParaRPr lang="cs-CZ" sz="2500" b="0" strike="noStrike" spc="-1">
              <a:latin typeface="Arial"/>
            </a:endParaRPr>
          </a:p>
          <a:p>
            <a:pPr marL="914400" lvl="2" indent="-18288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E07630"/>
              </a:buClr>
              <a:buSzPct val="60000"/>
              <a:buFont typeface="Wingdings" charset="2"/>
              <a:buChar char=""/>
            </a:pPr>
            <a:r>
              <a:rPr lang="pl-PL" sz="2200" b="0" strike="noStrike" spc="-1">
                <a:solidFill>
                  <a:srgbClr val="000000"/>
                </a:solidFill>
                <a:latin typeface="Century Schoolbook"/>
              </a:rPr>
              <a:t>Wykonane przez uczniów</a:t>
            </a:r>
            <a:endParaRPr lang="cs-CZ" sz="2200" b="0" strike="noStrike" spc="-1">
              <a:latin typeface="Arial"/>
            </a:endParaRPr>
          </a:p>
          <a:p>
            <a:pPr marL="914400" lvl="2" indent="-18288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E07630"/>
              </a:buClr>
              <a:buSzPct val="60000"/>
              <a:buFont typeface="Wingdings" charset="2"/>
              <a:buChar char=""/>
            </a:pPr>
            <a:r>
              <a:rPr lang="pl-PL" sz="2200" b="0" strike="noStrike" spc="-1">
                <a:solidFill>
                  <a:srgbClr val="000000"/>
                </a:solidFill>
                <a:latin typeface="Century Schoolbook"/>
              </a:rPr>
              <a:t>Wykonane przez nauczycieli</a:t>
            </a:r>
            <a:endParaRPr lang="cs-CZ" sz="22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Komentarze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Zadania i testy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Ocena</a:t>
            </a:r>
            <a:endParaRPr lang="cs-CZ" sz="25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3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3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3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3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3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3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3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Obrázek 1"/>
          <p:cNvPicPr/>
          <p:nvPr/>
        </p:nvPicPr>
        <p:blipFill>
          <a:blip r:embed="rId2"/>
          <a:stretch/>
        </p:blipFill>
        <p:spPr>
          <a:xfrm>
            <a:off x="379080" y="116640"/>
            <a:ext cx="2373120" cy="5465520"/>
          </a:xfrm>
          <a:prstGeom prst="rect">
            <a:avLst/>
          </a:prstGeom>
          <a:ln w="0">
            <a:noFill/>
          </a:ln>
        </p:spPr>
      </p:pic>
      <p:pic>
        <p:nvPicPr>
          <p:cNvPr id="304" name="Obrázek 2"/>
          <p:cNvPicPr/>
          <p:nvPr/>
        </p:nvPicPr>
        <p:blipFill>
          <a:blip r:embed="rId3"/>
          <a:stretch/>
        </p:blipFill>
        <p:spPr>
          <a:xfrm>
            <a:off x="2888640" y="620640"/>
            <a:ext cx="3096000" cy="5465520"/>
          </a:xfrm>
          <a:prstGeom prst="rect">
            <a:avLst/>
          </a:prstGeom>
          <a:ln w="0">
            <a:noFill/>
          </a:ln>
        </p:spPr>
      </p:pic>
      <p:pic>
        <p:nvPicPr>
          <p:cNvPr id="305" name="Obrázek 3"/>
          <p:cNvPicPr/>
          <p:nvPr/>
        </p:nvPicPr>
        <p:blipFill>
          <a:blip r:embed="rId4"/>
          <a:stretch/>
        </p:blipFill>
        <p:spPr>
          <a:xfrm>
            <a:off x="6121440" y="1052640"/>
            <a:ext cx="2662560" cy="5398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5680" cy="848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78000"/>
          </a:bodyPr>
          <a:lstStyle/>
          <a:p>
            <a:pPr algn="ctr"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SIECI SPOŁECZNOŚCIOWE,  ANALIZA AKTYWNOŚCI W SIECIACH SPOŁECZNOŚCIOWYCH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307" name="PlaceHolder 2"/>
          <p:cNvSpPr>
            <a:spLocks noGrp="1"/>
          </p:cNvSpPr>
          <p:nvPr>
            <p:ph/>
          </p:nvPr>
        </p:nvSpPr>
        <p:spPr>
          <a:xfrm>
            <a:off x="457200" y="1340640"/>
            <a:ext cx="7465680" cy="5131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1000"/>
          </a:bodyPr>
          <a:lstStyle/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Zakres uczestnictwa</a:t>
            </a:r>
            <a:endParaRPr lang="cs-CZ" sz="28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Trzy klasy  – 78 uczniów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Praca zamkniętych grupach - za zgodą zainteresowanych, na zasadzie dobrowolności, bez wpływu na ocenę</a:t>
            </a:r>
            <a:endParaRPr lang="cs-CZ" sz="25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Rodzaje aktywności</a:t>
            </a:r>
            <a:endParaRPr lang="cs-CZ" sz="28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Zapisy wideo i zdjęcia</a:t>
            </a:r>
            <a:endParaRPr lang="cs-CZ" sz="2500" b="0" strike="noStrike" spc="-1">
              <a:latin typeface="Arial"/>
            </a:endParaRPr>
          </a:p>
          <a:p>
            <a:pPr marL="914400" lvl="2" indent="-18288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E07630"/>
              </a:buClr>
              <a:buSzPct val="60000"/>
              <a:buFont typeface="Wingdings" charset="2"/>
              <a:buChar char=""/>
            </a:pPr>
            <a:r>
              <a:rPr lang="pl-PL" sz="2200" b="0" strike="noStrike" spc="-1">
                <a:solidFill>
                  <a:srgbClr val="000000"/>
                </a:solidFill>
                <a:latin typeface="Century Schoolbook"/>
              </a:rPr>
              <a:t>Wykonane przez uczniów</a:t>
            </a:r>
            <a:endParaRPr lang="cs-CZ" sz="2200" b="0" strike="noStrike" spc="-1">
              <a:latin typeface="Arial"/>
            </a:endParaRPr>
          </a:p>
          <a:p>
            <a:pPr marL="914400" lvl="2" indent="-18288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E07630"/>
              </a:buClr>
              <a:buSzPct val="60000"/>
              <a:buFont typeface="Wingdings" charset="2"/>
              <a:buChar char=""/>
            </a:pPr>
            <a:r>
              <a:rPr lang="pl-PL" sz="2200" b="0" strike="noStrike" spc="-1">
                <a:solidFill>
                  <a:srgbClr val="000000"/>
                </a:solidFill>
                <a:latin typeface="Century Schoolbook"/>
              </a:rPr>
              <a:t>Wykonane przez nauczycieli</a:t>
            </a:r>
            <a:endParaRPr lang="cs-CZ" sz="22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Komentarze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Zadania i testy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Ocena</a:t>
            </a:r>
            <a:endParaRPr lang="cs-CZ" sz="25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5680" cy="848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78000"/>
          </a:bodyPr>
          <a:lstStyle/>
          <a:p>
            <a:pPr algn="ctr"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SIECI SPOŁECZNOŚCIOWE, ANALIZA AKTYWNOŚCI W SIECIACH SPOŁECZNOŚCIOWYCH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309" name="PlaceHolder 2"/>
          <p:cNvSpPr>
            <a:spLocks noGrp="1"/>
          </p:cNvSpPr>
          <p:nvPr>
            <p:ph/>
          </p:nvPr>
        </p:nvSpPr>
        <p:spPr>
          <a:xfrm>
            <a:off x="457200" y="1340640"/>
            <a:ext cx="7465680" cy="5131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Istotne obserwacje:</a:t>
            </a:r>
            <a:endParaRPr lang="cs-CZ" sz="28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49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Większość  – 69% uczniów – odpowiada (zgłasza się) w czasie do jednej godziny.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Duża część  – 42% uczniów – uczestniczy aktywnie (komentarze, wnioski).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Najaktywniejsi uczniowie nie zaliczają się wyłącznie do grupy uczniów najlepszych.</a:t>
            </a:r>
            <a:endParaRPr lang="cs-CZ" sz="2500" b="0" strike="noStrike" spc="-1">
              <a:latin typeface="Arial"/>
            </a:endParaRPr>
          </a:p>
          <a:p>
            <a:pPr marL="640080" lvl="1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500" b="0" strike="noStrike" spc="-1">
                <a:solidFill>
                  <a:srgbClr val="000000"/>
                </a:solidFill>
                <a:latin typeface="Century Schoolbook"/>
              </a:rPr>
              <a:t>Uczniowie, równolegle do korzystania z zasobów sieci społecznościowych, wykorzystują źródła informacji bezpośrednio ze smartfonów. </a:t>
            </a:r>
            <a:endParaRPr lang="cs-CZ" sz="25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3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3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3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3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3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3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3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3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5680" cy="848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83000"/>
          </a:bodyPr>
          <a:lstStyle/>
          <a:p>
            <a:pPr algn="ctr"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WYWIAD STANDARYZOWANY Z UCZNIAMI PO ZAKOŃCZENIU ZAJĘĆ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311" name="PlaceHolder 2"/>
          <p:cNvSpPr>
            <a:spLocks noGrp="1"/>
          </p:cNvSpPr>
          <p:nvPr>
            <p:ph/>
          </p:nvPr>
        </p:nvSpPr>
        <p:spPr>
          <a:xfrm>
            <a:off x="457200" y="1340640"/>
            <a:ext cx="7465680" cy="5131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1000"/>
          </a:bodyPr>
          <a:lstStyle/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Podejście uczniów do zapisów wideo </a:t>
            </a:r>
            <a:endParaRPr lang="cs-CZ" sz="2800" b="0" strike="noStrike" spc="-1">
              <a:latin typeface="Arial"/>
            </a:endParaRPr>
          </a:p>
          <a:p>
            <a:pPr marL="640080" lvl="1" indent="-274320" algn="just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Działanie akceptowane przez większość uczniów</a:t>
            </a:r>
            <a:endParaRPr lang="cs-CZ" sz="2400" b="0" strike="noStrike" spc="-1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Uczniowie podejmują inny rodzaj aktywności niż zwykłe śledzenie przebiegu eksperymentów </a:t>
            </a:r>
            <a:endParaRPr lang="cs-CZ" sz="2400" b="0" strike="noStrike" spc="-1">
              <a:latin typeface="Arial"/>
            </a:endParaRPr>
          </a:p>
          <a:p>
            <a:pPr marL="640080" lvl="1" indent="-274320" algn="just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Propozycje zmian w przyszłości: zapisy 3D, nauka zaoczna, biblioteka zapisów wideo, poprawa jakości</a:t>
            </a:r>
            <a:endParaRPr lang="cs-CZ" sz="2400" b="0" strike="noStrike" spc="-1">
              <a:latin typeface="Arial"/>
            </a:endParaRPr>
          </a:p>
          <a:p>
            <a:pPr marL="274320" indent="-274320" algn="just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600" b="0" strike="noStrike" spc="-1">
                <a:solidFill>
                  <a:srgbClr val="000000"/>
                </a:solidFill>
                <a:latin typeface="Century Schoolbook"/>
              </a:rPr>
              <a:t>Stosunek uczniów do analizy filmów</a:t>
            </a:r>
            <a:endParaRPr lang="cs-CZ" sz="2600" b="0" strike="noStrike" spc="-1">
              <a:latin typeface="Arial"/>
            </a:endParaRPr>
          </a:p>
          <a:p>
            <a:pPr marL="640080" lvl="1" indent="-274320" algn="just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Część uczniów (44%) jest w stanie obejrzeć i przeanalizować zapis bezpośrednio we własnym smartfonie</a:t>
            </a:r>
            <a:endParaRPr lang="cs-CZ" sz="2400" b="0" strike="noStrike" spc="-1">
              <a:latin typeface="Arial"/>
            </a:endParaRPr>
          </a:p>
          <a:p>
            <a:pPr marL="640080" lvl="1" indent="-274320" algn="just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Największym zainteresowaniem cieszyły się analizy zapisów wideo wykonywane na naszej aparaturze</a:t>
            </a:r>
            <a:endParaRPr lang="cs-CZ" sz="2400" b="0" strike="noStrike" spc="-1">
              <a:latin typeface="Arial"/>
            </a:endParaRPr>
          </a:p>
          <a:p>
            <a:pPr marL="640080" lvl="1" indent="-274320" algn="just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80000"/>
              <a:buFont typeface="Wingdings 2" charset="2"/>
              <a:buChar char=""/>
            </a:pPr>
            <a:r>
              <a:rPr lang="pl-PL" sz="2400" b="0" strike="noStrike" spc="-1">
                <a:solidFill>
                  <a:srgbClr val="000000"/>
                </a:solidFill>
                <a:latin typeface="Century Schoolbook"/>
              </a:rPr>
              <a:t>Największą korzyścią jest „widzenie niewidzialnego“ czyli możliwość obserwacji zjawisk niedostrzegalnych okiem nieuzbrojonym.</a:t>
            </a:r>
            <a:endParaRPr lang="cs-CZ" sz="2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3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3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3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3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3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PlaceHolder 1"/>
          <p:cNvSpPr>
            <a:spLocks noGrp="1"/>
          </p:cNvSpPr>
          <p:nvPr>
            <p:ph type="title"/>
          </p:nvPr>
        </p:nvSpPr>
        <p:spPr>
          <a:xfrm>
            <a:off x="2109240" y="180000"/>
            <a:ext cx="6170400" cy="1439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3000" b="0" strike="noStrike" cap="small" spc="-1">
                <a:solidFill>
                  <a:srgbClr val="575F6D"/>
                </a:solidFill>
                <a:latin typeface="Century Schoolbook"/>
              </a:rPr>
              <a:t>WYWIAD STANDARYZOWANY Z UCZNIAMI PO ZAKOŃCZENIU ZAJĘĆ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313" name="PlaceHolder 2"/>
          <p:cNvSpPr>
            <a:spLocks noGrp="1"/>
          </p:cNvSpPr>
          <p:nvPr>
            <p:ph type="subTitle"/>
          </p:nvPr>
        </p:nvSpPr>
        <p:spPr>
          <a:xfrm>
            <a:off x="2288160" y="1689840"/>
            <a:ext cx="6351480" cy="13698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74320" indent="-274320">
              <a:lnSpc>
                <a:spcPct val="100000"/>
              </a:lnSpc>
              <a:spcBef>
                <a:spcPts val="601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800" b="0" strike="noStrike" spc="-1">
                <a:solidFill>
                  <a:srgbClr val="000000"/>
                </a:solidFill>
                <a:latin typeface="Century Schoolbook"/>
              </a:rPr>
              <a:t>Podejście do aktywności w sieciach społecznościowych </a:t>
            </a:r>
            <a:endParaRPr lang="cs-CZ" sz="28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000" b="0" strike="noStrike" spc="-1">
                <a:solidFill>
                  <a:srgbClr val="000000"/>
                </a:solidFill>
                <a:latin typeface="Century Schoolbook"/>
              </a:rPr>
              <a:t>Uczniowie nie są świadomi niebezpieczeństw związanych z aktywnością w sieciach społecznościowych</a:t>
            </a:r>
            <a:endParaRPr lang="cs-CZ" sz="20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000" b="0" strike="noStrike" spc="-1">
                <a:solidFill>
                  <a:srgbClr val="000000"/>
                </a:solidFill>
                <a:latin typeface="Century Schoolbook"/>
              </a:rPr>
              <a:t>Uczniowie doceniają możliwość archiwizacji i ponownego korzystania z materiałów w przestrzeni sieci społecznościowych</a:t>
            </a:r>
            <a:endParaRPr lang="cs-CZ" sz="20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000" b="0" strike="noStrike" spc="-1">
                <a:solidFill>
                  <a:srgbClr val="000000"/>
                </a:solidFill>
                <a:latin typeface="Century Schoolbook"/>
              </a:rPr>
              <a:t>Zainteresowanie możliwością „aktywnego” uczestnictwa w zajęciach poza przestrzenią szkolną</a:t>
            </a:r>
            <a:endParaRPr lang="cs-CZ" sz="20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000" b="0" strike="noStrike" spc="-1">
                <a:solidFill>
                  <a:srgbClr val="000000"/>
                </a:solidFill>
                <a:latin typeface="Century Schoolbook"/>
              </a:rPr>
              <a:t>Propozycja włączenia do procesu dydaktycznego innych sieci społecznościowych np. Instagramu</a:t>
            </a:r>
            <a:endParaRPr lang="cs-CZ" sz="2000" b="0" strike="noStrike" spc="-1">
              <a:latin typeface="Arial"/>
            </a:endParaRPr>
          </a:p>
          <a:p>
            <a:pPr marL="274320" indent="-27432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FE8637"/>
              </a:buClr>
              <a:buSzPct val="70000"/>
              <a:buFont typeface="Wingdings" charset="2"/>
              <a:buChar char=""/>
            </a:pPr>
            <a:r>
              <a:rPr lang="pl-PL" sz="2000" b="0" strike="noStrike" spc="-1">
                <a:solidFill>
                  <a:srgbClr val="000000"/>
                </a:solidFill>
                <a:latin typeface="Century Schoolbook"/>
              </a:rPr>
              <a:t>Konieczność ustalenia jednoznacznych reguł użytkowania zasobów</a:t>
            </a:r>
            <a:endParaRPr lang="cs-CZ" sz="2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PlaceHolder 1"/>
          <p:cNvSpPr>
            <a:spLocks noGrp="1"/>
          </p:cNvSpPr>
          <p:nvPr>
            <p:ph type="title"/>
          </p:nvPr>
        </p:nvSpPr>
        <p:spPr>
          <a:xfrm>
            <a:off x="2286000" y="3124080"/>
            <a:ext cx="6170400" cy="1892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pl-PL" sz="3000" b="1" strike="noStrike" cap="small" spc="-1">
                <a:solidFill>
                  <a:srgbClr val="575F6D"/>
                </a:solidFill>
                <a:latin typeface="Century Schoolbook"/>
              </a:rPr>
              <a:t>Dziękuję za  uwagę</a:t>
            </a:r>
            <a:r>
              <a:t/>
            </a:r>
            <a:br/>
            <a:endParaRPr lang="cs-CZ" sz="3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3573</TotalTime>
  <Words>436</Words>
  <Application>Microsoft Office PowerPoint</Application>
  <PresentationFormat>Předvádění na obrazovce (4:3)</PresentationFormat>
  <Paragraphs>68</Paragraphs>
  <Slides>14</Slides>
  <Notes>3</Notes>
  <HiddenSlides>0</HiddenSlides>
  <MMClips>2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14</vt:i4>
      </vt:variant>
    </vt:vector>
  </HeadingPairs>
  <TitlesOfParts>
    <vt:vector size="27" baseType="lpstr">
      <vt:lpstr>Microsoft YaHei</vt:lpstr>
      <vt:lpstr>Arial</vt:lpstr>
      <vt:lpstr>Century Schoolbook</vt:lpstr>
      <vt:lpstr>DejaVu Sans</vt:lpstr>
      <vt:lpstr>Symbol</vt:lpstr>
      <vt:lpstr>Times New Roman</vt:lpstr>
      <vt:lpstr>Wingdings</vt:lpstr>
      <vt:lpstr>Wingdings 2</vt:lpstr>
      <vt:lpstr>Office Theme</vt:lpstr>
      <vt:lpstr>Office Theme</vt:lpstr>
      <vt:lpstr>Office Theme</vt:lpstr>
      <vt:lpstr>Office Theme</vt:lpstr>
      <vt:lpstr>Office Theme</vt:lpstr>
      <vt:lpstr>Wideoanaliza wybranych eksperymentów szkolnych z WYKORZYSTANIEM technologii ICT</vt:lpstr>
      <vt:lpstr>Nowe możliwości wykorzystania technologii ICT W nauce chemii </vt:lpstr>
      <vt:lpstr>Zmodernizowany model cylindra silnika spalinowego</vt:lpstr>
      <vt:lpstr>      benzyNA                                       WODÓR                                    Gaz ziemny</vt:lpstr>
      <vt:lpstr>KLATKI KLUCZOWE (KEYFRAME)  - BENZYNA            </vt:lpstr>
      <vt:lpstr>KLATKI KLUCZOWE (KEYFRAME) - WODÓR</vt:lpstr>
      <vt:lpstr>KLATKI KLUCZOWE - ZAPŁON PAR ETANOLU</vt:lpstr>
      <vt:lpstr>SIECI SPOŁECZNOŚCIOWE,  ANALIZA AKTYWNOŚCI W SIECIACH SPOŁECZNOŚCIOWYCH</vt:lpstr>
      <vt:lpstr>Prezentace aplikace PowerPoint</vt:lpstr>
      <vt:lpstr>SIECI SPOŁECZNOŚCIOWE,  ANALIZA AKTYWNOŚCI W SIECIACH SPOŁECZNOŚCIOWYCH</vt:lpstr>
      <vt:lpstr>SIECI SPOŁECZNOŚCIOWE, ANALIZA AKTYWNOŚCI W SIECIACH SPOŁECZNOŚCIOWYCH</vt:lpstr>
      <vt:lpstr>WYWIAD STANDARYZOWANY Z UCZNIAMI PO ZAKOŃCZENIU ZAJĘĆ</vt:lpstr>
      <vt:lpstr>WYWIAD STANDARYZOWANY Z UCZNIAMI PO ZAKOŃCZENIU ZAJĘĆ</vt:lpstr>
      <vt:lpstr>Dziękuję za  uwagę 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hp</dc:creator>
  <dc:description/>
  <cp:lastModifiedBy>Miluše Matějcová</cp:lastModifiedBy>
  <cp:revision>172</cp:revision>
  <dcterms:created xsi:type="dcterms:W3CDTF">2015-11-08T09:32:12Z</dcterms:created>
  <dcterms:modified xsi:type="dcterms:W3CDTF">2022-03-14T12:53:18Z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MClips">
    <vt:i4>3</vt:i4>
  </property>
  <property fmtid="{D5CDD505-2E9C-101B-9397-08002B2CF9AE}" pid="3" name="Notes">
    <vt:i4>3</vt:i4>
  </property>
  <property fmtid="{D5CDD505-2E9C-101B-9397-08002B2CF9AE}" pid="4" name="PresentationFormat">
    <vt:lpwstr>Předvádění na obrazovce (4:3)</vt:lpwstr>
  </property>
  <property fmtid="{D5CDD505-2E9C-101B-9397-08002B2CF9AE}" pid="5" name="Slides">
    <vt:i4>13</vt:i4>
  </property>
</Properties>
</file>