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90480" y="2385720"/>
            <a:ext cx="9076320" cy="1405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FFFFFF"/>
                </a:solidFill>
                <a:latin typeface="Calibri Light"/>
              </a:rPr>
              <a:t>Potravinářská barviva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subTitle"/>
          </p:nvPr>
        </p:nvSpPr>
        <p:spPr>
          <a:xfrm>
            <a:off x="1523880" y="4242240"/>
            <a:ext cx="9142920" cy="235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FFFFFF"/>
                </a:solidFill>
                <a:latin typeface="Calibri"/>
              </a:rPr>
              <a:t>dr hab. Barbara Żarowska, prof. vysoké školy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8" name="Picture 2" descr="C:\Users\Marek Runiewicz\OneDrive - Karkonoska Państwowa Szkoła Wyższa w Jeleniej Górze\07215 PL-CZ Platforma cyfrowa\logo-cz-pl\Online-digitální-platforma-s-informacemi-pro-pedagogy-a-management-škol-v-přeshraničním-regionu.jpg"/>
          <p:cNvPicPr/>
          <p:nvPr/>
        </p:nvPicPr>
        <p:blipFill>
          <a:blip r:embed="rId3"/>
          <a:stretch/>
        </p:blipFill>
        <p:spPr>
          <a:xfrm>
            <a:off x="3705840" y="5085360"/>
            <a:ext cx="4276800" cy="1581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1203840" y="416520"/>
            <a:ext cx="10514520" cy="5925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39000"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5A1E27"/>
                </a:solidFill>
                <a:latin typeface="Calibri"/>
              </a:rPr>
              <a:t>PŘÍRODNÍ BARVIVA</a:t>
            </a:r>
            <a:r>
              <a:t/>
            </a:r>
            <a:br/>
            <a:endParaRPr lang="cs-CZ" sz="4400" b="0" strike="noStrike" spc="-1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1355400" y="1127520"/>
            <a:ext cx="10518120" cy="4701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5A1E27"/>
              </a:buClr>
              <a:buFont typeface="Courier New"/>
              <a:buChar char="o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PORFYRINY - chlorofyly</a:t>
            </a:r>
            <a:r>
              <a:rPr lang="pl-PL" sz="2800" b="0" strike="noStrike" spc="-1">
                <a:solidFill>
                  <a:srgbClr val="5A1E27"/>
                </a:solidFill>
                <a:latin typeface="Calibri"/>
              </a:rPr>
              <a:t> 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74A574"/>
              </a:buClr>
              <a:buFont typeface="Arial"/>
              <a:buChar char="•"/>
            </a:pPr>
            <a:r>
              <a:rPr lang="pl-PL" sz="2800" b="0" i="1" strike="noStrike" spc="-1">
                <a:solidFill>
                  <a:srgbClr val="74A574"/>
                </a:solidFill>
                <a:latin typeface="Calibri"/>
              </a:rPr>
              <a:t>Zelená rostlinná barviva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– rozpustná v tucích 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70000"/>
              </a:lnSpc>
              <a:spcBef>
                <a:spcPts val="56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5A1E27"/>
              </a:buClr>
              <a:buFont typeface="Courier New"/>
              <a:buChar char="o"/>
              <a:tabLst>
                <a:tab pos="0" algn="l"/>
              </a:tabLst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ISOPRENOIDY - karotenoidy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FFFF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i="1" strike="noStrike" spc="-1">
                <a:solidFill>
                  <a:srgbClr val="FFFF00"/>
                </a:solidFill>
                <a:latin typeface="Calibri"/>
              </a:rPr>
              <a:t>žluté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a </a:t>
            </a:r>
            <a:r>
              <a:rPr lang="pl-PL" sz="2800" b="0" i="1" strike="noStrike" spc="-1">
                <a:solidFill>
                  <a:srgbClr val="FF9900"/>
                </a:solidFill>
                <a:latin typeface="Calibri"/>
              </a:rPr>
              <a:t>oranžové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(</a:t>
            </a:r>
            <a:r>
              <a:rPr lang="pl-PL" sz="2800" b="0" i="1" strike="noStrike" spc="-1">
                <a:solidFill>
                  <a:srgbClr val="FF0000"/>
                </a:solidFill>
                <a:latin typeface="Calibri"/>
              </a:rPr>
              <a:t>červené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) polyenové rostlinné barviva – rozpustné v tucích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70000"/>
              </a:lnSpc>
              <a:spcBef>
                <a:spcPts val="56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70000"/>
              </a:lnSpc>
              <a:spcBef>
                <a:spcPts val="561"/>
              </a:spcBef>
              <a:tabLst>
                <a:tab pos="0" algn="l"/>
              </a:tabLst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BETANIN – betacyaniny a betaxanthiny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i="1" strike="noStrike" spc="-1">
                <a:solidFill>
                  <a:srgbClr val="FF0000"/>
                </a:solidFill>
                <a:latin typeface="Calibri"/>
              </a:rPr>
              <a:t>červeno-fiálové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a </a:t>
            </a:r>
            <a:r>
              <a:rPr lang="pl-PL" sz="2800" b="0" i="1" strike="noStrike" spc="-1">
                <a:solidFill>
                  <a:srgbClr val="FFFF00"/>
                </a:solidFill>
                <a:latin typeface="Calibri"/>
              </a:rPr>
              <a:t>žluté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přírodní barvivo – rozpustné ve vodě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70000"/>
              </a:lnSpc>
              <a:spcBef>
                <a:spcPts val="56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5A1E27"/>
              </a:buClr>
              <a:buFont typeface="Courier New"/>
              <a:buChar char="o"/>
              <a:tabLst>
                <a:tab pos="0" algn="l"/>
              </a:tabLst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FLAVONOIDY - antokyany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7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i="1" strike="noStrike" spc="-1">
                <a:solidFill>
                  <a:srgbClr val="FF0000"/>
                </a:solidFill>
                <a:latin typeface="Calibri"/>
              </a:rPr>
              <a:t>červené,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pl-PL" sz="2800" b="0" i="1" strike="noStrike" spc="-1">
                <a:solidFill>
                  <a:srgbClr val="0563C1"/>
                </a:solidFill>
                <a:latin typeface="Calibri"/>
              </a:rPr>
              <a:t>modré, </a:t>
            </a:r>
            <a:r>
              <a:rPr lang="pl-PL" sz="2800" b="0" i="1" strike="noStrike" spc="-1">
                <a:solidFill>
                  <a:srgbClr val="800080"/>
                </a:solidFill>
                <a:latin typeface="Calibri"/>
              </a:rPr>
              <a:t>fálové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  barviva ovoců a květů – rozpustné ve vodě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70000"/>
              </a:lnSpc>
              <a:spcBef>
                <a:spcPts val="56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8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9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5A1E27"/>
                </a:solidFill>
                <a:latin typeface="Calibri"/>
              </a:rPr>
              <a:t>BARVIVA – ÚČEL JEJÍCH POUŽITÍ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1120320" y="1350000"/>
            <a:ext cx="10242000" cy="4049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4000"/>
          </a:bodyPr>
          <a:lstStyle/>
          <a:p>
            <a:pPr marL="228600" indent="-228600" algn="just">
              <a:lnSpc>
                <a:spcPct val="130000"/>
              </a:lnSpc>
              <a:spcBef>
                <a:spcPts val="1001"/>
              </a:spcBef>
              <a:buClr>
                <a:srgbClr val="5A1E27"/>
              </a:buClr>
              <a:buFont typeface="Wingdings" charset="2"/>
              <a:buChar char="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Obnova původní barvy potravinových složek, která ztratila svou sytost v důsledku zpracování, skladování, balení, distribuce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(např. působením světla, vzduchu, vlhkosti,  teplotním výkyvů a podmínkám skladování)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 </a:t>
            </a:r>
            <a:endParaRPr lang="cs-CZ" sz="2800" b="0" strike="noStrike" spc="-1">
              <a:latin typeface="Arial"/>
            </a:endParaRPr>
          </a:p>
          <a:p>
            <a:pPr marL="228600" indent="-228600" algn="just">
              <a:lnSpc>
                <a:spcPct val="130000"/>
              </a:lnSpc>
              <a:spcBef>
                <a:spcPts val="1001"/>
              </a:spcBef>
              <a:buClr>
                <a:srgbClr val="5A1E27"/>
              </a:buClr>
              <a:buFont typeface="Wingdings" charset="2"/>
              <a:buChar char="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Zvýraznění bezbarvých potravinářských výrobků 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(výrobek se stává atraktivnější)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cs-CZ" sz="2800" b="0" strike="noStrike" spc="-1">
              <a:latin typeface="Arial"/>
            </a:endParaRPr>
          </a:p>
          <a:p>
            <a:pPr marL="228600" indent="-228600" algn="just">
              <a:lnSpc>
                <a:spcPct val="130000"/>
              </a:lnSpc>
              <a:spcBef>
                <a:spcPts val="1001"/>
              </a:spcBef>
              <a:buClr>
                <a:srgbClr val="5A1E27"/>
              </a:buClr>
              <a:buFont typeface="Wingdings" charset="2"/>
              <a:buChar char="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Zvýraznění stávající barvy</a:t>
            </a:r>
            <a:endParaRPr lang="cs-CZ" sz="2800" b="0" strike="noStrike" spc="-1">
              <a:latin typeface="Arial"/>
            </a:endParaRPr>
          </a:p>
          <a:p>
            <a:pPr marL="228600" indent="-228600" algn="just">
              <a:lnSpc>
                <a:spcPct val="130000"/>
              </a:lnSpc>
              <a:spcBef>
                <a:spcPts val="1001"/>
              </a:spcBef>
              <a:buClr>
                <a:srgbClr val="5A1E27"/>
              </a:buClr>
              <a:buFont typeface="Wingdings" charset="2"/>
              <a:buChar char="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Zdůraznění vůně 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(chutí) potraviny související s konkrétní barvou pro jeho snadnější  specifikaci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8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5A1E27"/>
                </a:solidFill>
                <a:latin typeface="Calibri"/>
              </a:rPr>
              <a:t>BARVIVA – právní aspekty</a:t>
            </a:r>
            <a:r>
              <a:t/>
            </a:r>
            <a:br/>
            <a:endParaRPr lang="cs-CZ" sz="4400" b="0" strike="noStrike" spc="-1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1203840" y="1297440"/>
            <a:ext cx="10647360" cy="4169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78000"/>
          </a:bodyPr>
          <a:lstStyle/>
          <a:p>
            <a:pPr marL="228600" indent="-228600" algn="ctr">
              <a:lnSpc>
                <a:spcPct val="100000"/>
              </a:lnSpc>
              <a:spcBef>
                <a:spcPts val="1001"/>
              </a:spcBef>
              <a:buClr>
                <a:srgbClr val="5A1E27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Nařízení Ministra Zdravotnictví z roku 2010 ve věci povolení doplňkových látek (Sb.zák. č. 232/1525 ze dne 22.11.2010 a Sb.zák. EU L 354//16 ze dne 16.12.2008)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  <a:p>
            <a:pPr marL="228600" indent="-228600" algn="ctr">
              <a:lnSpc>
                <a:spcPct val="100000"/>
              </a:lnSpc>
              <a:spcBef>
                <a:spcPts val="1001"/>
              </a:spcBef>
              <a:buClr>
                <a:srgbClr val="5A1E27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Nařízení Evropského parlamentu a Rady (ES) č. 1333/2008 </a:t>
            </a:r>
            <a:r>
              <a:t/>
            </a:r>
            <a:br/>
            <a:r>
              <a:rPr lang="pl-PL" sz="2800" b="1" strike="noStrike" spc="-1">
                <a:solidFill>
                  <a:srgbClr val="5A1E27"/>
                </a:solidFill>
                <a:latin typeface="Calibri"/>
              </a:rPr>
              <a:t>ze dne 16. prosince  2008  ve věci potravinářských doplňků.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15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1" strike="noStrike" spc="-1">
                <a:solidFill>
                  <a:srgbClr val="5B9BD5"/>
                </a:solidFill>
                <a:latin typeface="Calibri"/>
              </a:rPr>
              <a:t>ADI (ang. Acceptable Daily Intake) – max. přípustná denní dávka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Pro přírodní barviva 250 mg/kg m.c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Pro umělá/syntetciká barviva 100 mg/kg m.c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8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010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5A1E27"/>
                </a:solidFill>
                <a:latin typeface="Calibri"/>
              </a:rPr>
              <a:t>Povolená BARVIVA dle Nařízení č. 1129/2011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8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90" name="Obraz 1"/>
          <p:cNvPicPr/>
          <p:nvPr/>
        </p:nvPicPr>
        <p:blipFill>
          <a:blip r:embed="rId4"/>
          <a:stretch/>
        </p:blipFill>
        <p:spPr>
          <a:xfrm>
            <a:off x="2891160" y="1342800"/>
            <a:ext cx="6216840" cy="4240440"/>
          </a:xfrm>
          <a:prstGeom prst="rect">
            <a:avLst/>
          </a:prstGeom>
          <a:ln w="0">
            <a:noFill/>
          </a:ln>
        </p:spPr>
      </p:pic>
      <p:sp>
        <p:nvSpPr>
          <p:cNvPr id="91" name="pole tekstowe 2"/>
          <p:cNvSpPr/>
          <p:nvPr/>
        </p:nvSpPr>
        <p:spPr>
          <a:xfrm>
            <a:off x="4615560" y="4127760"/>
            <a:ext cx="1252800" cy="102636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320480" y="979560"/>
            <a:ext cx="3563640" cy="354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2800" b="0" strike="noStrike" spc="-1">
                <a:solidFill>
                  <a:srgbClr val="5A1E27"/>
                </a:solidFill>
                <a:latin typeface="Calibri"/>
              </a:rPr>
              <a:t>Povolená BARVIVA dle Nařízení č. 1129/2011</a:t>
            </a:r>
            <a:r>
              <a:t/>
            </a:r>
            <a:br/>
            <a:endParaRPr lang="cs-CZ" sz="2800" b="0" strike="noStrike" spc="-1">
              <a:latin typeface="Arial"/>
            </a:endParaRPr>
          </a:p>
        </p:txBody>
      </p:sp>
      <p:pic>
        <p:nvPicPr>
          <p:cNvPr id="9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94" name="Obraz 2"/>
          <p:cNvPicPr/>
          <p:nvPr/>
        </p:nvPicPr>
        <p:blipFill>
          <a:blip r:embed="rId4"/>
          <a:stretch/>
        </p:blipFill>
        <p:spPr>
          <a:xfrm>
            <a:off x="5242680" y="80280"/>
            <a:ext cx="6669720" cy="5362920"/>
          </a:xfrm>
          <a:prstGeom prst="rect">
            <a:avLst/>
          </a:prstGeom>
          <a:ln w="0">
            <a:noFill/>
          </a:ln>
        </p:spPr>
      </p:pic>
      <p:sp>
        <p:nvSpPr>
          <p:cNvPr id="95" name="Owal 2"/>
          <p:cNvSpPr/>
          <p:nvPr/>
        </p:nvSpPr>
        <p:spPr>
          <a:xfrm>
            <a:off x="8726040" y="349200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6" name="Owal 7"/>
          <p:cNvSpPr/>
          <p:nvPr/>
        </p:nvSpPr>
        <p:spPr>
          <a:xfrm>
            <a:off x="5464800" y="37008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7" name="Prostokąt 9"/>
          <p:cNvSpPr/>
          <p:nvPr/>
        </p:nvSpPr>
        <p:spPr>
          <a:xfrm>
            <a:off x="1266120" y="2432880"/>
            <a:ext cx="3589560" cy="283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PŘÍRODNÍ BARVIVA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Organické a anorganické sloučeniny nebo sloučeniny vznikající v průběhu technologických procesů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Jsou neškodné pro naše tělo 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Mají nižší kapacitu barviva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Jsou citlivé na působení oxidačních činidel, zvýšenou teplotu a změny pH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1222560" y="466200"/>
            <a:ext cx="358956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2800" b="0" strike="noStrike" spc="-1">
                <a:solidFill>
                  <a:srgbClr val="5A1E27"/>
                </a:solidFill>
                <a:latin typeface="Calibri"/>
              </a:rPr>
              <a:t>Povolená BARVIVA dle Nařízení č. 1129/2011</a:t>
            </a:r>
            <a:r>
              <a:t/>
            </a:r>
            <a:br/>
            <a:endParaRPr lang="cs-CZ" sz="2800" b="0" strike="noStrike" spc="-1">
              <a:latin typeface="Arial"/>
            </a:endParaRPr>
          </a:p>
        </p:txBody>
      </p:sp>
      <p:pic>
        <p:nvPicPr>
          <p:cNvPr id="9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00" name="Obraz 1"/>
          <p:cNvPicPr/>
          <p:nvPr/>
        </p:nvPicPr>
        <p:blipFill>
          <a:blip r:embed="rId4"/>
          <a:stretch/>
        </p:blipFill>
        <p:spPr>
          <a:xfrm>
            <a:off x="5124600" y="144000"/>
            <a:ext cx="6801480" cy="5439240"/>
          </a:xfrm>
          <a:prstGeom prst="rect">
            <a:avLst/>
          </a:prstGeom>
          <a:ln w="0">
            <a:noFill/>
          </a:ln>
        </p:spPr>
      </p:pic>
      <p:sp>
        <p:nvSpPr>
          <p:cNvPr id="101" name="Owal 5"/>
          <p:cNvSpPr/>
          <p:nvPr/>
        </p:nvSpPr>
        <p:spPr>
          <a:xfrm>
            <a:off x="5368680" y="148680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2" name="Owal 6"/>
          <p:cNvSpPr/>
          <p:nvPr/>
        </p:nvSpPr>
        <p:spPr>
          <a:xfrm>
            <a:off x="5368680" y="3616200"/>
            <a:ext cx="1318320" cy="719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3" name="Owal 7"/>
          <p:cNvSpPr/>
          <p:nvPr/>
        </p:nvSpPr>
        <p:spPr>
          <a:xfrm>
            <a:off x="10353240" y="148680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4" name="Owal 8"/>
          <p:cNvSpPr/>
          <p:nvPr/>
        </p:nvSpPr>
        <p:spPr>
          <a:xfrm>
            <a:off x="10353240" y="255924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5" name="Owal 9"/>
          <p:cNvSpPr/>
          <p:nvPr/>
        </p:nvSpPr>
        <p:spPr>
          <a:xfrm>
            <a:off x="6982560" y="2549520"/>
            <a:ext cx="1244160" cy="608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Symbol zastępczy zawartości 3"/>
          <p:cNvPicPr/>
          <p:nvPr/>
        </p:nvPicPr>
        <p:blipFill>
          <a:blip r:embed="rId2"/>
          <a:stretch/>
        </p:blipFill>
        <p:spPr>
          <a:xfrm>
            <a:off x="972000" y="5876280"/>
            <a:ext cx="10247040" cy="980640"/>
          </a:xfrm>
          <a:prstGeom prst="rect">
            <a:avLst/>
          </a:prstGeom>
          <a:ln w="0">
            <a:noFill/>
          </a:ln>
        </p:spPr>
      </p:pic>
      <p:pic>
        <p:nvPicPr>
          <p:cNvPr id="107" name="Obraz 5"/>
          <p:cNvPicPr/>
          <p:nvPr/>
        </p:nvPicPr>
        <p:blipFill>
          <a:blip r:embed="rId3"/>
          <a:stretch/>
        </p:blipFill>
        <p:spPr>
          <a:xfrm>
            <a:off x="2647440" y="0"/>
            <a:ext cx="4802760" cy="6003720"/>
          </a:xfrm>
          <a:prstGeom prst="rect">
            <a:avLst/>
          </a:prstGeom>
          <a:ln w="0">
            <a:noFill/>
          </a:ln>
        </p:spPr>
      </p:pic>
      <p:sp>
        <p:nvSpPr>
          <p:cNvPr id="108" name="Prostokąt 6"/>
          <p:cNvSpPr/>
          <p:nvPr/>
        </p:nvSpPr>
        <p:spPr>
          <a:xfrm>
            <a:off x="7704360" y="5369400"/>
            <a:ext cx="392328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https://motywator.tv/tag/betaksantyny/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938600" y="477000"/>
            <a:ext cx="10514520" cy="382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24000"/>
          </a:bodyPr>
          <a:lstStyle/>
          <a:p>
            <a:pPr>
              <a:lnSpc>
                <a:spcPct val="90000"/>
              </a:lnSpc>
            </a:pPr>
            <a:r>
              <a:rPr lang="pl-PL" sz="4000" b="1" strike="noStrike" spc="-1">
                <a:solidFill>
                  <a:srgbClr val="009900"/>
                </a:solidFill>
                <a:latin typeface="Calibri"/>
                <a:ea typeface="Arial"/>
              </a:rPr>
              <a:t>CHLOROYLY</a:t>
            </a:r>
            <a:r>
              <a:rPr lang="pl-PL" sz="4400" b="0" strike="noStrike" spc="-1">
                <a:solidFill>
                  <a:srgbClr val="181717"/>
                </a:solidFill>
                <a:latin typeface="Calibri"/>
                <a:ea typeface="Arial"/>
              </a:rPr>
              <a:t>   </a:t>
            </a:r>
            <a:r>
              <a:rPr lang="pl-PL" sz="4000" b="0" strike="noStrike" spc="-1">
                <a:solidFill>
                  <a:srgbClr val="181717"/>
                </a:solidFill>
                <a:latin typeface="Calibri"/>
                <a:ea typeface="Arial"/>
              </a:rPr>
              <a:t>(E141)</a:t>
            </a:r>
            <a:r>
              <a:t/>
            </a:r>
            <a:br/>
            <a:endParaRPr lang="cs-CZ" sz="4000" b="0" strike="noStrike" spc="-1">
              <a:latin typeface="Arial"/>
            </a:endParaRPr>
          </a:p>
        </p:txBody>
      </p:sp>
      <p:pic>
        <p:nvPicPr>
          <p:cNvPr id="110" name="Obraz 3"/>
          <p:cNvPicPr/>
          <p:nvPr/>
        </p:nvPicPr>
        <p:blipFill>
          <a:blip r:embed="rId2"/>
          <a:stretch/>
        </p:blipFill>
        <p:spPr>
          <a:xfrm>
            <a:off x="838080" y="575964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111" name="Prostokąt 6"/>
          <p:cNvSpPr/>
          <p:nvPr/>
        </p:nvSpPr>
        <p:spPr>
          <a:xfrm>
            <a:off x="2912760" y="3400560"/>
            <a:ext cx="196308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1D30E3"/>
                </a:solidFill>
                <a:latin typeface="Calibri"/>
                <a:ea typeface="DejaVu Sans"/>
              </a:rPr>
              <a:t>modro-</a:t>
            </a:r>
            <a:r>
              <a:rPr lang="pl-PL" sz="2000" b="1" strike="noStrike" spc="-1">
                <a:solidFill>
                  <a:srgbClr val="009900"/>
                </a:solidFill>
                <a:latin typeface="Calibri"/>
                <a:ea typeface="DejaVu Sans"/>
              </a:rPr>
              <a:t>zelený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FFFF00"/>
                </a:solidFill>
                <a:latin typeface="Calibri"/>
                <a:ea typeface="DejaVu Sans"/>
              </a:rPr>
              <a:t>žluto-</a:t>
            </a:r>
            <a:r>
              <a:rPr lang="pl-PL" sz="2000" b="1" strike="noStrike" spc="-1">
                <a:solidFill>
                  <a:srgbClr val="009900"/>
                </a:solidFill>
                <a:latin typeface="Calibri"/>
                <a:ea typeface="DejaVu Sans"/>
              </a:rPr>
              <a:t>zelený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112" name="Obraz 2"/>
          <p:cNvPicPr/>
          <p:nvPr/>
        </p:nvPicPr>
        <p:blipFill>
          <a:blip r:embed="rId3"/>
          <a:srcRect t="6763" r="11406" b="15542"/>
          <a:stretch/>
        </p:blipFill>
        <p:spPr>
          <a:xfrm>
            <a:off x="838080" y="889920"/>
            <a:ext cx="6211080" cy="2302920"/>
          </a:xfrm>
          <a:prstGeom prst="rect">
            <a:avLst/>
          </a:prstGeom>
          <a:ln w="0">
            <a:noFill/>
          </a:ln>
        </p:spPr>
      </p:pic>
      <p:sp>
        <p:nvSpPr>
          <p:cNvPr id="113" name="Owal 10"/>
          <p:cNvSpPr/>
          <p:nvPr/>
        </p:nvSpPr>
        <p:spPr>
          <a:xfrm>
            <a:off x="1014480" y="1563480"/>
            <a:ext cx="564840" cy="502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14" name="Obraz 11"/>
          <p:cNvPicPr/>
          <p:nvPr/>
        </p:nvPicPr>
        <p:blipFill>
          <a:blip r:embed="rId4"/>
          <a:srcRect l="52315" t="63392" b="14980"/>
          <a:stretch/>
        </p:blipFill>
        <p:spPr>
          <a:xfrm>
            <a:off x="579240" y="3356280"/>
            <a:ext cx="2097720" cy="1104840"/>
          </a:xfrm>
          <a:prstGeom prst="rect">
            <a:avLst/>
          </a:prstGeom>
          <a:ln w="0">
            <a:noFill/>
          </a:ln>
        </p:spPr>
      </p:pic>
      <p:sp>
        <p:nvSpPr>
          <p:cNvPr id="115" name="Prostokąt 4"/>
          <p:cNvSpPr/>
          <p:nvPr/>
        </p:nvSpPr>
        <p:spPr>
          <a:xfrm>
            <a:off x="4524120" y="4195440"/>
            <a:ext cx="7475400" cy="146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LiberationSerif-Regular"/>
                <a:ea typeface="DejaVu Sans"/>
              </a:rPr>
              <a:t>Hlavním zdrojem chlorofylu ve stravě je zelená listová zelenina např.: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LiberationSerif-Regular"/>
                <a:ea typeface="DejaVu Sans"/>
              </a:rPr>
              <a:t>Brukev zelená (121 mg chlorofylu/100 g)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LiberationSerif-Regular"/>
                <a:ea typeface="DejaVu Sans"/>
              </a:rPr>
              <a:t>špenát (108 mg/100 g)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LiberationSerif-Regular"/>
                <a:ea typeface="DejaVu Sans"/>
              </a:rPr>
              <a:t>brokolice (13 mg/100 g)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LiberationSerif-Regular"/>
                <a:ea typeface="DejaVu Sans"/>
              </a:rPr>
              <a:t>Zelená paprika (9 mg/100 g)</a:t>
            </a:r>
            <a:endParaRPr lang="cs-CZ" sz="1800" b="0" strike="noStrike" spc="-1">
              <a:latin typeface="Arial"/>
            </a:endParaRPr>
          </a:p>
        </p:txBody>
      </p:sp>
      <p:grpSp>
        <p:nvGrpSpPr>
          <p:cNvPr id="116" name="Grupa 18"/>
          <p:cNvGrpSpPr/>
          <p:nvPr/>
        </p:nvGrpSpPr>
        <p:grpSpPr>
          <a:xfrm>
            <a:off x="1212840" y="1161000"/>
            <a:ext cx="5267880" cy="2290680"/>
            <a:chOff x="1212840" y="1161000"/>
            <a:chExt cx="5267880" cy="2290680"/>
          </a:xfrm>
        </p:grpSpPr>
        <p:sp>
          <p:nvSpPr>
            <p:cNvPr id="117" name="pole tekstowe 9"/>
            <p:cNvSpPr/>
            <p:nvPr/>
          </p:nvSpPr>
          <p:spPr>
            <a:xfrm>
              <a:off x="1212840" y="1645200"/>
              <a:ext cx="381960" cy="3945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2000" b="1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R</a:t>
              </a:r>
              <a:endParaRPr lang="cs-CZ" sz="2000" b="0" strike="noStrike" spc="-1">
                <a:latin typeface="Arial"/>
              </a:endParaRPr>
            </a:p>
          </p:txBody>
        </p:sp>
        <p:sp>
          <p:nvSpPr>
            <p:cNvPr id="118" name="pole tekstowe 7"/>
            <p:cNvSpPr/>
            <p:nvPr/>
          </p:nvSpPr>
          <p:spPr>
            <a:xfrm>
              <a:off x="3019680" y="1161000"/>
              <a:ext cx="1554480" cy="6998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2000" b="1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feoporphyrin</a:t>
              </a:r>
              <a:endParaRPr lang="cs-CZ" sz="2000" b="0" strike="noStrike" spc="-1">
                <a:latin typeface="Arial"/>
              </a:endParaRPr>
            </a:p>
          </p:txBody>
        </p:sp>
        <p:sp>
          <p:nvSpPr>
            <p:cNvPr id="119" name="Łącznik prosty ze strzałką 13"/>
            <p:cNvSpPr/>
            <p:nvPr/>
          </p:nvSpPr>
          <p:spPr>
            <a:xfrm flipH="1">
              <a:off x="2880360" y="1593720"/>
              <a:ext cx="366840" cy="1846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20" name="pole tekstowe 14"/>
            <p:cNvSpPr/>
            <p:nvPr/>
          </p:nvSpPr>
          <p:spPr>
            <a:xfrm>
              <a:off x="5693400" y="3087720"/>
              <a:ext cx="787320" cy="363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yitol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21" name="Łącznik prosty ze strzałką 16"/>
            <p:cNvSpPr/>
            <p:nvPr/>
          </p:nvSpPr>
          <p:spPr>
            <a:xfrm flipH="1" flipV="1">
              <a:off x="5403240" y="2762280"/>
              <a:ext cx="429840" cy="293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122" name="Obraz 5"/>
          <p:cNvPicPr/>
          <p:nvPr/>
        </p:nvPicPr>
        <p:blipFill>
          <a:blip r:embed="rId5"/>
          <a:stretch/>
        </p:blipFill>
        <p:spPr>
          <a:xfrm>
            <a:off x="7377120" y="219240"/>
            <a:ext cx="4099320" cy="3888360"/>
          </a:xfrm>
          <a:prstGeom prst="rect">
            <a:avLst/>
          </a:prstGeom>
          <a:ln w="0">
            <a:noFill/>
          </a:ln>
        </p:spPr>
      </p:pic>
      <p:sp>
        <p:nvSpPr>
          <p:cNvPr id="123" name="Prostokąt 12"/>
          <p:cNvSpPr/>
          <p:nvPr/>
        </p:nvSpPr>
        <p:spPr>
          <a:xfrm>
            <a:off x="8001000" y="3872880"/>
            <a:ext cx="2697840" cy="272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2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https://pl.wikipedia.org/wiki/Chlorofil_A</a:t>
            </a:r>
            <a:endParaRPr lang="cs-CZ" sz="1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307800" y="74160"/>
            <a:ext cx="10514520" cy="382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Transformace chlorofylových barviv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125" name="Obraz 3"/>
          <p:cNvPicPr/>
          <p:nvPr/>
        </p:nvPicPr>
        <p:blipFill>
          <a:blip r:embed="rId2"/>
          <a:stretch/>
        </p:blipFill>
        <p:spPr>
          <a:xfrm>
            <a:off x="845280" y="584244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126" name="AutoShape 2"/>
          <p:cNvSpPr/>
          <p:nvPr/>
        </p:nvSpPr>
        <p:spPr>
          <a:xfrm>
            <a:off x="155520" y="-144360"/>
            <a:ext cx="303840" cy="303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aphicFrame>
        <p:nvGraphicFramePr>
          <p:cNvPr id="127" name="Tabela 7"/>
          <p:cNvGraphicFramePr/>
          <p:nvPr/>
        </p:nvGraphicFramePr>
        <p:xfrm>
          <a:off x="420840" y="1312920"/>
          <a:ext cx="7800120" cy="3643920"/>
        </p:xfrm>
        <a:graphic>
          <a:graphicData uri="http://schemas.openxmlformats.org/drawingml/2006/table">
            <a:tbl>
              <a:tblPr/>
              <a:tblGrid>
                <a:gridCol w="1225080"/>
                <a:gridCol w="1662840"/>
                <a:gridCol w="1603080"/>
                <a:gridCol w="1682640"/>
                <a:gridCol w="1626840"/>
              </a:tblGrid>
              <a:tr h="488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Destruktivní složka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Transformace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Organická Chemická sloučenina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Barva sloučeniny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Druh molekuly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Slabá kyselina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Ztráta hořčíku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feofytiny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Olivově zelená</a:t>
                      </a:r>
                      <a:endParaRPr lang="cs-CZ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919F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hydrofobní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Silná kyselina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Ztráta hořčíku a fytolu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feoforbid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Olivově hnědá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6C7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hydrofilní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Slabá zásaditost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Ztráta fytolu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chlorofylid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Zelená</a:t>
                      </a:r>
                      <a:endParaRPr lang="cs-CZ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hydrofilní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Vytápění/ohřev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ztráta karboxymethylových skupin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Pyro chlorofyl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zelená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hydrofobní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7329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Vytápění/ohřev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Připojení skupiny –OH k prstenu E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Hydroxy chloroyil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zelená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hydrofobní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687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chloroyláza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Ztráta fytolu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chlorofylid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Zelená</a:t>
                      </a:r>
                      <a:endParaRPr lang="cs-CZ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2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hydrofilní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8" name="Prostokąt 12"/>
          <p:cNvSpPr/>
          <p:nvPr/>
        </p:nvSpPr>
        <p:spPr>
          <a:xfrm>
            <a:off x="307800" y="534240"/>
            <a:ext cx="11644200" cy="118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Chlorofyly - nejméně odolné rostlinné pigmenty, jejich přeměny se urychlují mechanickým ošetřením, zahříváním, působením rozpouštědel a v důsledku fotooxidace.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 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sp>
        <p:nvSpPr>
          <p:cNvPr id="129" name="Prostokąt 4"/>
          <p:cNvSpPr/>
          <p:nvPr/>
        </p:nvSpPr>
        <p:spPr>
          <a:xfrm>
            <a:off x="307800" y="5076720"/>
            <a:ext cx="833544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Nahrazení atomu hořčíku ionty zinku nebo mědi – zvýraznění zelené barvy.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Zavedení železa (II) místo hořčíku - tvorba šedohnědého produktu.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pic>
        <p:nvPicPr>
          <p:cNvPr id="130" name="Obrázek 129"/>
          <p:cNvPicPr/>
          <p:nvPr/>
        </p:nvPicPr>
        <p:blipFill>
          <a:blip r:embed="rId3"/>
          <a:stretch/>
        </p:blipFill>
        <p:spPr>
          <a:xfrm>
            <a:off x="8331120" y="1308240"/>
            <a:ext cx="3783960" cy="44060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823680" y="461520"/>
            <a:ext cx="10514520" cy="514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993366"/>
                </a:solidFill>
                <a:latin typeface="Calibri"/>
              </a:rPr>
              <a:t>KAROTENOIDY</a:t>
            </a:r>
            <a:r>
              <a:t/>
            </a:r>
            <a:br/>
            <a:endParaRPr lang="cs-CZ" sz="3200" b="0" strike="noStrike" spc="-1">
              <a:latin typeface="Arial"/>
            </a:endParaRPr>
          </a:p>
        </p:txBody>
      </p:sp>
      <p:pic>
        <p:nvPicPr>
          <p:cNvPr id="13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096560" y="57625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6688080" y="4023360"/>
            <a:ext cx="4803840" cy="3978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1" strike="noStrike" spc="-1">
                <a:solidFill>
                  <a:srgbClr val="000000"/>
                </a:solidFill>
                <a:latin typeface="Calibri"/>
              </a:rPr>
              <a:t>Výskyt karotenoidů</a:t>
            </a:r>
            <a:r>
              <a:rPr lang="pl-PL" sz="2000" b="1" strike="noStrike" spc="-1">
                <a:solidFill>
                  <a:srgbClr val="0563C1"/>
                </a:solidFill>
                <a:latin typeface="Calibri"/>
              </a:rPr>
              <a:t>:</a:t>
            </a:r>
            <a:endParaRPr lang="cs-CZ" sz="20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563C1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000" b="1" strike="noStrike" spc="-1">
                <a:solidFill>
                  <a:srgbClr val="0563C1"/>
                </a:solidFill>
                <a:latin typeface="Calibri"/>
              </a:rPr>
              <a:t> </a:t>
            </a:r>
            <a:r>
              <a:rPr lang="pl-PL" sz="2000" b="1" strike="noStrike" spc="-1">
                <a:solidFill>
                  <a:srgbClr val="000000"/>
                </a:solidFill>
                <a:latin typeface="Calibri"/>
              </a:rPr>
              <a:t>rostliny: 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ovovce, zelenina, květiny, semena </a:t>
            </a:r>
            <a:endParaRPr lang="cs-CZ" sz="20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pl-PL" sz="2000" b="1" strike="noStrike" spc="-1">
                <a:solidFill>
                  <a:srgbClr val="000000"/>
                </a:solidFill>
                <a:latin typeface="Calibri"/>
              </a:rPr>
              <a:t>Živočišné výrobky: 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mléko, máslo, vaječný žloutek 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</p:txBody>
      </p:sp>
      <p:pic>
        <p:nvPicPr>
          <p:cNvPr id="134" name="Obraz 6"/>
          <p:cNvPicPr/>
          <p:nvPr/>
        </p:nvPicPr>
        <p:blipFill>
          <a:blip r:embed="rId3"/>
          <a:stretch/>
        </p:blipFill>
        <p:spPr>
          <a:xfrm>
            <a:off x="7605360" y="128880"/>
            <a:ext cx="1882440" cy="1231920"/>
          </a:xfrm>
          <a:prstGeom prst="rect">
            <a:avLst/>
          </a:prstGeom>
          <a:ln w="0">
            <a:noFill/>
          </a:ln>
        </p:spPr>
      </p:pic>
      <p:sp>
        <p:nvSpPr>
          <p:cNvPr id="135" name="Prostokąt 7"/>
          <p:cNvSpPr/>
          <p:nvPr/>
        </p:nvSpPr>
        <p:spPr>
          <a:xfrm>
            <a:off x="7306560" y="1530720"/>
            <a:ext cx="234612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800080"/>
                </a:solidFill>
                <a:latin typeface="Calibri"/>
                <a:ea typeface="DejaVu Sans"/>
              </a:rPr>
              <a:t>Izoprenová jednotka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136" name="Obraz 9"/>
          <p:cNvPicPr/>
          <p:nvPr/>
        </p:nvPicPr>
        <p:blipFill>
          <a:blip r:embed="rId4"/>
          <a:stretch/>
        </p:blipFill>
        <p:spPr>
          <a:xfrm>
            <a:off x="721440" y="1753920"/>
            <a:ext cx="8893080" cy="1045800"/>
          </a:xfrm>
          <a:prstGeom prst="rect">
            <a:avLst/>
          </a:prstGeom>
          <a:ln w="0">
            <a:noFill/>
          </a:ln>
        </p:spPr>
      </p:pic>
      <p:sp>
        <p:nvSpPr>
          <p:cNvPr id="137" name="Prostokąt 10"/>
          <p:cNvSpPr/>
          <p:nvPr/>
        </p:nvSpPr>
        <p:spPr>
          <a:xfrm>
            <a:off x="1157400" y="2454480"/>
            <a:ext cx="353160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8 jednotek C-5 = </a:t>
            </a:r>
            <a:r>
              <a:rPr lang="pl-PL" sz="2000" b="1" strike="noStrike" spc="-1">
                <a:solidFill>
                  <a:srgbClr val="000000"/>
                </a:solidFill>
                <a:latin typeface="Calibri"/>
                <a:ea typeface="DejaVu Sans"/>
              </a:rPr>
              <a:t>TETRATERPENY</a:t>
            </a:r>
            <a:endParaRPr lang="cs-CZ" sz="2000" b="0" strike="noStrike" spc="-1">
              <a:latin typeface="Arial"/>
            </a:endParaRPr>
          </a:p>
        </p:txBody>
      </p:sp>
      <p:grpSp>
        <p:nvGrpSpPr>
          <p:cNvPr id="138" name="Grupa 11"/>
          <p:cNvGrpSpPr/>
          <p:nvPr/>
        </p:nvGrpSpPr>
        <p:grpSpPr>
          <a:xfrm>
            <a:off x="10071360" y="221400"/>
            <a:ext cx="1904040" cy="3332880"/>
            <a:chOff x="10071360" y="221400"/>
            <a:chExt cx="1904040" cy="3332880"/>
          </a:xfrm>
        </p:grpSpPr>
        <p:pic>
          <p:nvPicPr>
            <p:cNvPr id="139" name="Obraz 3"/>
            <p:cNvPicPr/>
            <p:nvPr/>
          </p:nvPicPr>
          <p:blipFill>
            <a:blip r:embed="rId5"/>
            <a:stretch/>
          </p:blipFill>
          <p:spPr>
            <a:xfrm>
              <a:off x="10071360" y="221400"/>
              <a:ext cx="1790280" cy="25110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40" name="pole tekstowe 2"/>
            <p:cNvSpPr/>
            <p:nvPr/>
          </p:nvSpPr>
          <p:spPr>
            <a:xfrm>
              <a:off x="10071360" y="2854800"/>
              <a:ext cx="1904040" cy="6994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2000" b="1" i="1" strike="noStrike" spc="-1">
                  <a:solidFill>
                    <a:srgbClr val="002060"/>
                  </a:solidFill>
                  <a:latin typeface="Calibri"/>
                  <a:ea typeface="DejaVu Sans"/>
                </a:rPr>
                <a:t>Leopold Ružička</a:t>
              </a:r>
              <a:endParaRPr lang="cs-CZ" sz="2000" b="0" strike="noStrike" spc="-1">
                <a:latin typeface="Arial"/>
              </a:endParaRPr>
            </a:p>
            <a:p>
              <a:pPr algn="ctr">
                <a:lnSpc>
                  <a:spcPct val="100000"/>
                </a:lnSpc>
              </a:pPr>
              <a:r>
                <a:rPr lang="pl-PL" sz="2000" b="1" i="1" strike="noStrike" spc="-1">
                  <a:solidFill>
                    <a:srgbClr val="002060"/>
                  </a:solidFill>
                  <a:latin typeface="Calibri"/>
                  <a:ea typeface="DejaVu Sans"/>
                </a:rPr>
                <a:t>1887 - 1976</a:t>
              </a:r>
              <a:endParaRPr lang="cs-CZ" sz="2000" b="0" strike="noStrike" spc="-1">
                <a:latin typeface="Arial"/>
              </a:endParaRPr>
            </a:p>
          </p:txBody>
        </p:sp>
      </p:grpSp>
      <p:sp>
        <p:nvSpPr>
          <p:cNvPr id="141" name="pole tekstowe 4"/>
          <p:cNvSpPr/>
          <p:nvPr/>
        </p:nvSpPr>
        <p:spPr>
          <a:xfrm>
            <a:off x="721440" y="3578040"/>
            <a:ext cx="5041080" cy="1351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Karoteny – sloučeniny vzorce C</a:t>
            </a:r>
            <a:r>
              <a:rPr lang="pl-PL" sz="2000" b="0" strike="noStrike" spc="-1" baseline="-25000">
                <a:solidFill>
                  <a:srgbClr val="000000"/>
                </a:solidFill>
                <a:latin typeface="Calibri"/>
                <a:ea typeface="DejaVu Sans"/>
              </a:rPr>
              <a:t>40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H</a:t>
            </a:r>
            <a:r>
              <a:rPr lang="pl-PL" sz="2000" b="0" strike="noStrike" spc="-1" baseline="-25000">
                <a:solidFill>
                  <a:srgbClr val="000000"/>
                </a:solidFill>
                <a:latin typeface="Calibri"/>
                <a:ea typeface="DejaVu Sans"/>
              </a:rPr>
              <a:t>56 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(11 dvojných vazeb) -  </a:t>
            </a:r>
            <a:r>
              <a:rPr lang="el-GR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α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, </a:t>
            </a:r>
            <a:r>
              <a:rPr lang="el-GR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β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, </a:t>
            </a:r>
            <a:r>
              <a:rPr lang="el-GR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Υ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-karoten, lykopen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Xanthofyly – kyslíkaté deriváty karotenů – lutein, zeaxantin.</a:t>
            </a:r>
            <a:endParaRPr lang="cs-CZ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1299600" y="263520"/>
            <a:ext cx="10514520" cy="530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3600" b="1" strike="noStrike" spc="-1">
                <a:solidFill>
                  <a:srgbClr val="000000"/>
                </a:solidFill>
                <a:latin typeface="Calibri Light"/>
              </a:rPr>
              <a:t>ZDROJE KAROTENOIDŮ</a:t>
            </a:r>
            <a:endParaRPr lang="cs-CZ" sz="3600" b="0" strike="noStrike" spc="-1">
              <a:latin typeface="Arial"/>
            </a:endParaRPr>
          </a:p>
        </p:txBody>
      </p:sp>
      <p:graphicFrame>
        <p:nvGraphicFramePr>
          <p:cNvPr id="143" name="Symbol zastępczy zawartości 4"/>
          <p:cNvGraphicFramePr/>
          <p:nvPr/>
        </p:nvGraphicFramePr>
        <p:xfrm>
          <a:off x="1145880" y="966600"/>
          <a:ext cx="6527160" cy="3802680"/>
        </p:xfrm>
        <a:graphic>
          <a:graphicData uri="http://schemas.openxmlformats.org/drawingml/2006/table">
            <a:tbl>
              <a:tblPr/>
              <a:tblGrid>
                <a:gridCol w="1751760"/>
                <a:gridCol w="1972440"/>
                <a:gridCol w="2803320"/>
              </a:tblGrid>
              <a:tr h="3819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Produkt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Obsah (mg/100 g)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Dominantní karotenoidy</a:t>
                      </a:r>
                      <a:endParaRPr lang="cs-CZ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7000"/>
                        </a:lnSpc>
                      </a:pP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Meloun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lykopen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Broskev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2–4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Grapefruit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Didehydro lykopen,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9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Mandarinka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2 -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β-kryptoxantin, β-karoten, zeaxantin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Nektarinka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Rakytník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6–24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lykopen, zeaxantin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Brokolice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Růžičková kapusta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1–6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flavoxantin,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Červená paprika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1–30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zeaxantin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Brukev zelná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35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 flavoxantin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Mrkev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10–16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α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Petželová nať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 flavoxantin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Rajče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4–13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lykopen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Zelený salát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2–16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flavoxantin,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Špenát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11–17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lutein, </a:t>
                      </a:r>
                      <a:r>
                        <a:rPr lang="pl-PL" sz="1400" b="0" i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Italic"/>
                        </a:rPr>
                        <a:t>β</a:t>
                      </a: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-karoten,  flavoxantin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44" name="Obraz 3"/>
          <p:cNvPicPr/>
          <p:nvPr/>
        </p:nvPicPr>
        <p:blipFill>
          <a:blip r:embed="rId2"/>
          <a:stretch/>
        </p:blipFill>
        <p:spPr>
          <a:xfrm>
            <a:off x="974880" y="5821200"/>
            <a:ext cx="10240920" cy="980640"/>
          </a:xfrm>
          <a:prstGeom prst="rect">
            <a:avLst/>
          </a:prstGeom>
          <a:ln w="0">
            <a:noFill/>
          </a:ln>
        </p:spPr>
      </p:pic>
      <p:pic>
        <p:nvPicPr>
          <p:cNvPr id="145" name="Obraz 6"/>
          <p:cNvPicPr/>
          <p:nvPr/>
        </p:nvPicPr>
        <p:blipFill>
          <a:blip r:embed="rId3"/>
          <a:stretch/>
        </p:blipFill>
        <p:spPr>
          <a:xfrm>
            <a:off x="8019720" y="420120"/>
            <a:ext cx="3431160" cy="2301120"/>
          </a:xfrm>
          <a:prstGeom prst="rect">
            <a:avLst/>
          </a:prstGeom>
          <a:ln w="0">
            <a:noFill/>
          </a:ln>
        </p:spPr>
      </p:pic>
      <p:pic>
        <p:nvPicPr>
          <p:cNvPr id="146" name="Obraz 7"/>
          <p:cNvPicPr/>
          <p:nvPr/>
        </p:nvPicPr>
        <p:blipFill>
          <a:blip r:embed="rId4"/>
          <a:srcRect l="48944" b="32136"/>
          <a:stretch/>
        </p:blipFill>
        <p:spPr>
          <a:xfrm>
            <a:off x="8019720" y="2642760"/>
            <a:ext cx="3431160" cy="1989360"/>
          </a:xfrm>
          <a:prstGeom prst="rect">
            <a:avLst/>
          </a:prstGeom>
          <a:ln w="0">
            <a:noFill/>
          </a:ln>
        </p:spPr>
      </p:pic>
      <p:pic>
        <p:nvPicPr>
          <p:cNvPr id="147" name="Obraz 8"/>
          <p:cNvPicPr/>
          <p:nvPr/>
        </p:nvPicPr>
        <p:blipFill>
          <a:blip r:embed="rId5"/>
          <a:stretch/>
        </p:blipFill>
        <p:spPr>
          <a:xfrm>
            <a:off x="7866000" y="4632840"/>
            <a:ext cx="3948480" cy="1214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1329480" y="338400"/>
            <a:ext cx="10514520" cy="749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63000"/>
          </a:bodyPr>
          <a:lstStyle/>
          <a:p>
            <a:pPr>
              <a:lnSpc>
                <a:spcPct val="90000"/>
              </a:lnSpc>
            </a:pPr>
            <a:r>
              <a:rPr lang="pl-PL" sz="3600" b="0" strike="noStrike" spc="-1">
                <a:solidFill>
                  <a:srgbClr val="5A1E27"/>
                </a:solidFill>
                <a:latin typeface="Calibri"/>
              </a:rPr>
              <a:t>ACYKLICKÉ KAROTENY</a:t>
            </a:r>
            <a:r>
              <a:t/>
            </a:r>
            <a:br/>
            <a:endParaRPr lang="cs-CZ" sz="3600" b="0" strike="noStrike" spc="-1">
              <a:latin typeface="Arial"/>
            </a:endParaRPr>
          </a:p>
        </p:txBody>
      </p:sp>
      <p:pic>
        <p:nvPicPr>
          <p:cNvPr id="14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329480" y="561816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50" name="Obraz 3"/>
          <p:cNvPicPr/>
          <p:nvPr/>
        </p:nvPicPr>
        <p:blipFill>
          <a:blip r:embed="rId3"/>
          <a:srcRect t="16261"/>
          <a:stretch/>
        </p:blipFill>
        <p:spPr>
          <a:xfrm>
            <a:off x="264960" y="805320"/>
            <a:ext cx="8039880" cy="3823920"/>
          </a:xfrm>
          <a:prstGeom prst="rect">
            <a:avLst/>
          </a:prstGeom>
          <a:ln w="0">
            <a:noFill/>
          </a:ln>
        </p:spPr>
      </p:pic>
      <p:sp>
        <p:nvSpPr>
          <p:cNvPr id="151" name="PoleTekstowe 2"/>
          <p:cNvSpPr/>
          <p:nvPr/>
        </p:nvSpPr>
        <p:spPr>
          <a:xfrm>
            <a:off x="8795520" y="515520"/>
            <a:ext cx="3202200" cy="252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Oranžová, žlutá a červená barviva.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Nachází se v rajčatech, červených grapefruitech: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 * antioxidant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Protinádorové vlastnosti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Větší asimilace po zpracování</a:t>
            </a:r>
            <a:endParaRPr lang="cs-CZ" sz="2000" b="0" strike="noStrike" spc="-1">
              <a:latin typeface="Arial"/>
            </a:endParaRPr>
          </a:p>
        </p:txBody>
      </p:sp>
      <p:grpSp>
        <p:nvGrpSpPr>
          <p:cNvPr id="152" name="Grupa 13"/>
          <p:cNvGrpSpPr/>
          <p:nvPr/>
        </p:nvGrpSpPr>
        <p:grpSpPr>
          <a:xfrm>
            <a:off x="447840" y="3298680"/>
            <a:ext cx="8270280" cy="1325520"/>
            <a:chOff x="447840" y="3298680"/>
            <a:chExt cx="8270280" cy="1325520"/>
          </a:xfrm>
        </p:grpSpPr>
        <p:sp>
          <p:nvSpPr>
            <p:cNvPr id="153" name="Text Box 11"/>
            <p:cNvSpPr/>
            <p:nvPr/>
          </p:nvSpPr>
          <p:spPr>
            <a:xfrm>
              <a:off x="447840" y="3298680"/>
              <a:ext cx="269280" cy="455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l-GR" sz="2400" b="0" strike="noStrike" spc="-1">
                  <a:solidFill>
                    <a:srgbClr val="000000"/>
                  </a:solidFill>
                  <a:latin typeface="Times New Roman"/>
                  <a:ea typeface="DejaVu Sans"/>
                </a:rPr>
                <a:t>ψ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154" name="Text Box 11"/>
            <p:cNvSpPr/>
            <p:nvPr/>
          </p:nvSpPr>
          <p:spPr>
            <a:xfrm>
              <a:off x="7848360" y="3588840"/>
              <a:ext cx="869760" cy="455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l-GR" sz="2400" b="0" strike="noStrike" spc="-1">
                  <a:solidFill>
                    <a:srgbClr val="000000"/>
                  </a:solidFill>
                  <a:latin typeface="Times New Roman"/>
                  <a:ea typeface="DejaVu Sans"/>
                </a:rPr>
                <a:t>ψ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155" name="Prostokąt 4"/>
            <p:cNvSpPr/>
            <p:nvPr/>
          </p:nvSpPr>
          <p:spPr>
            <a:xfrm>
              <a:off x="5791320" y="4168800"/>
              <a:ext cx="2143440" cy="455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2400" b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likopen (E160d)</a:t>
              </a:r>
              <a:endParaRPr lang="cs-CZ" sz="2400" b="0" strike="noStrike" spc="-1">
                <a:latin typeface="Arial"/>
              </a:endParaRPr>
            </a:p>
          </p:txBody>
        </p:sp>
      </p:grpSp>
      <p:sp>
        <p:nvSpPr>
          <p:cNvPr id="156" name="Prostokąt 9"/>
          <p:cNvSpPr/>
          <p:nvPr/>
        </p:nvSpPr>
        <p:spPr>
          <a:xfrm>
            <a:off x="8804520" y="3507120"/>
            <a:ext cx="2567880" cy="25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000" b="0" i="1" strike="noStrike" spc="-1">
                <a:solidFill>
                  <a:srgbClr val="5A1E27"/>
                </a:solidFill>
                <a:latin typeface="Calibri"/>
                <a:ea typeface="DejaVu Sans"/>
              </a:rPr>
              <a:t>Používá se mimo jiné jako potravinářská přisada (E160d) k barvení ochuceného mléka, cukrářských výrobků, nealkoholických nápojů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57" name="Prostokąt 2"/>
          <p:cNvSpPr/>
          <p:nvPr/>
        </p:nvSpPr>
        <p:spPr>
          <a:xfrm>
            <a:off x="5866560" y="128520"/>
            <a:ext cx="1371960" cy="644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(C</a:t>
            </a:r>
            <a:r>
              <a:rPr lang="pl-PL" sz="3200" b="0" strike="noStrike" spc="-1" baseline="-25000">
                <a:solidFill>
                  <a:srgbClr val="000000"/>
                </a:solidFill>
                <a:latin typeface="Calibri"/>
                <a:ea typeface="LiberationSerif-Regular"/>
              </a:rPr>
              <a:t>40</a:t>
            </a:r>
            <a:r>
              <a:rPr lang="pl-PL" sz="32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H</a:t>
            </a:r>
            <a:r>
              <a:rPr lang="pl-PL" sz="3200" b="0" strike="noStrike" spc="-1" baseline="-25000">
                <a:solidFill>
                  <a:srgbClr val="000000"/>
                </a:solidFill>
                <a:latin typeface="Calibri"/>
                <a:ea typeface="LiberationSerif-Regular"/>
              </a:rPr>
              <a:t>56</a:t>
            </a:r>
            <a:r>
              <a:rPr lang="pl-PL" sz="32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)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158" name="Prostokąt 11"/>
          <p:cNvSpPr/>
          <p:nvPr/>
        </p:nvSpPr>
        <p:spPr>
          <a:xfrm>
            <a:off x="264960" y="4657680"/>
            <a:ext cx="7847280" cy="118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Italic"/>
              </a:rPr>
              <a:t>A další: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monocyklický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LiberationSerif-Italic"/>
              </a:rPr>
              <a:t>γ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-karoten, bicyklický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LiberationSerif-Italic"/>
              </a:rPr>
              <a:t>α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- i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LiberationSerif-Italic"/>
              </a:rPr>
              <a:t>β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-karoten a také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LiberationSerif-Italic"/>
              </a:rPr>
              <a:t>ζ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-karoten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 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59" name="Obrázek 158"/>
          <p:cNvPicPr/>
          <p:nvPr/>
        </p:nvPicPr>
        <p:blipFill>
          <a:blip r:embed="rId4"/>
          <a:stretch/>
        </p:blipFill>
        <p:spPr>
          <a:xfrm>
            <a:off x="685800" y="2832120"/>
            <a:ext cx="7251120" cy="144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29280" y="469440"/>
            <a:ext cx="10514520" cy="82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3200" b="0" strike="noStrike" spc="-1">
                <a:solidFill>
                  <a:srgbClr val="5A1E27"/>
                </a:solidFill>
                <a:latin typeface="Calibri"/>
              </a:rPr>
              <a:t> BICYKLICKÉ KAROTENY </a:t>
            </a:r>
            <a:r>
              <a:t/>
            </a:r>
            <a:br/>
            <a:endParaRPr lang="cs-CZ" sz="3200" b="0" strike="noStrike" spc="-1">
              <a:latin typeface="Arial"/>
            </a:endParaRPr>
          </a:p>
        </p:txBody>
      </p:sp>
      <p:pic>
        <p:nvPicPr>
          <p:cNvPr id="16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676080" y="587700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62" name="Prostokąt 13"/>
          <p:cNvSpPr/>
          <p:nvPr/>
        </p:nvSpPr>
        <p:spPr>
          <a:xfrm>
            <a:off x="7445880" y="1280520"/>
            <a:ext cx="3579480" cy="146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pl-PL" sz="1800" b="1" i="1" strike="noStrike" spc="-1">
                <a:solidFill>
                  <a:srgbClr val="5A1E27"/>
                </a:solidFill>
                <a:latin typeface="Calibri"/>
                <a:ea typeface="DejaVu Sans"/>
              </a:rPr>
              <a:t>Používá se mimo jiné jako potravinářská přísada (E160a) k barvení jogurtů,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l-PL" sz="1800" b="1" i="1" strike="noStrike" spc="-1">
                <a:solidFill>
                  <a:srgbClr val="5A1E27"/>
                </a:solidFill>
                <a:latin typeface="Calibri"/>
                <a:ea typeface="DejaVu Sans"/>
              </a:rPr>
              <a:t>tvarohových výrobků, másla, margarínů, tavených sýrů.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16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676080" y="5827320"/>
            <a:ext cx="10242000" cy="979920"/>
          </a:xfrm>
          <a:prstGeom prst="rect">
            <a:avLst/>
          </a:prstGeom>
          <a:ln w="0">
            <a:noFill/>
          </a:ln>
        </p:spPr>
      </p:pic>
      <p:grpSp>
        <p:nvGrpSpPr>
          <p:cNvPr id="164" name="Grupa 15"/>
          <p:cNvGrpSpPr/>
          <p:nvPr/>
        </p:nvGrpSpPr>
        <p:grpSpPr>
          <a:xfrm>
            <a:off x="241200" y="1515600"/>
            <a:ext cx="6587640" cy="3635280"/>
            <a:chOff x="241200" y="1515600"/>
            <a:chExt cx="6587640" cy="3635280"/>
          </a:xfrm>
        </p:grpSpPr>
        <p:grpSp>
          <p:nvGrpSpPr>
            <p:cNvPr id="165" name="Grupa 2"/>
            <p:cNvGrpSpPr/>
            <p:nvPr/>
          </p:nvGrpSpPr>
          <p:grpSpPr>
            <a:xfrm>
              <a:off x="241200" y="1515600"/>
              <a:ext cx="6587640" cy="3635280"/>
              <a:chOff x="241200" y="1515600"/>
              <a:chExt cx="6587640" cy="3635280"/>
            </a:xfrm>
          </p:grpSpPr>
          <p:sp>
            <p:nvSpPr>
              <p:cNvPr id="166" name="Obraz 5"/>
              <p:cNvSpPr/>
              <p:nvPr/>
            </p:nvSpPr>
            <p:spPr>
              <a:xfrm>
                <a:off x="241200" y="1515600"/>
                <a:ext cx="6587640" cy="3635280"/>
              </a:xfrm>
              <a:prstGeom prst="roundRect">
                <a:avLst>
                  <a:gd name="adj" fmla="val 8594"/>
                </a:avLst>
              </a:prstGeom>
              <a:blipFill rotWithShape="0">
                <a:blip r:embed="rId3"/>
                <a:srcRect/>
                <a:stretch/>
              </a:blip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67" name="Prostokąt 8"/>
              <p:cNvSpPr/>
              <p:nvPr/>
            </p:nvSpPr>
            <p:spPr>
              <a:xfrm>
                <a:off x="1153080" y="2305440"/>
                <a:ext cx="262800" cy="3639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l-GR" sz="1800" b="0" strike="noStrike" spc="-1">
                    <a:solidFill>
                      <a:srgbClr val="000000"/>
                    </a:solidFill>
                    <a:latin typeface="Times New Roman"/>
                    <a:ea typeface="DejaVu Sans"/>
                  </a:rPr>
                  <a:t>β</a:t>
                </a:r>
                <a:endParaRPr lang="cs-CZ" sz="1800" b="0" strike="noStrike" spc="-1">
                  <a:latin typeface="Arial"/>
                </a:endParaRPr>
              </a:p>
            </p:txBody>
          </p:sp>
          <p:sp>
            <p:nvSpPr>
              <p:cNvPr id="168" name="Prostokąt 10"/>
              <p:cNvSpPr/>
              <p:nvPr/>
            </p:nvSpPr>
            <p:spPr>
              <a:xfrm>
                <a:off x="5785560" y="1868760"/>
                <a:ext cx="271800" cy="45540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l-GR" sz="2400" b="0" strike="noStrike" spc="-1">
                    <a:solidFill>
                      <a:srgbClr val="000000"/>
                    </a:solidFill>
                    <a:latin typeface="Times New Roman"/>
                    <a:ea typeface="DejaVu Sans"/>
                  </a:rPr>
                  <a:t>ε</a:t>
                </a:r>
                <a:endParaRPr lang="cs-CZ" sz="2400" b="0" strike="noStrike" spc="-1">
                  <a:latin typeface="Arial"/>
                </a:endParaRPr>
              </a:p>
            </p:txBody>
          </p:sp>
          <p:sp>
            <p:nvSpPr>
              <p:cNvPr id="169" name="Prostokąt 11"/>
              <p:cNvSpPr/>
              <p:nvPr/>
            </p:nvSpPr>
            <p:spPr>
              <a:xfrm>
                <a:off x="2974680" y="2768760"/>
                <a:ext cx="1120680" cy="3639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l-GR" sz="1800" b="1" strike="noStrike" spc="-1">
                    <a:solidFill>
                      <a:srgbClr val="5A1E27"/>
                    </a:solidFill>
                    <a:latin typeface="Calibri"/>
                    <a:ea typeface="DejaVu Sans"/>
                  </a:rPr>
                  <a:t>α</a:t>
                </a:r>
                <a:r>
                  <a:rPr lang="pl-PL" sz="1800" b="1" strike="noStrike" spc="-1">
                    <a:solidFill>
                      <a:srgbClr val="5A1E27"/>
                    </a:solidFill>
                    <a:latin typeface="Calibri"/>
                    <a:ea typeface="DejaVu Sans"/>
                  </a:rPr>
                  <a:t>-karoten</a:t>
                </a:r>
                <a:endParaRPr lang="cs-CZ" sz="1800" b="0" strike="noStrike" spc="-1">
                  <a:latin typeface="Arial"/>
                </a:endParaRPr>
              </a:p>
            </p:txBody>
          </p:sp>
        </p:grpSp>
        <p:sp>
          <p:nvSpPr>
            <p:cNvPr id="170" name="Prostokąt 7"/>
            <p:cNvSpPr/>
            <p:nvPr/>
          </p:nvSpPr>
          <p:spPr>
            <a:xfrm>
              <a:off x="3007440" y="4473000"/>
              <a:ext cx="1109880" cy="363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l-GR" sz="1800" b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β</a:t>
              </a:r>
              <a:r>
                <a:rPr lang="pl-PL" sz="1800" b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-karoten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71" name="Prostokąt 14"/>
            <p:cNvSpPr/>
            <p:nvPr/>
          </p:nvSpPr>
          <p:spPr>
            <a:xfrm>
              <a:off x="5933160" y="3570480"/>
              <a:ext cx="308520" cy="363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l-GR" sz="1800" b="0" strike="noStrike" spc="-1">
                  <a:solidFill>
                    <a:srgbClr val="000000"/>
                  </a:solidFill>
                  <a:latin typeface="Times New Roman"/>
                  <a:ea typeface="DejaVu Sans"/>
                </a:rPr>
                <a:t>β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72" name="Prostokąt 18"/>
            <p:cNvSpPr/>
            <p:nvPr/>
          </p:nvSpPr>
          <p:spPr>
            <a:xfrm>
              <a:off x="699120" y="3939840"/>
              <a:ext cx="308520" cy="363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l-GR" sz="1800" b="0" strike="noStrike" spc="-1">
                  <a:solidFill>
                    <a:srgbClr val="000000"/>
                  </a:solidFill>
                  <a:latin typeface="Times New Roman"/>
                  <a:ea typeface="DejaVu Sans"/>
                </a:rPr>
                <a:t>β</a:t>
              </a:r>
              <a:endParaRPr lang="cs-CZ" sz="1800" b="0" strike="noStrike" spc="-1">
                <a:latin typeface="Arial"/>
              </a:endParaRPr>
            </a:p>
          </p:txBody>
        </p:sp>
      </p:grpSp>
      <p:sp>
        <p:nvSpPr>
          <p:cNvPr id="173" name="pole tekstowe 16"/>
          <p:cNvSpPr/>
          <p:nvPr/>
        </p:nvSpPr>
        <p:spPr>
          <a:xfrm>
            <a:off x="7445880" y="3699720"/>
            <a:ext cx="4275000" cy="20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Biologické vlastnosti: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prekurzor vitaminu A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antioxidační účinek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pozitivní vliv na oběhový systém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ochrana proti UV záření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pic>
        <p:nvPicPr>
          <p:cNvPr id="174" name="Obrázek 173"/>
          <p:cNvPicPr/>
          <p:nvPr/>
        </p:nvPicPr>
        <p:blipFill>
          <a:blip r:embed="rId4"/>
          <a:stretch/>
        </p:blipFill>
        <p:spPr>
          <a:xfrm>
            <a:off x="1003320" y="1828800"/>
            <a:ext cx="5231520" cy="1028160"/>
          </a:xfrm>
          <a:prstGeom prst="rect">
            <a:avLst/>
          </a:prstGeom>
          <a:ln w="0">
            <a:noFill/>
          </a:ln>
        </p:spPr>
      </p:pic>
      <p:pic>
        <p:nvPicPr>
          <p:cNvPr id="175" name="Obrázek 174"/>
          <p:cNvPicPr/>
          <p:nvPr/>
        </p:nvPicPr>
        <p:blipFill>
          <a:blip r:embed="rId5"/>
          <a:stretch/>
        </p:blipFill>
        <p:spPr>
          <a:xfrm>
            <a:off x="457200" y="3403440"/>
            <a:ext cx="5904720" cy="1167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1418760" y="392040"/>
            <a:ext cx="10514520" cy="408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25000"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5A1E27"/>
                </a:solidFill>
                <a:latin typeface="Calibri"/>
              </a:rPr>
              <a:t>KSANTOFILE</a:t>
            </a:r>
            <a:r>
              <a:t/>
            </a:r>
            <a:br/>
            <a:endParaRPr lang="cs-CZ" sz="4400" b="0" strike="noStrike" spc="-1">
              <a:latin typeface="Arial"/>
            </a:endParaRPr>
          </a:p>
        </p:txBody>
      </p:sp>
      <p:pic>
        <p:nvPicPr>
          <p:cNvPr id="177" name="Symbol zastępczy zawartości 6"/>
          <p:cNvPicPr/>
          <p:nvPr/>
        </p:nvPicPr>
        <p:blipFill>
          <a:blip r:embed="rId2"/>
          <a:stretch/>
        </p:blipFill>
        <p:spPr>
          <a:xfrm>
            <a:off x="1441080" y="899280"/>
            <a:ext cx="1502640" cy="4350240"/>
          </a:xfrm>
          <a:prstGeom prst="rect">
            <a:avLst/>
          </a:prstGeom>
          <a:ln w="0">
            <a:noFill/>
          </a:ln>
        </p:spPr>
      </p:pic>
      <p:pic>
        <p:nvPicPr>
          <p:cNvPr id="178" name="Obraz 3"/>
          <p:cNvPicPr/>
          <p:nvPr/>
        </p:nvPicPr>
        <p:blipFill>
          <a:blip r:embed="rId3"/>
          <a:stretch/>
        </p:blipFill>
        <p:spPr>
          <a:xfrm>
            <a:off x="759960" y="595008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179" name="Prostokąt 4"/>
          <p:cNvSpPr/>
          <p:nvPr/>
        </p:nvSpPr>
        <p:spPr>
          <a:xfrm>
            <a:off x="1972080" y="770400"/>
            <a:ext cx="479052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i="1" strike="noStrike" spc="-1">
                <a:solidFill>
                  <a:srgbClr val="5A1E27"/>
                </a:solidFill>
                <a:latin typeface="Calibri"/>
                <a:ea typeface="DejaVu Sans"/>
              </a:rPr>
              <a:t>Ochrana receptorů oční sítnice před  oxidaci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180" name="Obraz 5"/>
          <p:cNvPicPr/>
          <p:nvPr/>
        </p:nvPicPr>
        <p:blipFill>
          <a:blip r:embed="rId4"/>
          <a:stretch/>
        </p:blipFill>
        <p:spPr>
          <a:xfrm>
            <a:off x="1473480" y="3435120"/>
            <a:ext cx="1437840" cy="2230200"/>
          </a:xfrm>
          <a:prstGeom prst="rect">
            <a:avLst/>
          </a:prstGeom>
          <a:ln w="0">
            <a:noFill/>
          </a:ln>
        </p:spPr>
      </p:pic>
      <p:pic>
        <p:nvPicPr>
          <p:cNvPr id="181" name="Obraz 7"/>
          <p:cNvPicPr/>
          <p:nvPr/>
        </p:nvPicPr>
        <p:blipFill>
          <a:blip r:embed="rId5"/>
          <a:stretch/>
        </p:blipFill>
        <p:spPr>
          <a:xfrm>
            <a:off x="3514320" y="3361320"/>
            <a:ext cx="5593680" cy="1027800"/>
          </a:xfrm>
          <a:prstGeom prst="rect">
            <a:avLst/>
          </a:prstGeom>
          <a:ln w="0">
            <a:noFill/>
          </a:ln>
        </p:spPr>
      </p:pic>
      <p:sp>
        <p:nvSpPr>
          <p:cNvPr id="182" name="Prostokąt 8"/>
          <p:cNvSpPr/>
          <p:nvPr/>
        </p:nvSpPr>
        <p:spPr>
          <a:xfrm>
            <a:off x="3702600" y="4399920"/>
            <a:ext cx="6646680" cy="1461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Interaktiní s luteinem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 *Snižuje riziko osteoartritidy (AMD) 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Vyskytuje se v očním séru a sítnici (oblast žluté skvrny)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Přírodní zdroje – kukuřice, obiloviny, zelený hrášek, špenát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sp>
        <p:nvSpPr>
          <p:cNvPr id="183" name="Prostokąt 9"/>
          <p:cNvSpPr/>
          <p:nvPr/>
        </p:nvSpPr>
        <p:spPr>
          <a:xfrm>
            <a:off x="9736560" y="3553200"/>
            <a:ext cx="11790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5A1E27"/>
                </a:solidFill>
                <a:latin typeface="Calibri"/>
                <a:ea typeface="DejaVu Sans"/>
              </a:rPr>
              <a:t>zeaxsantin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84" name="Prostokąt 11"/>
          <p:cNvSpPr/>
          <p:nvPr/>
        </p:nvSpPr>
        <p:spPr>
          <a:xfrm>
            <a:off x="3802680" y="2069280"/>
            <a:ext cx="7378560" cy="1461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Vyskytuje se ve žluté skvrně oka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Chrání před zářením UVA a UVB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Přírodní zdroje – vejce, špenát, brokolice, salát, petržel</a:t>
            </a:r>
            <a:endParaRPr lang="cs-CZ" sz="1800" b="0" strike="noStrike" spc="-1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Přisada v potravinářském průmyslu do polévek, alkoholických nápojů a při pečení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85" name="Prostokąt 12"/>
          <p:cNvSpPr/>
          <p:nvPr/>
        </p:nvSpPr>
        <p:spPr>
          <a:xfrm>
            <a:off x="9596880" y="1274760"/>
            <a:ext cx="15048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5A1E27"/>
                </a:solidFill>
                <a:latin typeface="Calibri"/>
                <a:ea typeface="DejaVu Sans"/>
              </a:rPr>
              <a:t>lutein (E161b)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186" name="Obrázek 185"/>
          <p:cNvPicPr/>
          <p:nvPr/>
        </p:nvPicPr>
        <p:blipFill>
          <a:blip r:embed="rId6"/>
          <a:stretch/>
        </p:blipFill>
        <p:spPr>
          <a:xfrm>
            <a:off x="3619440" y="1028880"/>
            <a:ext cx="5612760" cy="1028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17240" y="7920"/>
            <a:ext cx="10514520" cy="626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PŘEMĚNY KAROTENOIDOVÝCH BARVIV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440640" y="888120"/>
            <a:ext cx="11526840" cy="4617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8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Enzymatické přeměny vedoucí k zesvětlení nebo vymizení barvy a výskytu cizího pachu: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autooxidace - vlivem: nízké vodní aktivity produktu, ohřevu a přítomnosti nenasycených lipidů, nízkého pH prostředí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Neenzymatické přeměny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: 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Zpracování produktu na menší kousky (krájení, mixování), vymačkávání šťávy – destabilizace 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Termické zpracování (cca 100°C, 30 s) pomerančové a mrkvové šťávy snižuje obsah karotenoidů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Blanšírování a vaření- inaktivace enzymů a  destruktce suroviny – zvýšená biologická dostupnosti 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Konzervovaná zelenina – vyšší obsah karotenoidů než v surovině samotné.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89" name="Obraz 3"/>
          <p:cNvPicPr/>
          <p:nvPr/>
        </p:nvPicPr>
        <p:blipFill>
          <a:blip r:embed="rId2"/>
          <a:stretch/>
        </p:blipFill>
        <p:spPr>
          <a:xfrm>
            <a:off x="684360" y="5759640"/>
            <a:ext cx="10247040" cy="980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3839760" y="549720"/>
            <a:ext cx="2853000" cy="522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41000"/>
          </a:bodyPr>
          <a:lstStyle/>
          <a:p>
            <a:pPr>
              <a:lnSpc>
                <a:spcPct val="90000"/>
              </a:lnSpc>
            </a:pPr>
            <a:r>
              <a:rPr lang="pl-PL" sz="3600" b="1" strike="noStrike" spc="-1">
                <a:solidFill>
                  <a:srgbClr val="5A1E27"/>
                </a:solidFill>
                <a:latin typeface="Calibri"/>
              </a:rPr>
              <a:t>BETALAINY</a:t>
            </a:r>
            <a:r>
              <a:t/>
            </a:r>
            <a:br/>
            <a:endParaRPr lang="cs-CZ" sz="3600" b="0" strike="noStrike" spc="-1">
              <a:latin typeface="Arial"/>
            </a:endParaRPr>
          </a:p>
        </p:txBody>
      </p:sp>
      <p:pic>
        <p:nvPicPr>
          <p:cNvPr id="191" name="Obraz 3"/>
          <p:cNvPicPr/>
          <p:nvPr/>
        </p:nvPicPr>
        <p:blipFill>
          <a:blip r:embed="rId2"/>
          <a:stretch/>
        </p:blipFill>
        <p:spPr>
          <a:xfrm>
            <a:off x="838080" y="586440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192" name="Prostokąt 5"/>
          <p:cNvSpPr/>
          <p:nvPr/>
        </p:nvSpPr>
        <p:spPr>
          <a:xfrm>
            <a:off x="6610680" y="2743200"/>
            <a:ext cx="230688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betanin (E162)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Červeň betalainová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193" name="Obraz 7"/>
          <p:cNvPicPr/>
          <p:nvPr/>
        </p:nvPicPr>
        <p:blipFill>
          <a:blip r:embed="rId3"/>
          <a:stretch/>
        </p:blipFill>
        <p:spPr>
          <a:xfrm>
            <a:off x="522360" y="228600"/>
            <a:ext cx="3053880" cy="2031840"/>
          </a:xfrm>
          <a:prstGeom prst="rect">
            <a:avLst/>
          </a:prstGeom>
          <a:ln w="0">
            <a:noFill/>
          </a:ln>
        </p:spPr>
      </p:pic>
      <p:sp>
        <p:nvSpPr>
          <p:cNvPr id="194" name="Prostokąt 2"/>
          <p:cNvSpPr/>
          <p:nvPr/>
        </p:nvSpPr>
        <p:spPr>
          <a:xfrm>
            <a:off x="7874640" y="3759120"/>
            <a:ext cx="4020120" cy="2228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Biologické vlastnosti: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30000"/>
              </a:lnSpc>
              <a:buClr>
                <a:srgbClr val="000000"/>
              </a:buClr>
              <a:buFont typeface="StarSymbol"/>
              <a:buChar char="-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antioxidační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30000"/>
              </a:lnSpc>
              <a:buClr>
                <a:srgbClr val="000000"/>
              </a:buClr>
              <a:buFont typeface="StarSymbol"/>
              <a:buChar char="-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protinádorové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30000"/>
              </a:lnSpc>
              <a:buClr>
                <a:srgbClr val="000000"/>
              </a:buClr>
              <a:buFont typeface="StarSymbol"/>
              <a:buChar char="-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antibakteriální 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30000"/>
              </a:lnSpc>
              <a:buClr>
                <a:srgbClr val="000000"/>
              </a:buClr>
              <a:buFont typeface="StarSymbol"/>
              <a:buChar char="-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protizánětové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30000"/>
              </a:lnSpc>
              <a:buClr>
                <a:srgbClr val="000000"/>
              </a:buClr>
              <a:buFont typeface="StarSymbol"/>
              <a:buChar char="-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Zajišťuje průžnost a pevnost cev</a:t>
            </a:r>
            <a:endParaRPr lang="cs-CZ" sz="1800" b="0" strike="noStrike" spc="-1">
              <a:latin typeface="Arial"/>
            </a:endParaRPr>
          </a:p>
        </p:txBody>
      </p:sp>
      <p:grpSp>
        <p:nvGrpSpPr>
          <p:cNvPr id="195" name="Grupa 12"/>
          <p:cNvGrpSpPr/>
          <p:nvPr/>
        </p:nvGrpSpPr>
        <p:grpSpPr>
          <a:xfrm>
            <a:off x="430920" y="218880"/>
            <a:ext cx="12312720" cy="6604920"/>
            <a:chOff x="430920" y="218880"/>
            <a:chExt cx="12312720" cy="6604920"/>
          </a:xfrm>
        </p:grpSpPr>
        <p:pic>
          <p:nvPicPr>
            <p:cNvPr id="196" name="Obraz 4"/>
            <p:cNvPicPr/>
            <p:nvPr/>
          </p:nvPicPr>
          <p:blipFill>
            <a:blip r:embed="rId4"/>
            <a:stretch/>
          </p:blipFill>
          <p:spPr>
            <a:xfrm>
              <a:off x="6894000" y="218880"/>
              <a:ext cx="4624560" cy="3363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97" name="Prostokąt 6"/>
            <p:cNvSpPr/>
            <p:nvPr/>
          </p:nvSpPr>
          <p:spPr>
            <a:xfrm>
              <a:off x="430920" y="2404440"/>
              <a:ext cx="7174800" cy="44193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216000" indent="-216000">
                <a:lnSpc>
                  <a:spcPct val="130000"/>
                </a:lnSpc>
                <a:buClr>
                  <a:srgbClr val="000000"/>
                </a:buClr>
                <a:buFont typeface="Wingdings" charset="2"/>
                <a:buChar char=""/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betakhyanin (červeno fiálové barvivo)</a:t>
              </a: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30000"/>
                </a:lnSpc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* betaxanthin (žluté barvivo)</a:t>
              </a: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Barviva červené řepy (cca 1% s.m.; 75%- </a:t>
              </a:r>
              <a:r>
                <a:rPr lang="pl-PL" sz="2000" b="1" strike="noStrike" spc="-1">
                  <a:solidFill>
                    <a:srgbClr val="800000"/>
                  </a:solidFill>
                  <a:latin typeface="Calibri"/>
                  <a:ea typeface="DejaVu Sans"/>
                </a:rPr>
                <a:t>betanin</a:t>
              </a:r>
              <a:r>
                <a:rPr lang="pl-PL" sz="2000" b="0" strike="noStrike" spc="-1">
                  <a:solidFill>
                    <a:srgbClr val="800000"/>
                  </a:solidFill>
                  <a:latin typeface="Calibri"/>
                  <a:ea typeface="DejaVu Sans"/>
                </a:rPr>
                <a:t>)</a:t>
              </a: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DejaVu Sans"/>
                </a:rPr>
                <a:t>, amarant a  kaktus</a:t>
              </a: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000" b="1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Koncentrace betakyaninu:</a:t>
              </a:r>
              <a:endParaRPr lang="cs-CZ" sz="2000" b="0" strike="noStrike" spc="-1">
                <a:latin typeface="Arial"/>
              </a:endParaRPr>
            </a:p>
            <a:p>
              <a:pPr marL="285840" indent="-285840">
                <a:lnSpc>
                  <a:spcPct val="100000"/>
                </a:lnSpc>
                <a:buClr>
                  <a:srgbClr val="000000"/>
                </a:buClr>
                <a:buFont typeface="Arial"/>
                <a:buChar char="•"/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 Kořen červené řepy - 23–300 mg/100 g</a:t>
              </a:r>
              <a:endParaRPr lang="cs-CZ" sz="2000" b="0" strike="noStrike" spc="-1">
                <a:latin typeface="Arial"/>
              </a:endParaRPr>
            </a:p>
            <a:p>
              <a:pPr marL="285840" indent="-285840">
                <a:lnSpc>
                  <a:spcPct val="100000"/>
                </a:lnSpc>
                <a:buClr>
                  <a:srgbClr val="000000"/>
                </a:buClr>
                <a:buFont typeface="Arial"/>
                <a:buChar char="•"/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 Šťáva z červené řepy - 68–188 mg/100 ml</a:t>
              </a: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000" b="1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Koncentrace betaxathinu</a:t>
              </a: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:</a:t>
              </a:r>
              <a:endParaRPr lang="cs-CZ" sz="2000" b="0" strike="noStrike" spc="-1">
                <a:latin typeface="Arial"/>
              </a:endParaRPr>
            </a:p>
            <a:p>
              <a:pPr marL="285840" indent="-285840">
                <a:lnSpc>
                  <a:spcPct val="100000"/>
                </a:lnSpc>
                <a:buClr>
                  <a:srgbClr val="000000"/>
                </a:buClr>
                <a:buFont typeface="Arial"/>
                <a:buChar char="•"/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 Kořen červené řepy - 96–140 mg/100 g </a:t>
              </a:r>
              <a:endParaRPr lang="cs-CZ" sz="2000" b="0" strike="noStrike" spc="-1">
                <a:latin typeface="Arial"/>
              </a:endParaRPr>
            </a:p>
            <a:p>
              <a:pPr marL="285840" indent="-285840">
                <a:lnSpc>
                  <a:spcPct val="100000"/>
                </a:lnSpc>
                <a:buClr>
                  <a:srgbClr val="000000"/>
                </a:buClr>
                <a:buFont typeface="Arial"/>
                <a:buChar char="•"/>
              </a:pPr>
              <a:r>
                <a:rPr lang="pl-PL" sz="2000" b="0" strike="noStrike" spc="-1">
                  <a:solidFill>
                    <a:srgbClr val="000000"/>
                  </a:solidFill>
                  <a:latin typeface="Calibri"/>
                  <a:ea typeface="LiberationSerif-Regular"/>
                </a:rPr>
                <a:t> Šťáva z červené řepy - 35–83 mg/100 ml </a:t>
              </a: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30000"/>
                </a:lnSpc>
              </a:pPr>
              <a:endParaRPr lang="cs-CZ" sz="2000" b="0" strike="noStrike" spc="-1">
                <a:latin typeface="Arial"/>
              </a:endParaRPr>
            </a:p>
            <a:p>
              <a:pPr>
                <a:lnSpc>
                  <a:spcPct val="130000"/>
                </a:lnSpc>
              </a:pPr>
              <a:endParaRPr lang="cs-CZ" sz="2000" b="0" strike="noStrike" spc="-1">
                <a:latin typeface="Arial"/>
              </a:endParaRPr>
            </a:p>
          </p:txBody>
        </p:sp>
        <p:sp>
          <p:nvSpPr>
            <p:cNvPr id="198" name="Prostokąt 8"/>
            <p:cNvSpPr/>
            <p:nvPr/>
          </p:nvSpPr>
          <p:spPr>
            <a:xfrm>
              <a:off x="9711360" y="1905840"/>
              <a:ext cx="3032280" cy="3643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1800" b="1" strike="noStrike" spc="-1">
                  <a:solidFill>
                    <a:srgbClr val="993366"/>
                  </a:solidFill>
                  <a:latin typeface="Calibri"/>
                  <a:ea typeface="DejaVu Sans"/>
                </a:rPr>
                <a:t>Zbytková kyselina betalainová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99" name="Prostokąt zaokrąglony 9"/>
            <p:cNvSpPr/>
            <p:nvPr/>
          </p:nvSpPr>
          <p:spPr>
            <a:xfrm>
              <a:off x="8881920" y="1779480"/>
              <a:ext cx="3170520" cy="186012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0" name="Prostokąt zaokrąglony 10"/>
            <p:cNvSpPr/>
            <p:nvPr/>
          </p:nvSpPr>
          <p:spPr>
            <a:xfrm>
              <a:off x="8385120" y="218880"/>
              <a:ext cx="3525840" cy="16552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1" name="Prostokąt 11"/>
            <p:cNvSpPr/>
            <p:nvPr/>
          </p:nvSpPr>
          <p:spPr>
            <a:xfrm>
              <a:off x="9825120" y="344880"/>
              <a:ext cx="2233440" cy="363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1800" b="1" strike="noStrike" spc="-1">
                  <a:solidFill>
                    <a:srgbClr val="993366"/>
                  </a:solidFill>
                  <a:latin typeface="Calibri"/>
                  <a:ea typeface="DejaVu Sans"/>
                </a:rPr>
                <a:t>zbytková </a:t>
              </a:r>
              <a:r>
                <a:rPr lang="pl-PL" sz="1800" b="1" i="1" strike="noStrike" spc="-1">
                  <a:solidFill>
                    <a:srgbClr val="993366"/>
                  </a:solidFill>
                  <a:latin typeface="Calibri"/>
                  <a:ea typeface="DejaVu Sans"/>
                </a:rPr>
                <a:t>cyklo</a:t>
              </a:r>
              <a:r>
                <a:rPr lang="pl-PL" sz="1800" b="1" strike="noStrike" spc="-1">
                  <a:solidFill>
                    <a:srgbClr val="993366"/>
                  </a:solidFill>
                  <a:latin typeface="Calibri"/>
                  <a:ea typeface="DejaVu Sans"/>
                </a:rPr>
                <a:t>-DOPA </a:t>
              </a:r>
              <a:endParaRPr lang="cs-CZ" sz="1800" b="0" strike="noStrike" spc="-1">
                <a:latin typeface="Arial"/>
              </a:endParaRPr>
            </a:p>
          </p:txBody>
        </p:sp>
      </p:grpSp>
      <p:sp>
        <p:nvSpPr>
          <p:cNvPr id="202" name="pole tekstowe 13"/>
          <p:cNvSpPr/>
          <p:nvPr/>
        </p:nvSpPr>
        <p:spPr>
          <a:xfrm>
            <a:off x="5800680" y="2124720"/>
            <a:ext cx="1785600" cy="36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Betakhyanin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03" name="Łącznik prosty ze strzałką 15"/>
          <p:cNvSpPr/>
          <p:nvPr/>
        </p:nvSpPr>
        <p:spPr>
          <a:xfrm flipV="1">
            <a:off x="7606800" y="1991880"/>
            <a:ext cx="1164600" cy="314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728280" y="1524960"/>
            <a:ext cx="311436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3000"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Struktura chemických vzorců: betaxanthin a betakhyan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205" name="Symbol zastępczy zawartości 3"/>
          <p:cNvPicPr/>
          <p:nvPr/>
        </p:nvPicPr>
        <p:blipFill>
          <a:blip r:embed="rId2"/>
          <a:stretch/>
        </p:blipFill>
        <p:spPr>
          <a:xfrm>
            <a:off x="5077080" y="169560"/>
            <a:ext cx="6556320" cy="5536440"/>
          </a:xfrm>
          <a:prstGeom prst="rect">
            <a:avLst/>
          </a:prstGeom>
          <a:ln w="0">
            <a:noFill/>
          </a:ln>
        </p:spPr>
      </p:pic>
      <p:pic>
        <p:nvPicPr>
          <p:cNvPr id="206" name="Obraz 4"/>
          <p:cNvPicPr/>
          <p:nvPr/>
        </p:nvPicPr>
        <p:blipFill>
          <a:blip r:embed="rId3"/>
          <a:stretch/>
        </p:blipFill>
        <p:spPr>
          <a:xfrm>
            <a:off x="997920" y="5718960"/>
            <a:ext cx="10247040" cy="980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550800" y="333720"/>
            <a:ext cx="10514520" cy="556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44000"/>
          </a:bodyPr>
          <a:lstStyle/>
          <a:p>
            <a:pPr>
              <a:lnSpc>
                <a:spcPct val="90000"/>
              </a:lnSpc>
            </a:pPr>
            <a:r>
              <a:rPr lang="pl-PL" sz="3600" b="1" strike="noStrike" spc="-1">
                <a:solidFill>
                  <a:srgbClr val="000000"/>
                </a:solidFill>
                <a:latin typeface="Calibri Light"/>
              </a:rPr>
              <a:t>Przemiany barwników betalainowych</a:t>
            </a:r>
            <a:r>
              <a:t/>
            </a:r>
            <a:br/>
            <a:endParaRPr lang="cs-CZ" sz="3600" b="0" strike="noStrike" spc="-1">
              <a:latin typeface="Arial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/>
          </p:nvPr>
        </p:nvSpPr>
        <p:spPr>
          <a:xfrm>
            <a:off x="287280" y="1097280"/>
            <a:ext cx="1162476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Betalainová barviva - nestabilní (acylované betakhyany - stabilnější)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*Faktory ovlivňující stabilitu: aktivita redoxních enzymů, pH, teplota, přístup světla a kyslíku, přítomnost kovových iontů.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*působení oxidačních enzymů (polyfenoloxidázy a peroxidázy) změna barvy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*stabilní v širokém rozmezí pH od 3 do 7 za studena (při pH nad 8 se intenzita barvy zvýšuje, pod pH 3 se barva mění směrem k fialové)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*ohřev (pH 3–7) - polymerace barviv změna barvy (hnědnutí)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*resyntetická schopnost při pH 5 pod 10 °C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209" name="Obraz 3"/>
          <p:cNvPicPr/>
          <p:nvPr/>
        </p:nvPicPr>
        <p:blipFill>
          <a:blip r:embed="rId2"/>
          <a:stretch/>
        </p:blipFill>
        <p:spPr>
          <a:xfrm>
            <a:off x="1105560" y="587628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210" name="Łącznik prosty ze strzałką 5"/>
          <p:cNvSpPr/>
          <p:nvPr/>
        </p:nvSpPr>
        <p:spPr>
          <a:xfrm flipV="1">
            <a:off x="7228080" y="4439880"/>
            <a:ext cx="460440" cy="75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575">
            <a:solidFill>
              <a:srgbClr val="00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1" name="Łącznik prosty ze strzałką 8"/>
          <p:cNvSpPr/>
          <p:nvPr/>
        </p:nvSpPr>
        <p:spPr>
          <a:xfrm flipV="1">
            <a:off x="9439920" y="3081240"/>
            <a:ext cx="321120" cy="75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575">
            <a:solidFill>
              <a:srgbClr val="00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Grupa 1"/>
          <p:cNvGrpSpPr/>
          <p:nvPr/>
        </p:nvGrpSpPr>
        <p:grpSpPr>
          <a:xfrm>
            <a:off x="4219200" y="1063080"/>
            <a:ext cx="4761360" cy="3231720"/>
            <a:chOff x="4219200" y="1063080"/>
            <a:chExt cx="4761360" cy="3231720"/>
          </a:xfrm>
        </p:grpSpPr>
        <p:pic>
          <p:nvPicPr>
            <p:cNvPr id="213" name="Obraz 2"/>
            <p:cNvPicPr/>
            <p:nvPr/>
          </p:nvPicPr>
          <p:blipFill>
            <a:blip r:embed="rId2"/>
            <a:stretch/>
          </p:blipFill>
          <p:spPr>
            <a:xfrm>
              <a:off x="4431600" y="1063080"/>
              <a:ext cx="4548960" cy="323172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214" name="Grupa 19"/>
            <p:cNvGrpSpPr/>
            <p:nvPr/>
          </p:nvGrpSpPr>
          <p:grpSpPr>
            <a:xfrm>
              <a:off x="4219200" y="2201400"/>
              <a:ext cx="3697920" cy="1848960"/>
              <a:chOff x="4219200" y="2201400"/>
              <a:chExt cx="3697920" cy="1848960"/>
            </a:xfrm>
          </p:grpSpPr>
          <p:sp>
            <p:nvSpPr>
              <p:cNvPr id="215" name="pole tekstowe 11"/>
              <p:cNvSpPr/>
              <p:nvPr/>
            </p:nvSpPr>
            <p:spPr>
              <a:xfrm>
                <a:off x="5414400" y="2932200"/>
                <a:ext cx="277560" cy="3639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pl-PL" sz="1800" b="1" strike="noStrike" spc="-1">
                    <a:solidFill>
                      <a:srgbClr val="000000"/>
                    </a:solidFill>
                    <a:latin typeface="Calibri"/>
                    <a:ea typeface="DejaVu Sans"/>
                  </a:rPr>
                  <a:t>A</a:t>
                </a:r>
                <a:endParaRPr lang="cs-CZ" sz="1800" b="0" strike="noStrike" spc="-1">
                  <a:latin typeface="Arial"/>
                </a:endParaRPr>
              </a:p>
            </p:txBody>
          </p:sp>
          <p:sp>
            <p:nvSpPr>
              <p:cNvPr id="216" name="pole tekstowe 12"/>
              <p:cNvSpPr/>
              <p:nvPr/>
            </p:nvSpPr>
            <p:spPr>
              <a:xfrm>
                <a:off x="7639560" y="2201400"/>
                <a:ext cx="277560" cy="3639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pl-PL" sz="1800" b="1" strike="noStrike" spc="-1">
                    <a:solidFill>
                      <a:srgbClr val="000000"/>
                    </a:solidFill>
                    <a:latin typeface="Calibri"/>
                    <a:ea typeface="DejaVu Sans"/>
                  </a:rPr>
                  <a:t>B</a:t>
                </a:r>
                <a:endParaRPr lang="cs-CZ" sz="1800" b="0" strike="noStrike" spc="-1">
                  <a:latin typeface="Arial"/>
                </a:endParaRPr>
              </a:p>
            </p:txBody>
          </p:sp>
          <p:sp>
            <p:nvSpPr>
              <p:cNvPr id="217" name="pole tekstowe 13"/>
              <p:cNvSpPr/>
              <p:nvPr/>
            </p:nvSpPr>
            <p:spPr>
              <a:xfrm>
                <a:off x="6283080" y="2932200"/>
                <a:ext cx="277560" cy="3639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pl-PL" sz="1800" b="1" strike="noStrike" spc="-1">
                    <a:solidFill>
                      <a:srgbClr val="000000"/>
                    </a:solidFill>
                    <a:latin typeface="Calibri"/>
                    <a:ea typeface="DejaVu Sans"/>
                  </a:rPr>
                  <a:t>C</a:t>
                </a:r>
                <a:endParaRPr lang="cs-CZ" sz="1800" b="0" strike="noStrike" spc="-1">
                  <a:latin typeface="Arial"/>
                </a:endParaRPr>
              </a:p>
            </p:txBody>
          </p:sp>
          <p:sp>
            <p:nvSpPr>
              <p:cNvPr id="218" name="Owal 14"/>
              <p:cNvSpPr/>
              <p:nvPr/>
            </p:nvSpPr>
            <p:spPr>
              <a:xfrm>
                <a:off x="6968160" y="3300840"/>
                <a:ext cx="733320" cy="749520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19" name="Owal 15"/>
              <p:cNvSpPr/>
              <p:nvPr/>
            </p:nvSpPr>
            <p:spPr>
              <a:xfrm>
                <a:off x="4273200" y="3222720"/>
                <a:ext cx="733320" cy="749520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20" name="Owal 16"/>
              <p:cNvSpPr/>
              <p:nvPr/>
            </p:nvSpPr>
            <p:spPr>
              <a:xfrm>
                <a:off x="4219200" y="2201400"/>
                <a:ext cx="733320" cy="749520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pic>
        <p:nvPicPr>
          <p:cNvPr id="221" name="Obraz 3"/>
          <p:cNvPicPr/>
          <p:nvPr/>
        </p:nvPicPr>
        <p:blipFill>
          <a:blip r:embed="rId3"/>
          <a:stretch/>
        </p:blipFill>
        <p:spPr>
          <a:xfrm>
            <a:off x="838080" y="575964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222" name="Picture 4"/>
          <p:cNvSpPr/>
          <p:nvPr/>
        </p:nvSpPr>
        <p:spPr>
          <a:xfrm>
            <a:off x="970920" y="205200"/>
            <a:ext cx="2406960" cy="1707840"/>
          </a:xfrm>
          <a:prstGeom prst="roundRect">
            <a:avLst>
              <a:gd name="adj" fmla="val 8594"/>
            </a:avLst>
          </a:prstGeom>
          <a:blipFill rotWithShape="0">
            <a:blip r:embed="rId4"/>
            <a:srcRect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23" name="Obraz 5"/>
          <p:cNvPicPr/>
          <p:nvPr/>
        </p:nvPicPr>
        <p:blipFill>
          <a:blip r:embed="rId5"/>
          <a:srcRect b="49469"/>
          <a:stretch/>
        </p:blipFill>
        <p:spPr>
          <a:xfrm>
            <a:off x="9709920" y="116640"/>
            <a:ext cx="2120040" cy="1885320"/>
          </a:xfrm>
          <a:prstGeom prst="rect">
            <a:avLst/>
          </a:prstGeom>
          <a:ln w="0">
            <a:noFill/>
          </a:ln>
        </p:spPr>
      </p:pic>
      <p:sp>
        <p:nvSpPr>
          <p:cNvPr id="224" name="Prostokąt 6"/>
          <p:cNvSpPr/>
          <p:nvPr/>
        </p:nvSpPr>
        <p:spPr>
          <a:xfrm>
            <a:off x="3378960" y="116640"/>
            <a:ext cx="6225480" cy="1369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5A1E27"/>
                </a:solidFill>
                <a:latin typeface="Calibri"/>
                <a:ea typeface="DejaVu Sans"/>
              </a:rPr>
              <a:t>ANTOKHYANY–</a:t>
            </a:r>
            <a:r>
              <a:rPr lang="pl-PL" sz="2800" b="1" strike="noStrike" spc="-1">
                <a:solidFill>
                  <a:srgbClr val="5A1E27"/>
                </a:solidFill>
                <a:latin typeface="Calibri"/>
                <a:ea typeface="DejaVu Sans"/>
              </a:rPr>
              <a:t> </a:t>
            </a:r>
            <a:r>
              <a:rPr lang="el-GR" sz="2800" b="1" strike="noStrike" spc="-1">
                <a:solidFill>
                  <a:srgbClr val="5A1E27"/>
                </a:solidFill>
                <a:latin typeface="Calibri"/>
                <a:ea typeface="DejaVu Sans"/>
              </a:rPr>
              <a:t>β</a:t>
            </a:r>
            <a:r>
              <a:rPr lang="pl-PL" sz="2800" b="1" strike="noStrike" spc="-1">
                <a:solidFill>
                  <a:srgbClr val="5A1E27"/>
                </a:solidFill>
                <a:latin typeface="Calibri"/>
                <a:ea typeface="DejaVu Sans"/>
              </a:rPr>
              <a:t>-GLIKOSYDY ANTHOKYANIDIN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1" strike="noStrike" spc="-1">
                <a:solidFill>
                  <a:srgbClr val="5A1E27"/>
                </a:solidFill>
                <a:latin typeface="Calibri"/>
                <a:ea typeface="DejaVu Sans"/>
              </a:rPr>
              <a:t>E163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225" name="Prostokąt 8"/>
          <p:cNvSpPr/>
          <p:nvPr/>
        </p:nvSpPr>
        <p:spPr>
          <a:xfrm>
            <a:off x="518040" y="2153520"/>
            <a:ext cx="3452040" cy="1461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16000" indent="-216000">
              <a:lnSpc>
                <a:spcPct val="15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Barviva ovoce a květů</a:t>
            </a:r>
            <a:endParaRPr lang="cs-CZ" sz="2000" b="0" strike="noStrike" spc="-1">
              <a:latin typeface="Arial"/>
            </a:endParaRPr>
          </a:p>
          <a:p>
            <a:pPr marL="216000" indent="-216000">
              <a:lnSpc>
                <a:spcPct val="15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Barviva: oranžová - červená- modrá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226" name="Prostokąt 10"/>
          <p:cNvSpPr/>
          <p:nvPr/>
        </p:nvSpPr>
        <p:spPr>
          <a:xfrm>
            <a:off x="451080" y="3872520"/>
            <a:ext cx="3360600" cy="1406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90000"/>
              </a:lnSpc>
              <a:spcBef>
                <a:spcPts val="479"/>
              </a:spcBef>
            </a:pPr>
            <a:r>
              <a:rPr lang="pl-PL" sz="2400" b="0" strike="noStrike" spc="-1">
                <a:solidFill>
                  <a:srgbClr val="5A1E27"/>
                </a:solidFill>
                <a:latin typeface="Calibri"/>
                <a:ea typeface="DejaVu Sans"/>
              </a:rPr>
              <a:t>Barva je určena počtem skupin OH skupin v prstenci B a A a umístěním cukerné části</a:t>
            </a:r>
            <a:endParaRPr lang="cs-CZ" sz="2400" b="0" strike="noStrike" spc="-1">
              <a:latin typeface="Arial"/>
            </a:endParaRPr>
          </a:p>
        </p:txBody>
      </p:sp>
      <p:grpSp>
        <p:nvGrpSpPr>
          <p:cNvPr id="227" name="Grupa 20"/>
          <p:cNvGrpSpPr/>
          <p:nvPr/>
        </p:nvGrpSpPr>
        <p:grpSpPr>
          <a:xfrm>
            <a:off x="9383760" y="2528640"/>
            <a:ext cx="3062520" cy="2310120"/>
            <a:chOff x="9383760" y="2528640"/>
            <a:chExt cx="3062520" cy="2310120"/>
          </a:xfrm>
        </p:grpSpPr>
        <p:sp>
          <p:nvSpPr>
            <p:cNvPr id="228" name="Prostokąt 9"/>
            <p:cNvSpPr/>
            <p:nvPr/>
          </p:nvSpPr>
          <p:spPr>
            <a:xfrm>
              <a:off x="9383760" y="2554200"/>
              <a:ext cx="3062520" cy="22845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pl-PL" sz="2400" b="1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Cukrové části (G):</a:t>
              </a:r>
              <a:endParaRPr lang="cs-CZ" sz="24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400" b="0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*glukóza,</a:t>
              </a:r>
              <a:endParaRPr lang="cs-CZ" sz="24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400" b="0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*xylóza,</a:t>
              </a:r>
              <a:endParaRPr lang="cs-CZ" sz="24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400" b="0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*rhamnóza,</a:t>
              </a:r>
              <a:endParaRPr lang="cs-CZ" sz="24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400" b="0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*arabinóza,</a:t>
              </a:r>
              <a:endParaRPr lang="cs-CZ" sz="2400" b="0" strike="noStrike" spc="-1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lang="pl-PL" sz="2400" b="0" i="1" strike="noStrike" spc="-1">
                  <a:solidFill>
                    <a:srgbClr val="5A1E27"/>
                  </a:solidFill>
                  <a:latin typeface="Calibri"/>
                  <a:ea typeface="DejaVu Sans"/>
                </a:rPr>
                <a:t>*rutin 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229" name="Owal 17"/>
            <p:cNvSpPr/>
            <p:nvPr/>
          </p:nvSpPr>
          <p:spPr>
            <a:xfrm>
              <a:off x="11367000" y="2528640"/>
              <a:ext cx="550080" cy="579600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30" name="Prostokąt 21"/>
          <p:cNvSpPr/>
          <p:nvPr/>
        </p:nvSpPr>
        <p:spPr>
          <a:xfrm>
            <a:off x="3772080" y="4718880"/>
            <a:ext cx="5439240" cy="100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V přírodě se vykytují acylovány (nebo neacylovány) alifatickými a aromatickými kyselinami a molekula kyseliny je připojena k molekule sacharidu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231" name="pole tekstowe 7"/>
          <p:cNvSpPr/>
          <p:nvPr/>
        </p:nvSpPr>
        <p:spPr>
          <a:xfrm>
            <a:off x="5157000" y="1740240"/>
            <a:ext cx="2115000" cy="36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Kation flavylium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606240" y="344880"/>
            <a:ext cx="299340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Anthokyanidiny v potravinách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233" name="Symbol zastępczy zawartości 3"/>
          <p:cNvPicPr/>
          <p:nvPr/>
        </p:nvPicPr>
        <p:blipFill>
          <a:blip r:embed="rId2"/>
          <a:stretch/>
        </p:blipFill>
        <p:spPr>
          <a:xfrm>
            <a:off x="3832200" y="344880"/>
            <a:ext cx="7974360" cy="5383440"/>
          </a:xfrm>
          <a:prstGeom prst="rect">
            <a:avLst/>
          </a:prstGeom>
          <a:ln w="0">
            <a:noFill/>
          </a:ln>
        </p:spPr>
      </p:pic>
      <p:pic>
        <p:nvPicPr>
          <p:cNvPr id="234" name="Obraz 4"/>
          <p:cNvPicPr/>
          <p:nvPr/>
        </p:nvPicPr>
        <p:blipFill>
          <a:blip r:embed="rId3"/>
          <a:stretch/>
        </p:blipFill>
        <p:spPr>
          <a:xfrm>
            <a:off x="864360" y="587628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235" name="Prostokąt 5"/>
          <p:cNvSpPr/>
          <p:nvPr/>
        </p:nvSpPr>
        <p:spPr>
          <a:xfrm>
            <a:off x="472320" y="2466000"/>
            <a:ext cx="2979360" cy="2143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7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Antokyany v ovocí a zelenině: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7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50% kyanidin, 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7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12% delfinidin, pelargonidin nebo peonidin, 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07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7% petunidin nebo malvidin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/>
          </p:nvPr>
        </p:nvSpPr>
        <p:spPr>
          <a:xfrm>
            <a:off x="1185480" y="257760"/>
            <a:ext cx="10514520" cy="478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8000"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Obsah anthokyanů v potravinách</a:t>
            </a:r>
            <a:endParaRPr lang="cs-CZ" sz="3200" b="0" strike="noStrike" spc="-1">
              <a:latin typeface="Arial"/>
            </a:endParaRPr>
          </a:p>
        </p:txBody>
      </p:sp>
      <p:graphicFrame>
        <p:nvGraphicFramePr>
          <p:cNvPr id="237" name="Symbol zastępczy zawartości 4"/>
          <p:cNvGraphicFramePr/>
          <p:nvPr/>
        </p:nvGraphicFramePr>
        <p:xfrm>
          <a:off x="1254240" y="1140840"/>
          <a:ext cx="6748200" cy="3855600"/>
        </p:xfrm>
        <a:graphic>
          <a:graphicData uri="http://schemas.openxmlformats.org/drawingml/2006/table">
            <a:tbl>
              <a:tblPr/>
              <a:tblGrid>
                <a:gridCol w="2282400"/>
                <a:gridCol w="1289160"/>
                <a:gridCol w="1588320"/>
                <a:gridCol w="1588680"/>
              </a:tblGrid>
              <a:tr h="257040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 </a:t>
                      </a:r>
                      <a:endParaRPr lang="cs-CZ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Surovina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Obsah (mg/100 g)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</a:tr>
              <a:tr h="5140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Anthokyany celkem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Neacylované antokyany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1" strike="noStrike" spc="-1">
                          <a:solidFill>
                            <a:srgbClr val="000000"/>
                          </a:solidFill>
                          <a:latin typeface="Calibri"/>
                          <a:ea typeface="LiberationSerif-Bold"/>
                        </a:rPr>
                        <a:t>Acylované antokyany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Jeřáb černý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1480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1480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–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Bez černý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1375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1375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-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Americká borůvka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387–486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348–421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16,4–65,6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Černý rybíz  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476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471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5,3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Ostružina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245–300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231–292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8,8–14,3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Víšeň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122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122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-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Malina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93–687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92–687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-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Červené zelí   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322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46,7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275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Ředkvička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100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il. śladowe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100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Lilek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85,7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85,7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–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Černé fazole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44,5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44,5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–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Červená cibule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48,5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11,0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pl-PL" sz="1400" b="0" strike="noStrike" spc="-1">
                          <a:solidFill>
                            <a:srgbClr val="000000"/>
                          </a:solidFill>
                          <a:latin typeface="Calibri"/>
                          <a:ea typeface="LiberationSerif-Regular"/>
                        </a:rPr>
                        <a:t>37,5</a:t>
                      </a:r>
                      <a:endParaRPr lang="cs-CZ" sz="14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38" name="Obraz 3"/>
          <p:cNvPicPr/>
          <p:nvPr/>
        </p:nvPicPr>
        <p:blipFill>
          <a:blip r:embed="rId2"/>
          <a:stretch/>
        </p:blipFill>
        <p:spPr>
          <a:xfrm>
            <a:off x="838080" y="5821200"/>
            <a:ext cx="10247040" cy="980640"/>
          </a:xfrm>
          <a:prstGeom prst="rect">
            <a:avLst/>
          </a:prstGeom>
          <a:ln w="0">
            <a:noFill/>
          </a:ln>
        </p:spPr>
      </p:pic>
      <p:pic>
        <p:nvPicPr>
          <p:cNvPr id="239" name="Obraz 5"/>
          <p:cNvPicPr/>
          <p:nvPr/>
        </p:nvPicPr>
        <p:blipFill>
          <a:blip r:embed="rId3"/>
          <a:stretch/>
        </p:blipFill>
        <p:spPr>
          <a:xfrm>
            <a:off x="10178280" y="1500120"/>
            <a:ext cx="1803600" cy="1370520"/>
          </a:xfrm>
          <a:prstGeom prst="rect">
            <a:avLst/>
          </a:prstGeom>
          <a:ln w="0">
            <a:noFill/>
          </a:ln>
        </p:spPr>
      </p:pic>
      <p:pic>
        <p:nvPicPr>
          <p:cNvPr id="240" name="Obraz 6"/>
          <p:cNvPicPr/>
          <p:nvPr/>
        </p:nvPicPr>
        <p:blipFill>
          <a:blip r:embed="rId4"/>
          <a:stretch/>
        </p:blipFill>
        <p:spPr>
          <a:xfrm>
            <a:off x="8359560" y="889920"/>
            <a:ext cx="1803600" cy="1364400"/>
          </a:xfrm>
          <a:prstGeom prst="rect">
            <a:avLst/>
          </a:prstGeom>
          <a:ln w="0">
            <a:noFill/>
          </a:ln>
        </p:spPr>
      </p:pic>
      <p:pic>
        <p:nvPicPr>
          <p:cNvPr id="241" name="Obraz 7"/>
          <p:cNvPicPr/>
          <p:nvPr/>
        </p:nvPicPr>
        <p:blipFill>
          <a:blip r:embed="rId5"/>
          <a:stretch/>
        </p:blipFill>
        <p:spPr>
          <a:xfrm>
            <a:off x="8595720" y="2160720"/>
            <a:ext cx="1797480" cy="1370520"/>
          </a:xfrm>
          <a:prstGeom prst="rect">
            <a:avLst/>
          </a:prstGeom>
          <a:ln w="0">
            <a:noFill/>
          </a:ln>
        </p:spPr>
      </p:pic>
      <p:sp>
        <p:nvSpPr>
          <p:cNvPr id="242" name="Obraz 9"/>
          <p:cNvSpPr/>
          <p:nvPr/>
        </p:nvSpPr>
        <p:spPr>
          <a:xfrm>
            <a:off x="10141200" y="2869200"/>
            <a:ext cx="1798920" cy="1363680"/>
          </a:xfrm>
          <a:prstGeom prst="ellipse">
            <a:avLst/>
          </a:prstGeom>
          <a:blipFill rotWithShape="0">
            <a:blip r:embed="rId6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3" name="Obraz 10"/>
          <p:cNvSpPr/>
          <p:nvPr/>
        </p:nvSpPr>
        <p:spPr>
          <a:xfrm>
            <a:off x="8039520" y="3678840"/>
            <a:ext cx="2189520" cy="1451880"/>
          </a:xfrm>
          <a:prstGeom prst="ellipse">
            <a:avLst/>
          </a:prstGeom>
          <a:blipFill rotWithShape="0">
            <a:blip r:embed="rId7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4" name="Obraz 11"/>
          <p:cNvSpPr/>
          <p:nvPr/>
        </p:nvSpPr>
        <p:spPr>
          <a:xfrm>
            <a:off x="10016280" y="4339440"/>
            <a:ext cx="1947240" cy="1458360"/>
          </a:xfrm>
          <a:prstGeom prst="ellipse">
            <a:avLst/>
          </a:prstGeom>
          <a:blipFill rotWithShape="0">
            <a:blip r:embed="rId8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698760" y="246960"/>
            <a:ext cx="8355240" cy="4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32000"/>
          </a:bodyPr>
          <a:lstStyle/>
          <a:p>
            <a:pPr>
              <a:lnSpc>
                <a:spcPct val="90000"/>
              </a:lnSpc>
            </a:pPr>
            <a:r>
              <a:rPr lang="pl-PL" sz="3600" b="1" strike="noStrike" spc="-1">
                <a:solidFill>
                  <a:srgbClr val="5A1E27"/>
                </a:solidFill>
                <a:latin typeface="Calibri"/>
              </a:rPr>
              <a:t>Přeměna anthokyanů</a:t>
            </a:r>
            <a:r>
              <a:t/>
            </a:r>
            <a:br/>
            <a:endParaRPr lang="cs-CZ" sz="3600" b="0" strike="noStrike" spc="-1">
              <a:latin typeface="Arial"/>
            </a:endParaRPr>
          </a:p>
        </p:txBody>
      </p:sp>
      <p:pic>
        <p:nvPicPr>
          <p:cNvPr id="246" name="Symbol zastępczy zawartości 4"/>
          <p:cNvPicPr/>
          <p:nvPr/>
        </p:nvPicPr>
        <p:blipFill>
          <a:blip r:embed="rId2"/>
          <a:stretch/>
        </p:blipFill>
        <p:spPr>
          <a:xfrm>
            <a:off x="2520000" y="459720"/>
            <a:ext cx="9542520" cy="4783320"/>
          </a:xfrm>
          <a:prstGeom prst="rect">
            <a:avLst/>
          </a:prstGeom>
          <a:ln w="0">
            <a:noFill/>
          </a:ln>
        </p:spPr>
      </p:pic>
      <p:pic>
        <p:nvPicPr>
          <p:cNvPr id="247" name="Obraz 3"/>
          <p:cNvPicPr/>
          <p:nvPr/>
        </p:nvPicPr>
        <p:blipFill>
          <a:blip r:embed="rId3"/>
          <a:stretch/>
        </p:blipFill>
        <p:spPr>
          <a:xfrm>
            <a:off x="838080" y="5759640"/>
            <a:ext cx="10247040" cy="980640"/>
          </a:xfrm>
          <a:prstGeom prst="rect">
            <a:avLst/>
          </a:prstGeom>
          <a:ln w="0">
            <a:noFill/>
          </a:ln>
        </p:spPr>
      </p:pic>
      <p:sp>
        <p:nvSpPr>
          <p:cNvPr id="248" name="Prostokąt 2"/>
          <p:cNvSpPr/>
          <p:nvPr/>
        </p:nvSpPr>
        <p:spPr>
          <a:xfrm>
            <a:off x="5839560" y="3192480"/>
            <a:ext cx="230076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5A1E27"/>
                </a:solidFill>
                <a:latin typeface="Calibri"/>
                <a:ea typeface="DejaVu Sans"/>
              </a:rPr>
              <a:t>Vilv prostředí pH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249" name="Prostokąt 6"/>
          <p:cNvSpPr/>
          <p:nvPr/>
        </p:nvSpPr>
        <p:spPr>
          <a:xfrm>
            <a:off x="543960" y="2713680"/>
            <a:ext cx="4331880" cy="2833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993366"/>
                </a:solidFill>
                <a:latin typeface="Calibri"/>
                <a:ea typeface="LiberationSerif-Regular"/>
              </a:rPr>
              <a:t>Stabilita anthokyanů závisí na množství: 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pH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teploty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Přísunu světla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kyslíku 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Kovových iontů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Kyseliny askorbové</a:t>
            </a:r>
            <a:endParaRPr lang="cs-CZ" sz="2000" b="0" strike="noStrike" spc="-1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LiberationSerif-Regular"/>
              </a:rPr>
              <a:t>cukru  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250" name="pole tekstowe 5"/>
          <p:cNvSpPr/>
          <p:nvPr/>
        </p:nvSpPr>
        <p:spPr>
          <a:xfrm>
            <a:off x="10098720" y="5226480"/>
            <a:ext cx="782640" cy="333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  <a:ea typeface="DejaVu Sans"/>
              </a:rPr>
              <a:t>(żółta)</a:t>
            </a:r>
            <a:endParaRPr lang="cs-CZ" sz="1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496440" y="243000"/>
            <a:ext cx="10514520" cy="556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3200" b="1" strike="noStrike" spc="-1">
                <a:solidFill>
                  <a:srgbClr val="993366"/>
                </a:solidFill>
                <a:latin typeface="Calibri Light"/>
              </a:rPr>
              <a:t>Zdraví prospěšné vlastnosti antokyanů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252" name="Obraz 3"/>
          <p:cNvPicPr/>
          <p:nvPr/>
        </p:nvPicPr>
        <p:blipFill>
          <a:blip r:embed="rId2"/>
          <a:stretch/>
        </p:blipFill>
        <p:spPr>
          <a:xfrm>
            <a:off x="838080" y="5759640"/>
            <a:ext cx="10247040" cy="980640"/>
          </a:xfrm>
          <a:prstGeom prst="rect">
            <a:avLst/>
          </a:prstGeom>
          <a:ln w="0">
            <a:noFill/>
          </a:ln>
        </p:spPr>
      </p:pic>
      <p:pic>
        <p:nvPicPr>
          <p:cNvPr id="253" name="Obraz 5"/>
          <p:cNvPicPr/>
          <p:nvPr/>
        </p:nvPicPr>
        <p:blipFill>
          <a:blip r:embed="rId3"/>
          <a:srcRect b="49719"/>
          <a:stretch/>
        </p:blipFill>
        <p:spPr>
          <a:xfrm>
            <a:off x="6531120" y="992160"/>
            <a:ext cx="2252160" cy="1851480"/>
          </a:xfrm>
          <a:prstGeom prst="rect">
            <a:avLst/>
          </a:prstGeom>
          <a:ln w="0">
            <a:noFill/>
          </a:ln>
        </p:spPr>
      </p:pic>
      <p:pic>
        <p:nvPicPr>
          <p:cNvPr id="254" name="Obraz 6"/>
          <p:cNvPicPr/>
          <p:nvPr/>
        </p:nvPicPr>
        <p:blipFill>
          <a:blip r:embed="rId4"/>
          <a:srcRect b="39476"/>
          <a:stretch/>
        </p:blipFill>
        <p:spPr>
          <a:xfrm>
            <a:off x="1020600" y="3863160"/>
            <a:ext cx="3589920" cy="2046600"/>
          </a:xfrm>
          <a:prstGeom prst="rect">
            <a:avLst/>
          </a:prstGeom>
          <a:ln w="0">
            <a:noFill/>
          </a:ln>
        </p:spPr>
      </p:pic>
      <p:pic>
        <p:nvPicPr>
          <p:cNvPr id="255" name="Obraz 7"/>
          <p:cNvPicPr/>
          <p:nvPr/>
        </p:nvPicPr>
        <p:blipFill>
          <a:blip r:embed="rId5"/>
          <a:stretch/>
        </p:blipFill>
        <p:spPr>
          <a:xfrm>
            <a:off x="8784360" y="51840"/>
            <a:ext cx="3010680" cy="3004560"/>
          </a:xfrm>
          <a:prstGeom prst="rect">
            <a:avLst/>
          </a:prstGeom>
          <a:ln w="0">
            <a:noFill/>
          </a:ln>
        </p:spPr>
      </p:pic>
      <p:sp>
        <p:nvSpPr>
          <p:cNvPr id="256" name="Prostokąt 8"/>
          <p:cNvSpPr/>
          <p:nvPr/>
        </p:nvSpPr>
        <p:spPr>
          <a:xfrm>
            <a:off x="732960" y="887760"/>
            <a:ext cx="7095960" cy="2941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 Vliv na oběhový systém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3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 Protizánětlivé vlastnosti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3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*Pozitivní vliv na zrak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3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*Chemopreventivní vliv anthokyanů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3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 Ochrana proti UV záření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30000"/>
              </a:lnSpc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257" name="Obraz 2"/>
          <p:cNvPicPr/>
          <p:nvPr/>
        </p:nvPicPr>
        <p:blipFill>
          <a:blip r:embed="rId6"/>
          <a:stretch/>
        </p:blipFill>
        <p:spPr>
          <a:xfrm>
            <a:off x="5995800" y="2927880"/>
            <a:ext cx="5357160" cy="2550600"/>
          </a:xfrm>
          <a:prstGeom prst="rect">
            <a:avLst/>
          </a:prstGeom>
          <a:ln w="0">
            <a:noFill/>
          </a:ln>
        </p:spPr>
      </p:pic>
      <p:sp>
        <p:nvSpPr>
          <p:cNvPr id="258" name="Prostokąt 9"/>
          <p:cNvSpPr/>
          <p:nvPr/>
        </p:nvSpPr>
        <p:spPr>
          <a:xfrm>
            <a:off x="8256960" y="5419800"/>
            <a:ext cx="3317040" cy="45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2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https://motywatordietetyczny.pl/2020/06/antocyjany-flawonoidy-ktore-warto-znac/</a:t>
            </a:r>
            <a:endParaRPr lang="cs-CZ" sz="1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704520" y="354600"/>
            <a:ext cx="10514520" cy="443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2000" b="1" strike="noStrike" spc="-1">
                <a:solidFill>
                  <a:srgbClr val="000000"/>
                </a:solidFill>
                <a:latin typeface="Calibri Light"/>
              </a:rPr>
              <a:t>Seznam zdrojové literatury: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/>
          </p:nvPr>
        </p:nvSpPr>
        <p:spPr>
          <a:xfrm>
            <a:off x="570960" y="942840"/>
            <a:ext cx="1139940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Acosta-Estrada B.A., Gutierrez-Uribe J.A., Serna-Saldivar S.O., 2014, Bound phenolics in foods, a review, Food Chemistry, 152, s. 46-55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Dobson G. i in. (2017). „Effects of juice matrix and pasteurization on stability of black currant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anthocyanins during storage”.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J. Food Sci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., 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</a:rPr>
              <a:t>82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, 4–52.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Esatbeyoglu T. i in. (2015). „Betanin-A food colorant with biological activity”.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Mol. Nutr. Food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 Res.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pl-PL" sz="1600" b="1" strike="noStrike" spc="-1">
                <a:solidFill>
                  <a:srgbClr val="000000"/>
                </a:solidFill>
                <a:latin typeface="Calibri"/>
              </a:rPr>
              <a:t>59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6–47.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Fracassetti D. i in. (2013). „Effect of time and storage temperature on anthocyanin decay and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antioxidant activity in wild blueberry (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Vaccinium angustifolium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) powder”.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J. Agric. Food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 Chem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., </a:t>
            </a:r>
            <a:r>
              <a:rPr lang="pl-PL" sz="1600" b="1" strike="noStrike" spc="-1">
                <a:solidFill>
                  <a:srgbClr val="000000"/>
                </a:solidFill>
                <a:latin typeface="Calibri"/>
              </a:rPr>
              <a:t>61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2999–3005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Jaswir I. i in. (2011). „Carotenoids: sources, medicinal properties and their application in food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and nutraceutical industry’.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J. Med. Plants Res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., 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</a:rPr>
              <a:t>5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, 7119–7131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Korus A. (2013). „ Effect of preliminary and technological treatments on the content of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chlorophylls and carotenoids in kale (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Brassica oleracea 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L. var. 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acephala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)”. 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J. Food Process. Pres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., </a:t>
            </a:r>
            <a:r>
              <a:rPr lang="pl-PL" sz="1600" b="1" strike="noStrike" spc="-1">
                <a:solidFill>
                  <a:srgbClr val="000000"/>
                </a:solidFill>
                <a:latin typeface="Calibri"/>
              </a:rPr>
              <a:t>37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335–344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Praca zbiorowa pod red. Zdzisława E. Sikorskiego i Hanny Staroszczyk, Chemia żywności, 2017. Tom I, PWN Warszawa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Pumilia G. i in. (2014). „Changes in chlorophylls, chlorophyll degradation products and lutein in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pistchio kernels (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Pistacia vera 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L.) during roasting”. 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Food Res. Int.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pl-PL" sz="1600" b="1" strike="noStrike" spc="-1">
                <a:solidFill>
                  <a:srgbClr val="000000"/>
                </a:solidFill>
                <a:latin typeface="Calibri"/>
              </a:rPr>
              <a:t>65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193–198.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Slimen I.B. i in. (2017). „Chemical and antioxidant properties of betalains”.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J. Agric. Food</a:t>
            </a:r>
            <a:r>
              <a:rPr lang="pl-PL" sz="1600" b="0" i="1" strike="noStrike" spc="-1">
                <a:solidFill>
                  <a:srgbClr val="000000"/>
                </a:solidFill>
                <a:latin typeface="Calibri"/>
              </a:rPr>
              <a:t> Chem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., </a:t>
            </a:r>
            <a:r>
              <a:rPr lang="pl-PL" sz="1600" b="1" strike="noStrike" spc="-1">
                <a:solidFill>
                  <a:srgbClr val="000000"/>
                </a:solidFill>
                <a:latin typeface="Calibri"/>
              </a:rPr>
              <a:t>65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, 675–689</a:t>
            </a:r>
            <a:endParaRPr lang="cs-CZ" sz="1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Trouillas P. i in. (2016). „Stabilizing and modulating color by copigmentation: Insights from</a:t>
            </a: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theory and experiments”. </a:t>
            </a:r>
            <a:r>
              <a:rPr lang="en-US" sz="1600" b="0" i="1" strike="noStrike" spc="-1">
                <a:solidFill>
                  <a:srgbClr val="000000"/>
                </a:solidFill>
                <a:latin typeface="Calibri"/>
              </a:rPr>
              <a:t>Chem. Rev.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</a:rPr>
              <a:t>116</a:t>
            </a:r>
            <a:r>
              <a:rPr lang="en-US" sz="1600" b="0" strike="noStrike" spc="-1">
                <a:solidFill>
                  <a:srgbClr val="000000"/>
                </a:solidFill>
                <a:latin typeface="Calibri"/>
              </a:rPr>
              <a:t>, 4937–4982.</a:t>
            </a:r>
            <a:endParaRPr lang="cs-CZ" sz="1600" b="0" strike="noStrike" spc="-1">
              <a:latin typeface="Arial"/>
            </a:endParaRPr>
          </a:p>
        </p:txBody>
      </p:sp>
      <p:pic>
        <p:nvPicPr>
          <p:cNvPr id="261" name="Obraz 3"/>
          <p:cNvPicPr/>
          <p:nvPr/>
        </p:nvPicPr>
        <p:blipFill>
          <a:blip r:embed="rId2"/>
          <a:stretch/>
        </p:blipFill>
        <p:spPr>
          <a:xfrm>
            <a:off x="838080" y="5759640"/>
            <a:ext cx="10247040" cy="980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1808</TotalTime>
  <Words>1599</Words>
  <Application>Microsoft Office PowerPoint</Application>
  <PresentationFormat>Širokoúhlá obrazovka</PresentationFormat>
  <Paragraphs>333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40" baseType="lpstr">
      <vt:lpstr>Arial</vt:lpstr>
      <vt:lpstr>Calibri</vt:lpstr>
      <vt:lpstr>Calibri Light</vt:lpstr>
      <vt:lpstr>Courier New</vt:lpstr>
      <vt:lpstr>DejaVu Sans</vt:lpstr>
      <vt:lpstr>LiberationSerif-Bold</vt:lpstr>
      <vt:lpstr>LiberationSerif-Italic</vt:lpstr>
      <vt:lpstr>LiberationSerif-Regular</vt:lpstr>
      <vt:lpstr>StarSymbol</vt:lpstr>
      <vt:lpstr>Symbol</vt:lpstr>
      <vt:lpstr>Times New Roman</vt:lpstr>
      <vt:lpstr>Wingdings</vt:lpstr>
      <vt:lpstr>Office Theme</vt:lpstr>
      <vt:lpstr>Office Theme</vt:lpstr>
      <vt:lpstr>Potravinářská barviva</vt:lpstr>
      <vt:lpstr>PŘÍRODNÍ BARVIVA </vt:lpstr>
      <vt:lpstr>BARVIVA – ÚČEL JEJÍCH POUŽITÍ</vt:lpstr>
      <vt:lpstr>BARVIVA – právní aspekty </vt:lpstr>
      <vt:lpstr>Povolená BARVIVA dle Nařízení č. 1129/2011</vt:lpstr>
      <vt:lpstr>Povolená BARVIVA dle Nařízení č. 1129/2011 </vt:lpstr>
      <vt:lpstr>Povolená BARVIVA dle Nařízení č. 1129/2011 </vt:lpstr>
      <vt:lpstr>Prezentace aplikace PowerPoint</vt:lpstr>
      <vt:lpstr>CHLOROYLY   (E141) </vt:lpstr>
      <vt:lpstr>Transformace chlorofylových barviv</vt:lpstr>
      <vt:lpstr>KAROTENOIDY </vt:lpstr>
      <vt:lpstr>ZDROJE KAROTENOIDŮ</vt:lpstr>
      <vt:lpstr>ACYKLICKÉ KAROTENY </vt:lpstr>
      <vt:lpstr> BICYKLICKÉ KAROTENY  </vt:lpstr>
      <vt:lpstr>KSANTOFILE </vt:lpstr>
      <vt:lpstr>PŘEMĚNY KAROTENOIDOVÝCH BARVIV</vt:lpstr>
      <vt:lpstr>BETALAINY </vt:lpstr>
      <vt:lpstr>Struktura chemických vzorců: betaxanthin a betakhyan</vt:lpstr>
      <vt:lpstr>Przemiany barwników betalainowych </vt:lpstr>
      <vt:lpstr>Prezentace aplikace PowerPoint</vt:lpstr>
      <vt:lpstr>Anthokyanidiny v potravinách</vt:lpstr>
      <vt:lpstr>Obsah anthokyanů v potravinách</vt:lpstr>
      <vt:lpstr>Přeměna anthokyanů </vt:lpstr>
      <vt:lpstr>Zdraví prospěšné vlastnosti antokyanů</vt:lpstr>
      <vt:lpstr>Seznam zdrojové literatury: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Marcin Rajkowski</dc:creator>
  <dc:description/>
  <cp:lastModifiedBy>Miluše Matějcová</cp:lastModifiedBy>
  <cp:revision>182</cp:revision>
  <dcterms:created xsi:type="dcterms:W3CDTF">2021-06-29T09:16:06Z</dcterms:created>
  <dcterms:modified xsi:type="dcterms:W3CDTF">2022-03-14T12:52:39Z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Panoramiczny</vt:lpwstr>
  </property>
  <property fmtid="{D5CDD505-2E9C-101B-9397-08002B2CF9AE}" pid="3" name="Slides">
    <vt:i4>26</vt:i4>
  </property>
</Properties>
</file>