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3" r:id="rId4"/>
    <p:sldId id="257" r:id="rId5"/>
    <p:sldId id="262" r:id="rId6"/>
    <p:sldId id="261" r:id="rId7"/>
    <p:sldId id="260" r:id="rId8"/>
    <p:sldId id="286" r:id="rId9"/>
    <p:sldId id="280" r:id="rId10"/>
    <p:sldId id="279" r:id="rId11"/>
    <p:sldId id="266" r:id="rId12"/>
    <p:sldId id="282" r:id="rId13"/>
    <p:sldId id="265" r:id="rId14"/>
    <p:sldId id="264" r:id="rId15"/>
    <p:sldId id="267" r:id="rId16"/>
    <p:sldId id="283" r:id="rId17"/>
    <p:sldId id="278" r:id="rId18"/>
    <p:sldId id="285" r:id="rId19"/>
    <p:sldId id="284" r:id="rId20"/>
    <p:sldId id="269" r:id="rId21"/>
    <p:sldId id="287" r:id="rId22"/>
    <p:sldId id="288" r:id="rId23"/>
    <p:sldId id="289" r:id="rId24"/>
    <p:sldId id="273" r:id="rId25"/>
    <p:sldId id="268" r:id="rId26"/>
    <p:sldId id="258" r:id="rId2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66"/>
    <a:srgbClr val="800000"/>
    <a:srgbClr val="009900"/>
    <a:srgbClr val="008000"/>
    <a:srgbClr val="1D30E3"/>
    <a:srgbClr val="0FCB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83" autoAdjust="0"/>
    <p:restoredTop sz="94660"/>
  </p:normalViewPr>
  <p:slideViewPr>
    <p:cSldViewPr snapToGrid="0">
      <p:cViewPr varScale="1">
        <p:scale>
          <a:sx n="69" d="100"/>
          <a:sy n="69" d="100"/>
        </p:scale>
        <p:origin x="528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03.03.2022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67950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03.03.2022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60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03.03.2022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4943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03.03.2022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79386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03.03.2022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80221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03.03.2022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39176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03.03.2022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05656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03.03.2022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84166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03.03.2022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02139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03.03.2022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745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03.03.2022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43360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78FF2-B7F1-4A6E-A493-C003FAB5D7AF}" type="datetimeFigureOut">
              <a:rPr lang="pl-PL" smtClean="0"/>
              <a:t>03.03.2022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9415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4.jpe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7.pn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9.emf"/><Relationship Id="rId5" Type="http://schemas.openxmlformats.org/officeDocument/2006/relationships/image" Target="../media/image28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90501" y="2385752"/>
            <a:ext cx="9077499" cy="1406843"/>
          </a:xfrm>
        </p:spPr>
        <p:txBody>
          <a:bodyPr/>
          <a:lstStyle/>
          <a:p>
            <a:r>
              <a:rPr lang="pl-PL" dirty="0" smtClean="0">
                <a:solidFill>
                  <a:schemeClr val="bg1"/>
                </a:solidFill>
              </a:rPr>
              <a:t>Barwniki w żywności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4242117"/>
            <a:ext cx="9144000" cy="2358187"/>
          </a:xfrm>
        </p:spPr>
        <p:txBody>
          <a:bodyPr/>
          <a:lstStyle/>
          <a:p>
            <a:r>
              <a:rPr lang="pl-PL" dirty="0" smtClean="0">
                <a:solidFill>
                  <a:schemeClr val="bg1"/>
                </a:solidFill>
              </a:rPr>
              <a:t>dr hab. Barbara Żarowska, prof. uczelni</a:t>
            </a: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Marek Runiewicz\OneDrive - Karkonoska Państwowa Szkoła Wyższa w Jeleniej Górze\07215 PL-CZ Platforma cyfrowa\logo-cz-pl\Online-digitální-platforma-s-informacemi-pro-pedagogy-a-management-škol-v-přeshraničním-region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726" y="5085318"/>
            <a:ext cx="4277979" cy="1582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1991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416585"/>
            <a:ext cx="10515600" cy="593609"/>
          </a:xfrm>
        </p:spPr>
        <p:txBody>
          <a:bodyPr>
            <a:normAutofit fontScale="90000"/>
          </a:bodyPr>
          <a:lstStyle/>
          <a:p>
            <a:r>
              <a:rPr lang="pl-PL" altLang="pl-PL" dirty="0">
                <a:solidFill>
                  <a:srgbClr val="5A1E27"/>
                </a:solidFill>
                <a:latin typeface="Calibri" panose="020F0502020204030204" pitchFamily="34" charset="0"/>
              </a:rPr>
              <a:t>BARWNIKI NATURALNE</a:t>
            </a:r>
            <a:br>
              <a:rPr lang="pl-PL" altLang="pl-PL" dirty="0">
                <a:solidFill>
                  <a:srgbClr val="5A1E27"/>
                </a:solidFill>
                <a:latin typeface="Calibri" panose="020F0502020204030204" pitchFamily="34" charset="0"/>
              </a:rPr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355472" y="1127609"/>
            <a:ext cx="10519221" cy="4702629"/>
          </a:xfrm>
        </p:spPr>
        <p:txBody>
          <a:bodyPr>
            <a:normAutofit lnSpcReduction="10000"/>
          </a:bodyPr>
          <a:lstStyle/>
          <a:p>
            <a:pPr>
              <a:lnSpc>
                <a:spcPct val="70000"/>
              </a:lnSpc>
              <a:spcBef>
                <a:spcPct val="20000"/>
              </a:spcBef>
              <a:buFont typeface="Courier New" panose="02070309020205020404" pitchFamily="49" charset="0"/>
              <a:buChar char="o"/>
            </a:pPr>
            <a:r>
              <a:rPr lang="pl-PL" altLang="pl-PL" b="1" dirty="0">
                <a:solidFill>
                  <a:srgbClr val="5A1E27"/>
                </a:solidFill>
                <a:latin typeface="Calibri" panose="020F0502020204030204" pitchFamily="34" charset="0"/>
              </a:rPr>
              <a:t>PORFIRYNOWE - chlorofile</a:t>
            </a:r>
            <a:r>
              <a:rPr lang="pl-PL" altLang="pl-PL" dirty="0">
                <a:solidFill>
                  <a:srgbClr val="5A1E27"/>
                </a:solidFill>
                <a:latin typeface="Calibri" panose="020F0502020204030204" pitchFamily="34" charset="0"/>
              </a:rPr>
              <a:t> </a:t>
            </a:r>
          </a:p>
          <a:p>
            <a:pPr>
              <a:lnSpc>
                <a:spcPct val="70000"/>
              </a:lnSpc>
              <a:spcBef>
                <a:spcPct val="20000"/>
              </a:spcBef>
            </a:pPr>
            <a:r>
              <a:rPr lang="pl-PL" altLang="pl-PL" i="1" dirty="0">
                <a:solidFill>
                  <a:srgbClr val="74A574"/>
                </a:solidFill>
                <a:latin typeface="Calibri" panose="020F0502020204030204" pitchFamily="34" charset="0"/>
              </a:rPr>
              <a:t>zielone</a:t>
            </a:r>
            <a:r>
              <a:rPr lang="pl-PL" altLang="pl-PL" i="1" dirty="0">
                <a:latin typeface="Calibri" panose="020F0502020204030204" pitchFamily="34" charset="0"/>
              </a:rPr>
              <a:t> barwniki roślinne – rozpuszczalne w tłuszczach </a:t>
            </a:r>
            <a:endParaRPr lang="pl-PL" altLang="pl-PL" i="1" dirty="0" smtClean="0">
              <a:latin typeface="Calibri" panose="020F0502020204030204" pitchFamily="34" charset="0"/>
            </a:endParaRPr>
          </a:p>
          <a:p>
            <a:pPr marL="0" indent="0">
              <a:lnSpc>
                <a:spcPct val="70000"/>
              </a:lnSpc>
              <a:spcBef>
                <a:spcPct val="20000"/>
              </a:spcBef>
              <a:buNone/>
            </a:pPr>
            <a:endParaRPr lang="pl-PL" altLang="pl-PL" i="1" dirty="0">
              <a:latin typeface="Calibri" panose="020F0502020204030204" pitchFamily="34" charset="0"/>
            </a:endParaRPr>
          </a:p>
          <a:p>
            <a:pPr>
              <a:lnSpc>
                <a:spcPct val="70000"/>
              </a:lnSpc>
              <a:spcBef>
                <a:spcPct val="20000"/>
              </a:spcBef>
              <a:buFont typeface="Courier New" panose="02070309020205020404" pitchFamily="49" charset="0"/>
              <a:buChar char="o"/>
            </a:pPr>
            <a:r>
              <a:rPr lang="pl-PL" altLang="pl-PL" b="1" dirty="0" smtClean="0">
                <a:solidFill>
                  <a:srgbClr val="5A1E27"/>
                </a:solidFill>
                <a:latin typeface="Calibri" panose="020F0502020204030204" pitchFamily="34" charset="0"/>
              </a:rPr>
              <a:t>IZOPRENOIDOWE </a:t>
            </a:r>
            <a:r>
              <a:rPr lang="pl-PL" altLang="pl-PL" b="1" dirty="0">
                <a:solidFill>
                  <a:srgbClr val="5A1E27"/>
                </a:solidFill>
                <a:latin typeface="Calibri" panose="020F0502020204030204" pitchFamily="34" charset="0"/>
              </a:rPr>
              <a:t>- karotenoidy</a:t>
            </a:r>
            <a:endParaRPr lang="pl-PL" altLang="pl-PL" dirty="0">
              <a:solidFill>
                <a:srgbClr val="5A1E27"/>
              </a:solidFill>
              <a:latin typeface="Calibri" panose="020F0502020204030204" pitchFamily="34" charset="0"/>
            </a:endParaRPr>
          </a:p>
          <a:p>
            <a:pPr>
              <a:lnSpc>
                <a:spcPct val="70000"/>
              </a:lnSpc>
              <a:spcBef>
                <a:spcPct val="20000"/>
              </a:spcBef>
            </a:pPr>
            <a:r>
              <a:rPr lang="pl-PL" altLang="pl-PL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żółte</a:t>
            </a:r>
            <a:r>
              <a:rPr lang="pl-PL" altLang="pl-PL" i="1" dirty="0" smtClean="0">
                <a:latin typeface="Calibri" panose="020F0502020204030204" pitchFamily="34" charset="0"/>
              </a:rPr>
              <a:t> </a:t>
            </a:r>
            <a:r>
              <a:rPr lang="pl-PL" altLang="pl-PL" i="1" dirty="0">
                <a:latin typeface="Calibri" panose="020F0502020204030204" pitchFamily="34" charset="0"/>
              </a:rPr>
              <a:t>i </a:t>
            </a:r>
            <a:r>
              <a:rPr lang="pl-PL" altLang="pl-PL" i="1" dirty="0">
                <a:solidFill>
                  <a:srgbClr val="FF9900"/>
                </a:solidFill>
                <a:latin typeface="Calibri" panose="020F0502020204030204" pitchFamily="34" charset="0"/>
              </a:rPr>
              <a:t>pomarańczowe</a:t>
            </a:r>
            <a:r>
              <a:rPr lang="pl-PL" altLang="pl-PL" i="1" dirty="0">
                <a:latin typeface="Calibri" panose="020F0502020204030204" pitchFamily="34" charset="0"/>
              </a:rPr>
              <a:t> (</a:t>
            </a:r>
            <a:r>
              <a:rPr lang="pl-PL" altLang="pl-PL" i="1" dirty="0">
                <a:solidFill>
                  <a:srgbClr val="FF0000"/>
                </a:solidFill>
                <a:latin typeface="Calibri" panose="020F0502020204030204" pitchFamily="34" charset="0"/>
              </a:rPr>
              <a:t>czerwone</a:t>
            </a:r>
            <a:r>
              <a:rPr lang="pl-PL" altLang="pl-PL" i="1" dirty="0">
                <a:latin typeface="Calibri" panose="020F0502020204030204" pitchFamily="34" charset="0"/>
              </a:rPr>
              <a:t>) polienowe barwniki roślinne </a:t>
            </a:r>
            <a:r>
              <a:rPr lang="pl-PL" altLang="pl-PL" i="1" dirty="0" smtClean="0">
                <a:latin typeface="Calibri" panose="020F0502020204030204" pitchFamily="34" charset="0"/>
              </a:rPr>
              <a:t>– rozpuszczalne </a:t>
            </a:r>
            <a:r>
              <a:rPr lang="pl-PL" altLang="pl-PL" i="1" dirty="0">
                <a:latin typeface="Calibri" panose="020F0502020204030204" pitchFamily="34" charset="0"/>
              </a:rPr>
              <a:t>w tłuszczach</a:t>
            </a:r>
          </a:p>
          <a:p>
            <a:pPr>
              <a:lnSpc>
                <a:spcPct val="70000"/>
              </a:lnSpc>
              <a:spcBef>
                <a:spcPct val="20000"/>
              </a:spcBef>
            </a:pPr>
            <a:endParaRPr lang="pl-PL" altLang="pl-PL" dirty="0">
              <a:solidFill>
                <a:srgbClr val="5A1E27"/>
              </a:solidFill>
              <a:latin typeface="Calibri" panose="020F0502020204030204" pitchFamily="34" charset="0"/>
            </a:endParaRPr>
          </a:p>
          <a:p>
            <a:pPr>
              <a:lnSpc>
                <a:spcPct val="70000"/>
              </a:lnSpc>
              <a:spcBef>
                <a:spcPct val="20000"/>
              </a:spcBef>
              <a:buFont typeface="Courier New" panose="02070309020205020404" pitchFamily="49" charset="0"/>
              <a:buChar char="o"/>
            </a:pPr>
            <a:r>
              <a:rPr lang="pl-PL" altLang="pl-PL" b="1" dirty="0" smtClean="0">
                <a:solidFill>
                  <a:srgbClr val="5A1E27"/>
                </a:solidFill>
                <a:latin typeface="Calibri" panose="020F0502020204030204" pitchFamily="34" charset="0"/>
              </a:rPr>
              <a:t>BETALAINOWE </a:t>
            </a:r>
            <a:r>
              <a:rPr lang="pl-PL" altLang="pl-PL" b="1" dirty="0">
                <a:solidFill>
                  <a:srgbClr val="5A1E27"/>
                </a:solidFill>
                <a:latin typeface="Calibri" panose="020F0502020204030204" pitchFamily="34" charset="0"/>
              </a:rPr>
              <a:t>– </a:t>
            </a:r>
            <a:r>
              <a:rPr lang="pl-PL" altLang="pl-PL" b="1" dirty="0" err="1">
                <a:solidFill>
                  <a:srgbClr val="5A1E27"/>
                </a:solidFill>
                <a:latin typeface="Calibri" panose="020F0502020204030204" pitchFamily="34" charset="0"/>
              </a:rPr>
              <a:t>betacyjaniny</a:t>
            </a:r>
            <a:r>
              <a:rPr lang="pl-PL" altLang="pl-PL" b="1" dirty="0">
                <a:solidFill>
                  <a:srgbClr val="5A1E27"/>
                </a:solidFill>
                <a:latin typeface="Calibri" panose="020F0502020204030204" pitchFamily="34" charset="0"/>
              </a:rPr>
              <a:t> i </a:t>
            </a:r>
            <a:r>
              <a:rPr lang="pl-PL" altLang="pl-PL" b="1" dirty="0" err="1">
                <a:solidFill>
                  <a:srgbClr val="5A1E27"/>
                </a:solidFill>
                <a:latin typeface="Calibri" panose="020F0502020204030204" pitchFamily="34" charset="0"/>
              </a:rPr>
              <a:t>betaksantyny</a:t>
            </a:r>
            <a:endParaRPr lang="pl-PL" altLang="pl-PL" dirty="0">
              <a:solidFill>
                <a:srgbClr val="5A1E27"/>
              </a:solidFill>
              <a:latin typeface="Calibri" panose="020F0502020204030204" pitchFamily="34" charset="0"/>
            </a:endParaRPr>
          </a:p>
          <a:p>
            <a:pPr>
              <a:lnSpc>
                <a:spcPct val="70000"/>
              </a:lnSpc>
              <a:spcBef>
                <a:spcPct val="20000"/>
              </a:spcBef>
            </a:pPr>
            <a:r>
              <a:rPr lang="pl-PL" altLang="pl-PL" i="1" dirty="0" err="1" smtClean="0">
                <a:solidFill>
                  <a:srgbClr val="FF0000"/>
                </a:solidFill>
                <a:latin typeface="Calibri" panose="020F0502020204030204" pitchFamily="34" charset="0"/>
              </a:rPr>
              <a:t>czerwonfioletowe</a:t>
            </a:r>
            <a:r>
              <a:rPr lang="pl-PL" altLang="pl-PL" i="1" dirty="0" smtClean="0">
                <a:latin typeface="Calibri" panose="020F0502020204030204" pitchFamily="34" charset="0"/>
              </a:rPr>
              <a:t> </a:t>
            </a:r>
            <a:r>
              <a:rPr lang="pl-PL" altLang="pl-PL" i="1" dirty="0">
                <a:latin typeface="Calibri" panose="020F0502020204030204" pitchFamily="34" charset="0"/>
              </a:rPr>
              <a:t>i </a:t>
            </a:r>
            <a:r>
              <a:rPr lang="pl-PL" altLang="pl-PL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żółte</a:t>
            </a:r>
            <a:r>
              <a:rPr lang="pl-PL" altLang="pl-PL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pl-PL" altLang="pl-PL" i="1" dirty="0">
                <a:latin typeface="Calibri" panose="020F0502020204030204" pitchFamily="34" charset="0"/>
              </a:rPr>
              <a:t>barwniki roślinne – rozpuszczalne w wodzie</a:t>
            </a:r>
          </a:p>
          <a:p>
            <a:pPr>
              <a:lnSpc>
                <a:spcPct val="70000"/>
              </a:lnSpc>
              <a:spcBef>
                <a:spcPct val="20000"/>
              </a:spcBef>
              <a:buFont typeface="Courier New" panose="02070309020205020404" pitchFamily="49" charset="0"/>
              <a:buChar char="o"/>
            </a:pPr>
            <a:endParaRPr lang="pl-PL" altLang="pl-PL" dirty="0">
              <a:latin typeface="Calibri" panose="020F0502020204030204" pitchFamily="34" charset="0"/>
            </a:endParaRPr>
          </a:p>
          <a:p>
            <a:pPr>
              <a:lnSpc>
                <a:spcPct val="70000"/>
              </a:lnSpc>
              <a:spcBef>
                <a:spcPct val="20000"/>
              </a:spcBef>
              <a:buFont typeface="Courier New" panose="02070309020205020404" pitchFamily="49" charset="0"/>
              <a:buChar char="o"/>
            </a:pPr>
            <a:r>
              <a:rPr lang="pl-PL" altLang="pl-PL" b="1" dirty="0">
                <a:solidFill>
                  <a:srgbClr val="5A1E27"/>
                </a:solidFill>
                <a:latin typeface="Calibri" panose="020F0502020204030204" pitchFamily="34" charset="0"/>
              </a:rPr>
              <a:t>FLAWONOIDOWE - antocyjany</a:t>
            </a:r>
          </a:p>
          <a:p>
            <a:pPr>
              <a:lnSpc>
                <a:spcPct val="70000"/>
              </a:lnSpc>
              <a:spcBef>
                <a:spcPct val="20000"/>
              </a:spcBef>
            </a:pPr>
            <a:r>
              <a:rPr lang="pl-PL" altLang="pl-PL" i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czerwone</a:t>
            </a:r>
            <a:r>
              <a:rPr lang="pl-PL" altLang="pl-PL" i="1" dirty="0">
                <a:latin typeface="Calibri" panose="020F0502020204030204" pitchFamily="34" charset="0"/>
              </a:rPr>
              <a:t>, </a:t>
            </a:r>
            <a:r>
              <a:rPr lang="pl-PL" altLang="pl-PL" i="1" dirty="0">
                <a:solidFill>
                  <a:schemeClr val="hlink"/>
                </a:solidFill>
                <a:latin typeface="Calibri" panose="020F0502020204030204" pitchFamily="34" charset="0"/>
              </a:rPr>
              <a:t>niebieskie, </a:t>
            </a:r>
            <a:r>
              <a:rPr lang="pl-PL" altLang="pl-PL" i="1" dirty="0">
                <a:solidFill>
                  <a:srgbClr val="800080"/>
                </a:solidFill>
                <a:latin typeface="Calibri" panose="020F0502020204030204" pitchFamily="34" charset="0"/>
              </a:rPr>
              <a:t>fioletowe</a:t>
            </a:r>
            <a:r>
              <a:rPr lang="pl-PL" altLang="pl-PL" i="1" dirty="0">
                <a:latin typeface="Calibri" panose="020F0502020204030204" pitchFamily="34" charset="0"/>
              </a:rPr>
              <a:t>  barwniki owoców i kwiatów </a:t>
            </a:r>
            <a:r>
              <a:rPr lang="pl-PL" altLang="pl-PL" i="1" dirty="0" smtClean="0">
                <a:latin typeface="Calibri" panose="020F0502020204030204" pitchFamily="34" charset="0"/>
              </a:rPr>
              <a:t>– rozpuszczalne </a:t>
            </a:r>
            <a:r>
              <a:rPr lang="pl-PL" altLang="pl-PL" i="1" dirty="0">
                <a:latin typeface="Calibri" panose="020F0502020204030204" pitchFamily="34" charset="0"/>
              </a:rPr>
              <a:t>w  wodzie</a:t>
            </a:r>
          </a:p>
          <a:p>
            <a:pPr>
              <a:lnSpc>
                <a:spcPct val="70000"/>
              </a:lnSpc>
              <a:spcBef>
                <a:spcPct val="20000"/>
              </a:spcBef>
            </a:pPr>
            <a:endParaRPr lang="pl-PL" altLang="pl-PL" dirty="0">
              <a:latin typeface="Calibri" panose="020F0502020204030204" pitchFamily="34" charset="0"/>
            </a:endParaRPr>
          </a:p>
        </p:txBody>
      </p:sp>
      <p:pic>
        <p:nvPicPr>
          <p:cNvPr id="2050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472" y="5584323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3421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1"/>
            <a:ext cx="10515600" cy="933243"/>
          </a:xfrm>
        </p:spPr>
        <p:txBody>
          <a:bodyPr/>
          <a:lstStyle/>
          <a:p>
            <a:r>
              <a:rPr lang="pl-PL" altLang="pl-PL">
                <a:solidFill>
                  <a:srgbClr val="5A1E27"/>
                </a:solidFill>
                <a:latin typeface="Calibri" panose="020F0502020204030204" pitchFamily="34" charset="0"/>
              </a:rPr>
              <a:t>CELE STOSOWANIA BARWNIKÓW</a:t>
            </a:r>
            <a:endParaRPr lang="pl-PL" altLang="pl-PL" dirty="0">
              <a:solidFill>
                <a:srgbClr val="5A1E27"/>
              </a:solidFill>
              <a:latin typeface="Calibri" panose="020F0502020204030204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120339" y="1244526"/>
            <a:ext cx="10242967" cy="4050286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pl-PL" altLang="pl-PL" b="1" dirty="0">
                <a:solidFill>
                  <a:srgbClr val="5A1E27"/>
                </a:solidFill>
                <a:latin typeface="Calibri" panose="020F0502020204030204" pitchFamily="34" charset="0"/>
              </a:rPr>
              <a:t>odtworzenie pierwotnej barwy składników żywności </a:t>
            </a:r>
            <a:r>
              <a:rPr lang="pl-PL" altLang="pl-PL" dirty="0">
                <a:latin typeface="Calibri" panose="020F0502020204030204" pitchFamily="34" charset="0"/>
              </a:rPr>
              <a:t>utraconej w wyniku ich przetwarzania, przechowywania, pakowania, dystrybucji </a:t>
            </a:r>
            <a:r>
              <a:rPr lang="pl-PL" altLang="pl-PL" i="1" dirty="0">
                <a:latin typeface="Calibri" panose="020F0502020204030204" pitchFamily="34" charset="0"/>
              </a:rPr>
              <a:t>(np. ekspozycji na światło, powietrze, skrajne temperatury, wilgoć i warunki przechowywania)</a:t>
            </a:r>
            <a:r>
              <a:rPr lang="pl-PL" altLang="pl-PL" dirty="0">
                <a:latin typeface="Calibri" panose="020F0502020204030204" pitchFamily="34" charset="0"/>
              </a:rPr>
              <a:t> </a:t>
            </a:r>
            <a:endParaRPr lang="cs-CZ" altLang="pl-PL" dirty="0">
              <a:latin typeface="Calibri" panose="020F0502020204030204" pitchFamily="34" charset="0"/>
            </a:endParaRPr>
          </a:p>
          <a:p>
            <a:pPr algn="just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pl-PL" altLang="pl-PL" b="1" dirty="0">
                <a:solidFill>
                  <a:srgbClr val="5A1E27"/>
                </a:solidFill>
                <a:latin typeface="Calibri" panose="020F0502020204030204" pitchFamily="34" charset="0"/>
              </a:rPr>
              <a:t>nadanie barwy </a:t>
            </a:r>
            <a:r>
              <a:rPr lang="pl-PL" altLang="pl-PL" dirty="0">
                <a:latin typeface="Calibri" panose="020F0502020204030204" pitchFamily="34" charset="0"/>
              </a:rPr>
              <a:t>środkom spożywczym zazwyczaj </a:t>
            </a:r>
            <a:r>
              <a:rPr lang="pl-PL" altLang="pl-PL" dirty="0" smtClean="0">
                <a:latin typeface="Calibri" panose="020F0502020204030204" pitchFamily="34" charset="0"/>
              </a:rPr>
              <a:t>bezbarwnym </a:t>
            </a:r>
            <a:r>
              <a:rPr lang="pl-PL" altLang="pl-PL" i="1" dirty="0" smtClean="0">
                <a:latin typeface="Calibri" panose="020F0502020204030204" pitchFamily="34" charset="0"/>
              </a:rPr>
              <a:t>(</a:t>
            </a:r>
            <a:r>
              <a:rPr lang="pl-PL" altLang="pl-PL" i="1" dirty="0">
                <a:latin typeface="Calibri" panose="020F0502020204030204" pitchFamily="34" charset="0"/>
              </a:rPr>
              <a:t>uatrakcyjnienie żywności)</a:t>
            </a:r>
            <a:r>
              <a:rPr lang="pl-PL" altLang="pl-PL" dirty="0">
                <a:latin typeface="Calibri" panose="020F0502020204030204" pitchFamily="34" charset="0"/>
              </a:rPr>
              <a:t> </a:t>
            </a:r>
            <a:endParaRPr lang="cs-CZ" altLang="pl-PL" dirty="0">
              <a:latin typeface="Calibri" panose="020F0502020204030204" pitchFamily="34" charset="0"/>
            </a:endParaRPr>
          </a:p>
          <a:p>
            <a:pPr algn="just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pl-PL" altLang="pl-PL" b="1" dirty="0" smtClean="0">
                <a:solidFill>
                  <a:srgbClr val="5A1E27"/>
                </a:solidFill>
                <a:latin typeface="Calibri" panose="020F0502020204030204" pitchFamily="34" charset="0"/>
              </a:rPr>
              <a:t>wzmocnienie </a:t>
            </a:r>
            <a:r>
              <a:rPr lang="pl-PL" altLang="pl-PL" b="1" dirty="0">
                <a:solidFill>
                  <a:srgbClr val="5A1E27"/>
                </a:solidFill>
                <a:latin typeface="Calibri" panose="020F0502020204030204" pitchFamily="34" charset="0"/>
              </a:rPr>
              <a:t>istniejącej barwy</a:t>
            </a:r>
            <a:endParaRPr lang="cs-CZ" altLang="pl-PL" dirty="0">
              <a:solidFill>
                <a:srgbClr val="5A1E27"/>
              </a:solidFill>
              <a:latin typeface="Calibri" panose="020F0502020204030204" pitchFamily="34" charset="0"/>
            </a:endParaRPr>
          </a:p>
          <a:p>
            <a:pPr algn="just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pl-PL" altLang="pl-PL" b="1" dirty="0" smtClean="0">
                <a:solidFill>
                  <a:srgbClr val="5A1E27"/>
                </a:solidFill>
                <a:latin typeface="Calibri" panose="020F0502020204030204" pitchFamily="34" charset="0"/>
              </a:rPr>
              <a:t>podkreślenie </a:t>
            </a:r>
            <a:r>
              <a:rPr lang="pl-PL" altLang="pl-PL" b="1" dirty="0">
                <a:solidFill>
                  <a:srgbClr val="5A1E27"/>
                </a:solidFill>
                <a:latin typeface="Calibri" panose="020F0502020204030204" pitchFamily="34" charset="0"/>
              </a:rPr>
              <a:t>aromatu </a:t>
            </a:r>
            <a:r>
              <a:rPr lang="pl-PL" altLang="pl-PL" dirty="0">
                <a:latin typeface="Calibri" panose="020F0502020204030204" pitchFamily="34" charset="0"/>
              </a:rPr>
              <a:t>(smaku) środka spożywczego związanego z konkretną barwą </a:t>
            </a:r>
            <a:r>
              <a:rPr lang="pl-PL" altLang="pl-PL" dirty="0" smtClean="0">
                <a:latin typeface="Calibri" panose="020F0502020204030204" pitchFamily="34" charset="0"/>
              </a:rPr>
              <a:t>i </a:t>
            </a:r>
            <a:r>
              <a:rPr lang="pl-PL" altLang="pl-PL" dirty="0">
                <a:latin typeface="Calibri" panose="020F0502020204030204" pitchFamily="34" charset="0"/>
              </a:rPr>
              <a:t>uczynienie go łatwiejszym do rozpoznania</a:t>
            </a:r>
            <a:endParaRPr lang="cs-CZ" altLang="pl-PL" dirty="0">
              <a:latin typeface="Calibri" panose="020F0502020204030204" pitchFamily="34" charset="0"/>
            </a:endParaRPr>
          </a:p>
          <a:p>
            <a:endParaRPr lang="pl-PL" dirty="0"/>
          </a:p>
        </p:txBody>
      </p:sp>
      <p:pic>
        <p:nvPicPr>
          <p:cNvPr id="2050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472" y="5584323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24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1"/>
            <a:ext cx="10515600" cy="1325563"/>
          </a:xfrm>
        </p:spPr>
        <p:txBody>
          <a:bodyPr/>
          <a:lstStyle/>
          <a:p>
            <a:r>
              <a:rPr lang="pl-PL" altLang="pl-PL" dirty="0">
                <a:solidFill>
                  <a:srgbClr val="5A1E27"/>
                </a:solidFill>
                <a:latin typeface="Calibri" panose="020F0502020204030204" pitchFamily="34" charset="0"/>
              </a:rPr>
              <a:t>BARWNIKI </a:t>
            </a:r>
            <a:r>
              <a:rPr lang="mr-IN" altLang="pl-PL" dirty="0">
                <a:solidFill>
                  <a:srgbClr val="5A1E27"/>
                </a:solidFill>
                <a:latin typeface="Calibri" panose="020F0502020204030204" pitchFamily="34" charset="0"/>
              </a:rPr>
              <a:t>–</a:t>
            </a:r>
            <a:r>
              <a:rPr lang="pl-PL" altLang="pl-PL" dirty="0">
                <a:solidFill>
                  <a:srgbClr val="5A1E27"/>
                </a:solidFill>
                <a:latin typeface="Calibri" panose="020F0502020204030204" pitchFamily="34" charset="0"/>
              </a:rPr>
              <a:t> aspekty prawne</a:t>
            </a:r>
            <a:br>
              <a:rPr lang="pl-PL" altLang="pl-PL" dirty="0">
                <a:solidFill>
                  <a:srgbClr val="5A1E27"/>
                </a:solidFill>
                <a:latin typeface="Calibri" panose="020F0502020204030204" pitchFamily="34" charset="0"/>
              </a:rPr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1297578"/>
            <a:ext cx="10648406" cy="4170489"/>
          </a:xfrm>
        </p:spPr>
        <p:txBody>
          <a:bodyPr>
            <a:normAutofit fontScale="77500" lnSpcReduction="20000"/>
          </a:bodyPr>
          <a:lstStyle/>
          <a:p>
            <a:pPr algn="ctr">
              <a:lnSpc>
                <a:spcPct val="100000"/>
              </a:lnSpc>
            </a:pPr>
            <a:r>
              <a:rPr lang="pl-PL" altLang="pl-PL" b="1" dirty="0">
                <a:solidFill>
                  <a:srgbClr val="5A1E27"/>
                </a:solidFill>
                <a:latin typeface="Calibri" panose="020F0502020204030204" pitchFamily="34" charset="0"/>
              </a:rPr>
              <a:t>Rozporządzenie Ministra Zdrowia z dnia 2010 roku w sprawie dozwolonych substancji dodatkowych (Dz. U. Nr 232 poz. 1525, 22.11.2010; Dz. U. UE L 354/16, 16.12.2008</a:t>
            </a:r>
            <a:r>
              <a:rPr lang="pl-PL" altLang="pl-PL" b="1" dirty="0" smtClean="0">
                <a:solidFill>
                  <a:srgbClr val="5A1E27"/>
                </a:solidFill>
                <a:latin typeface="Calibri" panose="020F0502020204030204" pitchFamily="34" charset="0"/>
              </a:rPr>
              <a:t>)</a:t>
            </a:r>
          </a:p>
          <a:p>
            <a:pPr algn="ctr">
              <a:lnSpc>
                <a:spcPct val="100000"/>
              </a:lnSpc>
            </a:pPr>
            <a:endParaRPr lang="pl-PL" altLang="pl-PL" b="1" dirty="0">
              <a:solidFill>
                <a:srgbClr val="5A1E27"/>
              </a:solidFill>
              <a:latin typeface="Calibri" panose="020F050202020403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pl-PL" altLang="pl-PL" b="1" dirty="0" smtClean="0">
                <a:solidFill>
                  <a:srgbClr val="5A1E27"/>
                </a:solidFill>
                <a:latin typeface="Calibri" panose="020F0502020204030204" pitchFamily="34" charset="0"/>
              </a:rPr>
              <a:t>Rozporządzenie </a:t>
            </a:r>
            <a:r>
              <a:rPr lang="pl-PL" altLang="pl-PL" b="1" dirty="0">
                <a:solidFill>
                  <a:srgbClr val="5A1E27"/>
                </a:solidFill>
                <a:latin typeface="Calibri" panose="020F0502020204030204" pitchFamily="34" charset="0"/>
              </a:rPr>
              <a:t>Parlamentu Europejskiego i Rady  (WE) nr 1333/2008 </a:t>
            </a:r>
            <a:br>
              <a:rPr lang="pl-PL" altLang="pl-PL" b="1" dirty="0">
                <a:solidFill>
                  <a:srgbClr val="5A1E27"/>
                </a:solidFill>
                <a:latin typeface="Calibri" panose="020F0502020204030204" pitchFamily="34" charset="0"/>
              </a:rPr>
            </a:br>
            <a:r>
              <a:rPr lang="pl-PL" altLang="pl-PL" b="1" dirty="0">
                <a:solidFill>
                  <a:srgbClr val="5A1E27"/>
                </a:solidFill>
                <a:latin typeface="Calibri" panose="020F0502020204030204" pitchFamily="34" charset="0"/>
              </a:rPr>
              <a:t>z dnia 16 grudnia 2008 roku w sprawie dodatków do </a:t>
            </a:r>
            <a:r>
              <a:rPr lang="pl-PL" altLang="pl-PL" b="1" dirty="0" smtClean="0">
                <a:solidFill>
                  <a:srgbClr val="5A1E27"/>
                </a:solidFill>
                <a:latin typeface="Calibri" panose="020F0502020204030204" pitchFamily="34" charset="0"/>
              </a:rPr>
              <a:t>żywności</a:t>
            </a:r>
          </a:p>
          <a:p>
            <a:pPr algn="ctr">
              <a:lnSpc>
                <a:spcPct val="100000"/>
              </a:lnSpc>
            </a:pPr>
            <a:endParaRPr lang="pl-PL" altLang="pl-PL" b="1" dirty="0">
              <a:solidFill>
                <a:srgbClr val="5A1E27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pl-PL" altLang="pl-PL" b="1" dirty="0">
                <a:solidFill>
                  <a:schemeClr val="accent1"/>
                </a:solidFill>
              </a:rPr>
              <a:t>ADI (ang. </a:t>
            </a:r>
            <a:r>
              <a:rPr lang="pl-PL" altLang="pl-PL" b="1" dirty="0" err="1">
                <a:solidFill>
                  <a:schemeClr val="accent1"/>
                </a:solidFill>
              </a:rPr>
              <a:t>Acceptable</a:t>
            </a:r>
            <a:r>
              <a:rPr lang="pl-PL" altLang="pl-PL" b="1" dirty="0">
                <a:solidFill>
                  <a:schemeClr val="accent1"/>
                </a:solidFill>
              </a:rPr>
              <a:t> </a:t>
            </a:r>
            <a:r>
              <a:rPr lang="pl-PL" altLang="pl-PL" b="1" dirty="0" err="1">
                <a:solidFill>
                  <a:schemeClr val="accent1"/>
                </a:solidFill>
              </a:rPr>
              <a:t>Daily</a:t>
            </a:r>
            <a:r>
              <a:rPr lang="pl-PL" altLang="pl-PL" b="1" dirty="0">
                <a:solidFill>
                  <a:schemeClr val="accent1"/>
                </a:solidFill>
              </a:rPr>
              <a:t> </a:t>
            </a:r>
            <a:r>
              <a:rPr lang="pl-PL" altLang="pl-PL" b="1" dirty="0" err="1">
                <a:solidFill>
                  <a:schemeClr val="accent1"/>
                </a:solidFill>
              </a:rPr>
              <a:t>Intake</a:t>
            </a:r>
            <a:r>
              <a:rPr lang="pl-PL" altLang="pl-PL" b="1" dirty="0">
                <a:solidFill>
                  <a:schemeClr val="accent1"/>
                </a:solidFill>
              </a:rPr>
              <a:t>) </a:t>
            </a:r>
            <a:r>
              <a:rPr lang="mr-IN" altLang="pl-PL" b="1" dirty="0">
                <a:solidFill>
                  <a:schemeClr val="accent1"/>
                </a:solidFill>
              </a:rPr>
              <a:t>–</a:t>
            </a:r>
            <a:r>
              <a:rPr lang="pl-PL" altLang="pl-PL" b="1" dirty="0">
                <a:solidFill>
                  <a:schemeClr val="accent1"/>
                </a:solidFill>
              </a:rPr>
              <a:t> maksymalne dopuszczalne dzienne pobranie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altLang="pl-PL" b="1" dirty="0">
                <a:solidFill>
                  <a:srgbClr val="000000"/>
                </a:solidFill>
              </a:rPr>
              <a:t>dla barwników </a:t>
            </a:r>
            <a:r>
              <a:rPr lang="pl-PL" altLang="pl-PL" b="1" dirty="0" smtClean="0">
                <a:solidFill>
                  <a:srgbClr val="000000"/>
                </a:solidFill>
              </a:rPr>
              <a:t>naturalnych do </a:t>
            </a:r>
            <a:r>
              <a:rPr lang="pl-PL" altLang="pl-PL" b="1" dirty="0">
                <a:solidFill>
                  <a:srgbClr val="000000"/>
                </a:solidFill>
              </a:rPr>
              <a:t>250 mg/kg </a:t>
            </a:r>
            <a:r>
              <a:rPr lang="pl-PL" altLang="pl-PL" b="1" dirty="0" err="1" smtClean="0">
                <a:solidFill>
                  <a:srgbClr val="000000"/>
                </a:solidFill>
              </a:rPr>
              <a:t>m.c</a:t>
            </a:r>
            <a:endParaRPr lang="pl-PL" altLang="pl-PL" b="1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altLang="pl-PL" b="1" dirty="0">
                <a:solidFill>
                  <a:srgbClr val="000000"/>
                </a:solidFill>
              </a:rPr>
              <a:t>dla barwników syntetycznych </a:t>
            </a:r>
            <a:r>
              <a:rPr lang="pl-PL" altLang="pl-PL" b="1" dirty="0" smtClean="0">
                <a:solidFill>
                  <a:srgbClr val="000000"/>
                </a:solidFill>
              </a:rPr>
              <a:t>do 100 mg/kg </a:t>
            </a:r>
            <a:r>
              <a:rPr lang="pl-PL" altLang="pl-PL" b="1" dirty="0" err="1" smtClean="0">
                <a:solidFill>
                  <a:srgbClr val="000000"/>
                </a:solidFill>
              </a:rPr>
              <a:t>m.c</a:t>
            </a:r>
            <a:endParaRPr lang="pl-PL" altLang="pl-PL" b="1" dirty="0">
              <a:solidFill>
                <a:srgbClr val="000000"/>
              </a:solidFill>
            </a:endParaRPr>
          </a:p>
          <a:p>
            <a:pPr algn="ctr"/>
            <a:endParaRPr lang="pl-PL" altLang="pl-PL" b="1" dirty="0">
              <a:solidFill>
                <a:srgbClr val="5A1E27"/>
              </a:solidFill>
              <a:latin typeface="Calibri" panose="020F0502020204030204" pitchFamily="34" charset="0"/>
            </a:endParaRPr>
          </a:p>
          <a:p>
            <a:endParaRPr lang="pl-PL" dirty="0"/>
          </a:p>
        </p:txBody>
      </p:sp>
      <p:pic>
        <p:nvPicPr>
          <p:cNvPr id="2050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472" y="5584323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3870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2"/>
            <a:ext cx="10515600" cy="1011620"/>
          </a:xfrm>
        </p:spPr>
        <p:txBody>
          <a:bodyPr>
            <a:normAutofit fontScale="90000"/>
          </a:bodyPr>
          <a:lstStyle/>
          <a:p>
            <a:r>
              <a:rPr lang="pl-PL" altLang="pl-PL" dirty="0">
                <a:solidFill>
                  <a:srgbClr val="5A1E27"/>
                </a:solidFill>
                <a:latin typeface="Calibri" panose="020F0502020204030204" pitchFamily="34" charset="0"/>
              </a:rPr>
              <a:t>BARWNIKI dozwolone do stosowania </a:t>
            </a:r>
            <a:br>
              <a:rPr lang="pl-PL" altLang="pl-PL" dirty="0">
                <a:solidFill>
                  <a:srgbClr val="5A1E27"/>
                </a:solidFill>
                <a:latin typeface="Calibri" panose="020F0502020204030204" pitchFamily="34" charset="0"/>
              </a:rPr>
            </a:br>
            <a:r>
              <a:rPr lang="pl-PL" altLang="pl-PL" dirty="0">
                <a:solidFill>
                  <a:srgbClr val="5A1E27"/>
                </a:solidFill>
                <a:latin typeface="Calibri" panose="020F0502020204030204" pitchFamily="34" charset="0"/>
              </a:rPr>
              <a:t>Rozporządzenie 1129/2011</a:t>
            </a:r>
          </a:p>
        </p:txBody>
      </p:sp>
      <p:pic>
        <p:nvPicPr>
          <p:cNvPr id="2050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472" y="5584323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az 1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246" y="1342640"/>
            <a:ext cx="6217920" cy="4241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4615543" y="4127863"/>
            <a:ext cx="1254034" cy="102761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9708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20307" y="979714"/>
            <a:ext cx="3564871" cy="355474"/>
          </a:xfrm>
        </p:spPr>
        <p:txBody>
          <a:bodyPr>
            <a:noAutofit/>
          </a:bodyPr>
          <a:lstStyle/>
          <a:p>
            <a:r>
              <a:rPr lang="pl-PL" altLang="pl-PL" sz="2800" dirty="0">
                <a:solidFill>
                  <a:srgbClr val="5A1E27"/>
                </a:solidFill>
                <a:latin typeface="Calibri" panose="020F0502020204030204" pitchFamily="34" charset="0"/>
              </a:rPr>
              <a:t>BARWNIKI dozwolone do stosowania </a:t>
            </a:r>
            <a:br>
              <a:rPr lang="pl-PL" altLang="pl-PL" sz="2800" dirty="0">
                <a:solidFill>
                  <a:srgbClr val="5A1E27"/>
                </a:solidFill>
                <a:latin typeface="Calibri" panose="020F0502020204030204" pitchFamily="34" charset="0"/>
              </a:rPr>
            </a:br>
            <a:r>
              <a:rPr lang="pl-PL" altLang="pl-PL" sz="2800" dirty="0">
                <a:solidFill>
                  <a:srgbClr val="5A1E27"/>
                </a:solidFill>
                <a:latin typeface="Calibri" panose="020F0502020204030204" pitchFamily="34" charset="0"/>
              </a:rPr>
              <a:t>Rozporządzenie 1129/2011</a:t>
            </a:r>
            <a:r>
              <a:rPr lang="pl-PL" altLang="pl-PL" sz="3200" dirty="0">
                <a:solidFill>
                  <a:srgbClr val="5A1E27"/>
                </a:solidFill>
                <a:latin typeface="Calibri" panose="020F0502020204030204" pitchFamily="34" charset="0"/>
              </a:rPr>
              <a:t/>
            </a:r>
            <a:br>
              <a:rPr lang="pl-PL" altLang="pl-PL" sz="3200" dirty="0">
                <a:solidFill>
                  <a:srgbClr val="5A1E27"/>
                </a:solidFill>
                <a:latin typeface="Calibri" panose="020F0502020204030204" pitchFamily="34" charset="0"/>
              </a:rPr>
            </a:br>
            <a:endParaRPr lang="pl-PL" sz="3200" dirty="0"/>
          </a:p>
        </p:txBody>
      </p:sp>
      <p:pic>
        <p:nvPicPr>
          <p:cNvPr id="2050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472" y="5584323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az 2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560" y="80337"/>
            <a:ext cx="6670767" cy="5363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wal 2"/>
          <p:cNvSpPr/>
          <p:nvPr/>
        </p:nvSpPr>
        <p:spPr>
          <a:xfrm>
            <a:off x="8725989" y="3492137"/>
            <a:ext cx="1245325" cy="6096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Owal 7"/>
          <p:cNvSpPr/>
          <p:nvPr/>
        </p:nvSpPr>
        <p:spPr>
          <a:xfrm>
            <a:off x="5464628" y="370114"/>
            <a:ext cx="1245325" cy="6096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266210" y="2432900"/>
            <a:ext cx="35908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altLang="pl-PL" b="1" dirty="0" smtClean="0">
                <a:latin typeface="Calibri" panose="020F0502020204030204" pitchFamily="34" charset="0"/>
              </a:rPr>
              <a:t>BARWNIKI NATURALNE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altLang="pl-PL" dirty="0" smtClean="0">
                <a:latin typeface="Calibri" panose="020F0502020204030204" pitchFamily="34" charset="0"/>
              </a:rPr>
              <a:t>to </a:t>
            </a:r>
            <a:r>
              <a:rPr lang="pl-PL" altLang="pl-PL" dirty="0">
                <a:latin typeface="Calibri" panose="020F0502020204030204" pitchFamily="34" charset="0"/>
              </a:rPr>
              <a:t>związki organiczne lub nieorganiczne lub powstające w procesach technologicznych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altLang="pl-PL" dirty="0" smtClean="0">
                <a:latin typeface="Calibri" panose="020F0502020204030204" pitchFamily="34" charset="0"/>
              </a:rPr>
              <a:t>nie </a:t>
            </a:r>
            <a:r>
              <a:rPr lang="pl-PL" altLang="pl-PL" dirty="0">
                <a:latin typeface="Calibri" panose="020F0502020204030204" pitchFamily="34" charset="0"/>
              </a:rPr>
              <a:t>są szkodliwe dla naszego organizmu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altLang="pl-PL" dirty="0" smtClean="0">
                <a:latin typeface="Calibri" panose="020F0502020204030204" pitchFamily="34" charset="0"/>
              </a:rPr>
              <a:t>mają </a:t>
            </a:r>
            <a:r>
              <a:rPr lang="pl-PL" altLang="pl-PL" dirty="0">
                <a:latin typeface="Calibri" panose="020F0502020204030204" pitchFamily="34" charset="0"/>
              </a:rPr>
              <a:t>mniejszą zdolność barwienia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altLang="pl-PL" dirty="0" smtClean="0">
                <a:latin typeface="Calibri" panose="020F0502020204030204" pitchFamily="34" charset="0"/>
              </a:rPr>
              <a:t>są </a:t>
            </a:r>
            <a:r>
              <a:rPr lang="pl-PL" altLang="pl-PL" dirty="0">
                <a:latin typeface="Calibri" panose="020F0502020204030204" pitchFamily="34" charset="0"/>
              </a:rPr>
              <a:t>wrażliwe na działanie czynników utleniających, podwyższonej temperatury oraz zmian </a:t>
            </a:r>
            <a:r>
              <a:rPr lang="pl-PL" altLang="pl-PL" dirty="0" err="1">
                <a:latin typeface="Calibri" panose="020F0502020204030204" pitchFamily="34" charset="0"/>
              </a:rPr>
              <a:t>pH</a:t>
            </a:r>
            <a:endParaRPr lang="pl-PL" altLang="pl-PL" dirty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pl-PL" altLang="pl-PL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218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22667" y="466188"/>
            <a:ext cx="3590816" cy="1325563"/>
          </a:xfrm>
        </p:spPr>
        <p:txBody>
          <a:bodyPr>
            <a:noAutofit/>
          </a:bodyPr>
          <a:lstStyle/>
          <a:p>
            <a:r>
              <a:rPr lang="pl-PL" altLang="pl-PL" sz="2800" dirty="0">
                <a:solidFill>
                  <a:srgbClr val="5A1E27"/>
                </a:solidFill>
                <a:latin typeface="Calibri" panose="020F0502020204030204" pitchFamily="34" charset="0"/>
              </a:rPr>
              <a:t>BARWNIKI dozwolone do stosowania </a:t>
            </a:r>
            <a:br>
              <a:rPr lang="pl-PL" altLang="pl-PL" sz="2800" dirty="0">
                <a:solidFill>
                  <a:srgbClr val="5A1E27"/>
                </a:solidFill>
                <a:latin typeface="Calibri" panose="020F0502020204030204" pitchFamily="34" charset="0"/>
              </a:rPr>
            </a:br>
            <a:r>
              <a:rPr lang="pl-PL" altLang="pl-PL" sz="2800" dirty="0" smtClean="0">
                <a:solidFill>
                  <a:srgbClr val="5A1E27"/>
                </a:solidFill>
                <a:latin typeface="Calibri" panose="020F0502020204030204" pitchFamily="34" charset="0"/>
              </a:rPr>
              <a:t>Rozporządzenie </a:t>
            </a:r>
            <a:r>
              <a:rPr lang="pl-PL" altLang="pl-PL" sz="2800" dirty="0">
                <a:solidFill>
                  <a:srgbClr val="5A1E27"/>
                </a:solidFill>
                <a:latin typeface="Calibri" panose="020F0502020204030204" pitchFamily="34" charset="0"/>
              </a:rPr>
              <a:t>1129/2011</a:t>
            </a:r>
            <a:br>
              <a:rPr lang="pl-PL" altLang="pl-PL" sz="2800" dirty="0">
                <a:solidFill>
                  <a:srgbClr val="5A1E27"/>
                </a:solidFill>
                <a:latin typeface="Calibri" panose="020F0502020204030204" pitchFamily="34" charset="0"/>
              </a:rPr>
            </a:br>
            <a:endParaRPr lang="pl-PL" sz="2800" dirty="0"/>
          </a:p>
        </p:txBody>
      </p:sp>
      <p:pic>
        <p:nvPicPr>
          <p:cNvPr id="2050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472" y="5584323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az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472" y="143960"/>
            <a:ext cx="6802438" cy="544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wal 5"/>
          <p:cNvSpPr/>
          <p:nvPr/>
        </p:nvSpPr>
        <p:spPr>
          <a:xfrm>
            <a:off x="5368834" y="1486951"/>
            <a:ext cx="1245325" cy="6096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Owal 6"/>
          <p:cNvSpPr/>
          <p:nvPr/>
        </p:nvSpPr>
        <p:spPr>
          <a:xfrm>
            <a:off x="5368833" y="3616195"/>
            <a:ext cx="1319350" cy="72067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Owal 7"/>
          <p:cNvSpPr/>
          <p:nvPr/>
        </p:nvSpPr>
        <p:spPr>
          <a:xfrm>
            <a:off x="10353114" y="1486951"/>
            <a:ext cx="1245325" cy="6096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Owal 8"/>
          <p:cNvSpPr/>
          <p:nvPr/>
        </p:nvSpPr>
        <p:spPr>
          <a:xfrm>
            <a:off x="10353114" y="2559342"/>
            <a:ext cx="1245325" cy="6096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Owal 9"/>
          <p:cNvSpPr/>
          <p:nvPr/>
        </p:nvSpPr>
        <p:spPr>
          <a:xfrm>
            <a:off x="6982407" y="2549655"/>
            <a:ext cx="1245325" cy="6096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26101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1868" y="5876459"/>
            <a:ext cx="10248264" cy="981541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7406" y="0"/>
            <a:ext cx="4803865" cy="6004832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7680938" y="5369226"/>
            <a:ext cx="3971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/>
              <a:t>https://motywator.tv/tag/betaksantyny/</a:t>
            </a:r>
          </a:p>
        </p:txBody>
      </p:sp>
    </p:spTree>
    <p:extLst>
      <p:ext uri="{BB962C8B-B14F-4D97-AF65-F5344CB8AC3E}">
        <p14:creationId xmlns:p14="http://schemas.microsoft.com/office/powerpoint/2010/main" val="16250520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38527" y="477129"/>
            <a:ext cx="10515600" cy="383812"/>
          </a:xfrm>
        </p:spPr>
        <p:txBody>
          <a:bodyPr>
            <a:normAutofit fontScale="90000"/>
          </a:bodyPr>
          <a:lstStyle/>
          <a:p>
            <a:r>
              <a:rPr lang="pl-PL" sz="4000" b="1" dirty="0" smtClean="0">
                <a:solidFill>
                  <a:srgbClr val="009900"/>
                </a:solidFill>
                <a:latin typeface="Calibri"/>
                <a:ea typeface="Arial" charset="0"/>
                <a:cs typeface="Calibri"/>
              </a:rPr>
              <a:t>CHLOROFILE</a:t>
            </a:r>
            <a:r>
              <a:rPr lang="pl-PL" dirty="0" smtClean="0">
                <a:solidFill>
                  <a:schemeClr val="bg2">
                    <a:lumMod val="10000"/>
                  </a:schemeClr>
                </a:solidFill>
                <a:latin typeface="Calibri"/>
                <a:ea typeface="Arial" charset="0"/>
                <a:cs typeface="Calibri"/>
              </a:rPr>
              <a:t>   </a:t>
            </a:r>
            <a:r>
              <a:rPr lang="pl-PL" sz="4000" dirty="0" smtClean="0">
                <a:solidFill>
                  <a:schemeClr val="bg2">
                    <a:lumMod val="10000"/>
                  </a:schemeClr>
                </a:solidFill>
                <a:latin typeface="Calibri"/>
                <a:ea typeface="Arial" charset="0"/>
                <a:cs typeface="Calibri"/>
              </a:rPr>
              <a:t>(E141)</a:t>
            </a:r>
            <a:r>
              <a:rPr lang="pl-PL" sz="4000" dirty="0">
                <a:solidFill>
                  <a:schemeClr val="bg2">
                    <a:lumMod val="10000"/>
                  </a:schemeClr>
                </a:solidFill>
                <a:latin typeface="Calibri"/>
                <a:ea typeface="Arial" charset="0"/>
                <a:cs typeface="Calibri"/>
              </a:rPr>
              <a:t/>
            </a:r>
            <a:br>
              <a:rPr lang="pl-PL" sz="4000" dirty="0">
                <a:solidFill>
                  <a:schemeClr val="bg2">
                    <a:lumMod val="10000"/>
                  </a:schemeClr>
                </a:solidFill>
                <a:latin typeface="Calibri"/>
                <a:ea typeface="Arial" charset="0"/>
                <a:cs typeface="Calibri"/>
              </a:rPr>
            </a:br>
            <a:endParaRPr lang="pl-PL" sz="40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759806"/>
            <a:ext cx="10248264" cy="981541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2912794" y="3400591"/>
            <a:ext cx="19640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altLang="pl-PL" sz="2000" b="1" dirty="0" smtClean="0">
                <a:solidFill>
                  <a:srgbClr val="1D30E3"/>
                </a:solidFill>
                <a:latin typeface="Calibri" panose="020F0502020204030204" pitchFamily="34" charset="0"/>
              </a:rPr>
              <a:t>niebiesko</a:t>
            </a:r>
            <a:r>
              <a:rPr lang="pl-PL" altLang="pl-PL" sz="2000" b="1" dirty="0" smtClean="0">
                <a:solidFill>
                  <a:srgbClr val="009900"/>
                </a:solidFill>
                <a:latin typeface="Calibri" panose="020F0502020204030204" pitchFamily="34" charset="0"/>
              </a:rPr>
              <a:t>zielony</a:t>
            </a:r>
            <a:endParaRPr lang="pl-PL" altLang="pl-PL" sz="2000" b="1" dirty="0">
              <a:solidFill>
                <a:srgbClr val="009900"/>
              </a:solidFill>
              <a:latin typeface="Calibri" panose="020F0502020204030204" pitchFamily="34" charset="0"/>
            </a:endParaRPr>
          </a:p>
          <a:p>
            <a:r>
              <a:rPr lang="pl-PL" altLang="pl-P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żółto</a:t>
            </a:r>
            <a:r>
              <a:rPr lang="pl-PL" altLang="pl-PL" sz="2000" b="1" dirty="0" smtClean="0">
                <a:solidFill>
                  <a:srgbClr val="009900"/>
                </a:solidFill>
                <a:latin typeface="Calibri" panose="020F0502020204030204" pitchFamily="34" charset="0"/>
              </a:rPr>
              <a:t>zielony</a:t>
            </a:r>
            <a:endParaRPr lang="pl-PL" altLang="pl-PL" sz="2000" b="1" dirty="0">
              <a:solidFill>
                <a:srgbClr val="009900"/>
              </a:solidFill>
              <a:latin typeface="Calibri" panose="020F0502020204030204" pitchFamily="34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/>
          <a:srcRect t="6762" r="11411" b="15545"/>
          <a:stretch/>
        </p:blipFill>
        <p:spPr>
          <a:xfrm>
            <a:off x="838200" y="889952"/>
            <a:ext cx="6212185" cy="2304094"/>
          </a:xfrm>
          <a:prstGeom prst="rect">
            <a:avLst/>
          </a:prstGeom>
        </p:spPr>
      </p:pic>
      <p:sp>
        <p:nvSpPr>
          <p:cNvPr id="11" name="Owal 10"/>
          <p:cNvSpPr/>
          <p:nvPr/>
        </p:nvSpPr>
        <p:spPr>
          <a:xfrm>
            <a:off x="1014547" y="1563453"/>
            <a:ext cx="566057" cy="50314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2" name="Obraz 11"/>
          <p:cNvPicPr>
            <a:picLocks noChangeAspect="1"/>
          </p:cNvPicPr>
          <p:nvPr/>
        </p:nvPicPr>
        <p:blipFill rotWithShape="1">
          <a:blip r:embed="rId4"/>
          <a:srcRect l="52315" t="63390" b="14979"/>
          <a:stretch/>
        </p:blipFill>
        <p:spPr>
          <a:xfrm>
            <a:off x="579120" y="3356432"/>
            <a:ext cx="2098765" cy="1105988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4524103" y="4195477"/>
            <a:ext cx="747630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>
                <a:latin typeface="LiberationSerif-Regular"/>
              </a:rPr>
              <a:t>Głównymi źródłami chlorofili w diecie są </a:t>
            </a:r>
            <a:r>
              <a:rPr lang="pl-PL" dirty="0" smtClean="0">
                <a:latin typeface="LiberationSerif-Regular"/>
              </a:rPr>
              <a:t>zielone warzywa </a:t>
            </a:r>
            <a:r>
              <a:rPr lang="pl-PL" dirty="0">
                <a:latin typeface="LiberationSerif-Regular"/>
              </a:rPr>
              <a:t>liściaste, np</a:t>
            </a:r>
            <a:r>
              <a:rPr lang="pl-PL" dirty="0" smtClean="0">
                <a:latin typeface="LiberationSerif-Regular"/>
              </a:rPr>
              <a:t>.: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>
                <a:latin typeface="LiberationSerif-Regular"/>
              </a:rPr>
              <a:t>zielony </a:t>
            </a:r>
            <a:r>
              <a:rPr lang="pl-PL" dirty="0">
                <a:latin typeface="LiberationSerif-Regular"/>
              </a:rPr>
              <a:t>jarmuż (121 mg chlorofili/100 g</a:t>
            </a:r>
            <a:r>
              <a:rPr lang="pl-PL" dirty="0" smtClean="0">
                <a:latin typeface="LiberationSerif-Regular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>
                <a:latin typeface="LiberationSerif-Regular"/>
              </a:rPr>
              <a:t>szpinak (</a:t>
            </a:r>
            <a:r>
              <a:rPr lang="pl-PL" dirty="0">
                <a:latin typeface="LiberationSerif-Regular"/>
              </a:rPr>
              <a:t>108 mg/100 g</a:t>
            </a:r>
            <a:r>
              <a:rPr lang="pl-PL" dirty="0" smtClean="0">
                <a:latin typeface="LiberationSerif-Regular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>
                <a:latin typeface="LiberationSerif-Regular"/>
              </a:rPr>
              <a:t>brokuły </a:t>
            </a:r>
            <a:r>
              <a:rPr lang="pl-PL" dirty="0">
                <a:latin typeface="LiberationSerif-Regular"/>
              </a:rPr>
              <a:t>(13 mg/100 g</a:t>
            </a:r>
            <a:r>
              <a:rPr lang="pl-PL" dirty="0" smtClean="0">
                <a:latin typeface="LiberationSerif-Regular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>
                <a:latin typeface="LiberationSerif-Regular"/>
              </a:rPr>
              <a:t>zielona papryka (</a:t>
            </a:r>
            <a:r>
              <a:rPr lang="pl-PL" dirty="0">
                <a:latin typeface="LiberationSerif-Regular"/>
              </a:rPr>
              <a:t>9 mg/100 g)</a:t>
            </a:r>
            <a:endParaRPr lang="pl-PL" dirty="0"/>
          </a:p>
        </p:txBody>
      </p:sp>
      <p:grpSp>
        <p:nvGrpSpPr>
          <p:cNvPr id="19" name="Grupa 18"/>
          <p:cNvGrpSpPr/>
          <p:nvPr/>
        </p:nvGrpSpPr>
        <p:grpSpPr>
          <a:xfrm>
            <a:off x="1105986" y="1130801"/>
            <a:ext cx="5268940" cy="2295942"/>
            <a:chOff x="1105986" y="1130801"/>
            <a:chExt cx="5268940" cy="2295942"/>
          </a:xfrm>
        </p:grpSpPr>
        <p:sp>
          <p:nvSpPr>
            <p:cNvPr id="10" name="pole tekstowe 9"/>
            <p:cNvSpPr txBox="1"/>
            <p:nvPr/>
          </p:nvSpPr>
          <p:spPr>
            <a:xfrm>
              <a:off x="1105986" y="1614968"/>
              <a:ext cx="3831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b="1" dirty="0" smtClean="0"/>
                <a:t>R</a:t>
              </a:r>
              <a:endParaRPr lang="pl-PL" sz="2000" b="1" dirty="0"/>
            </a:p>
          </p:txBody>
        </p:sp>
        <p:sp>
          <p:nvSpPr>
            <p:cNvPr id="8" name="pole tekstowe 7"/>
            <p:cNvSpPr txBox="1"/>
            <p:nvPr/>
          </p:nvSpPr>
          <p:spPr>
            <a:xfrm>
              <a:off x="2912794" y="1130801"/>
              <a:ext cx="15555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b="1" dirty="0" err="1" smtClean="0"/>
                <a:t>feoporfiryna</a:t>
              </a:r>
              <a:endParaRPr lang="pl-PL" sz="2000" b="1" dirty="0"/>
            </a:p>
          </p:txBody>
        </p:sp>
        <p:cxnSp>
          <p:nvCxnSpPr>
            <p:cNvPr id="14" name="Łącznik prosty ze strzałką 13"/>
            <p:cNvCxnSpPr/>
            <p:nvPr/>
          </p:nvCxnSpPr>
          <p:spPr>
            <a:xfrm flipH="1">
              <a:off x="2774731" y="1563453"/>
              <a:ext cx="367862" cy="18580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pole tekstowe 14"/>
            <p:cNvSpPr txBox="1"/>
            <p:nvPr/>
          </p:nvSpPr>
          <p:spPr>
            <a:xfrm>
              <a:off x="5586650" y="3057411"/>
              <a:ext cx="788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dirty="0" smtClean="0"/>
                <a:t>fitol</a:t>
              </a:r>
              <a:endParaRPr lang="pl-PL" dirty="0"/>
            </a:p>
          </p:txBody>
        </p:sp>
        <p:cxnSp>
          <p:nvCxnSpPr>
            <p:cNvPr id="17" name="Łącznik prosty ze strzałką 16"/>
            <p:cNvCxnSpPr/>
            <p:nvPr/>
          </p:nvCxnSpPr>
          <p:spPr>
            <a:xfrm flipH="1" flipV="1">
              <a:off x="5297215" y="2732690"/>
              <a:ext cx="430923" cy="29428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Obraz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7090" y="219188"/>
            <a:ext cx="4100527" cy="3889288"/>
          </a:xfrm>
          <a:prstGeom prst="rect">
            <a:avLst/>
          </a:prstGeom>
        </p:spPr>
      </p:pic>
      <p:sp>
        <p:nvSpPr>
          <p:cNvPr id="13" name="Prostokąt 12"/>
          <p:cNvSpPr/>
          <p:nvPr/>
        </p:nvSpPr>
        <p:spPr>
          <a:xfrm>
            <a:off x="7988055" y="3873050"/>
            <a:ext cx="272484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200" dirty="0"/>
              <a:t>https://pl.wikipedia.org/wiki/Chlorofil_A</a:t>
            </a:r>
          </a:p>
        </p:txBody>
      </p:sp>
    </p:spTree>
    <p:extLst>
      <p:ext uri="{BB962C8B-B14F-4D97-AF65-F5344CB8AC3E}">
        <p14:creationId xmlns:p14="http://schemas.microsoft.com/office/powerpoint/2010/main" val="237798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07975" y="74101"/>
            <a:ext cx="10515600" cy="383812"/>
          </a:xfrm>
        </p:spPr>
        <p:txBody>
          <a:bodyPr>
            <a:noAutofit/>
          </a:bodyPr>
          <a:lstStyle/>
          <a:p>
            <a:r>
              <a:rPr lang="pl-PL" sz="3200" b="1" dirty="0"/>
              <a:t>Przemiany barwników chlorofilowych</a:t>
            </a:r>
            <a:endParaRPr lang="pl-PL" sz="32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446" y="5842373"/>
            <a:ext cx="10248264" cy="981541"/>
          </a:xfrm>
          <a:prstGeom prst="rect">
            <a:avLst/>
          </a:prstGeom>
        </p:spPr>
      </p:pic>
      <p:sp>
        <p:nvSpPr>
          <p:cNvPr id="3" name="AutoShape 2" descr="Dieta - Androme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2749966"/>
              </p:ext>
            </p:extLst>
          </p:nvPr>
        </p:nvGraphicFramePr>
        <p:xfrm>
          <a:off x="421007" y="1312852"/>
          <a:ext cx="7800665" cy="3644816"/>
        </p:xfrm>
        <a:graphic>
          <a:graphicData uri="http://schemas.openxmlformats.org/drawingml/2006/table">
            <a:tbl>
              <a:tblPr firstRow="1" firstCol="1" bandRow="1"/>
              <a:tblGrid>
                <a:gridCol w="1225373">
                  <a:extLst>
                    <a:ext uri="{9D8B030D-6E8A-4147-A177-3AD203B41FA5}">
                      <a16:colId xmlns:a16="http://schemas.microsoft.com/office/drawing/2014/main" val="2942640102"/>
                    </a:ext>
                  </a:extLst>
                </a:gridCol>
                <a:gridCol w="1663123">
                  <a:extLst>
                    <a:ext uri="{9D8B030D-6E8A-4147-A177-3AD203B41FA5}">
                      <a16:colId xmlns:a16="http://schemas.microsoft.com/office/drawing/2014/main" val="126477608"/>
                    </a:ext>
                  </a:extLst>
                </a:gridCol>
                <a:gridCol w="1603169">
                  <a:extLst>
                    <a:ext uri="{9D8B030D-6E8A-4147-A177-3AD203B41FA5}">
                      <a16:colId xmlns:a16="http://schemas.microsoft.com/office/drawing/2014/main" val="2103934744"/>
                    </a:ext>
                  </a:extLst>
                </a:gridCol>
                <a:gridCol w="1682834">
                  <a:extLst>
                    <a:ext uri="{9D8B030D-6E8A-4147-A177-3AD203B41FA5}">
                      <a16:colId xmlns:a16="http://schemas.microsoft.com/office/drawing/2014/main" val="3141883141"/>
                    </a:ext>
                  </a:extLst>
                </a:gridCol>
                <a:gridCol w="1626166">
                  <a:extLst>
                    <a:ext uri="{9D8B030D-6E8A-4147-A177-3AD203B41FA5}">
                      <a16:colId xmlns:a16="http://schemas.microsoft.com/office/drawing/2014/main" val="1847512640"/>
                    </a:ext>
                  </a:extLst>
                </a:gridCol>
              </a:tblGrid>
              <a:tr h="4886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Czynnik destrukcyjny</a:t>
                      </a:r>
                      <a:endParaRPr lang="pl-PL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R="933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Przemiany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Produkt</a:t>
                      </a:r>
                      <a:endParaRPr lang="pl-PL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Barwa produktu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Charakter cząsteczki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3175684"/>
                  </a:ext>
                </a:extLst>
              </a:tr>
              <a:tr h="4886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Słaby kwas</a:t>
                      </a:r>
                      <a:endParaRPr lang="pl-PL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utrata magnezu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feofityna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oliwkowozielona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 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19F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hydrofobowy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5604549"/>
                  </a:ext>
                </a:extLst>
              </a:tr>
              <a:tr h="4886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Mocny kwas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utrata magnezu i fitolu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feoforbid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oliwkowobrązowa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hydrofilowy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4634868"/>
                  </a:ext>
                </a:extLst>
              </a:tr>
              <a:tr h="4886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Słaba zasada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utrata i fitolu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chlorofilid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Zielona</a:t>
                      </a:r>
                      <a:endParaRPr lang="pl-PL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 </a:t>
                      </a:r>
                      <a:endParaRPr lang="pl-PL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hydrofilowy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8800"/>
                  </a:ext>
                </a:extLst>
              </a:tr>
              <a:tr h="4886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Ogrzewanie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utrata grupy karbokymetylowej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pirochlorofil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zielona</a:t>
                      </a:r>
                      <a:endParaRPr lang="pl-PL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hydrofobowy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0265588"/>
                  </a:ext>
                </a:extLst>
              </a:tr>
              <a:tr h="7330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Ogrzewanie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przyłączenie grupy –OH do pierścienia E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hydroksychlorofil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zielona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hydrofobowy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1537326"/>
                  </a:ext>
                </a:extLst>
              </a:tr>
              <a:tr h="4683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 err="1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chlorofilaza</a:t>
                      </a:r>
                      <a:endParaRPr lang="pl-PL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utrata i fitolu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chlorofilid</a:t>
                      </a:r>
                      <a:endParaRPr lang="pl-PL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Zielona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hydrofilowy</a:t>
                      </a:r>
                      <a:endParaRPr lang="pl-PL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8166822"/>
                  </a:ext>
                </a:extLst>
              </a:tr>
            </a:tbl>
          </a:graphicData>
        </a:graphic>
      </p:graphicFrame>
      <p:sp>
        <p:nvSpPr>
          <p:cNvPr id="13" name="Prostokąt 12"/>
          <p:cNvSpPr/>
          <p:nvPr/>
        </p:nvSpPr>
        <p:spPr>
          <a:xfrm>
            <a:off x="307975" y="534299"/>
            <a:ext cx="116451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Chlorofile </a:t>
            </a:r>
            <a:r>
              <a:rPr lang="pl-PL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– najmniej trwałe pigmenty roślinne, ich </a:t>
            </a:r>
            <a:r>
              <a:rPr lang="pl-PL" dirty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przemiany </a:t>
            </a:r>
            <a:r>
              <a:rPr lang="pl-PL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przyspiesza obróbka mechaniczna, ogrzewanie, działanie rozpuszczalnikami oraz w wyniku </a:t>
            </a:r>
            <a:r>
              <a:rPr lang="pl-PL" dirty="0" err="1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fotooksydacji</a:t>
            </a:r>
            <a:r>
              <a:rPr lang="pl-PL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.</a:t>
            </a:r>
          </a:p>
          <a:p>
            <a:r>
              <a:rPr lang="pl-PL" b="1" dirty="0" smtClean="0"/>
              <a:t> </a:t>
            </a:r>
            <a:endParaRPr lang="pl-PL" dirty="0" smtClean="0"/>
          </a:p>
          <a:p>
            <a:pPr algn="ctr"/>
            <a:endParaRPr lang="pl-PL" dirty="0"/>
          </a:p>
        </p:txBody>
      </p:sp>
      <p:graphicFrame>
        <p:nvGraphicFramePr>
          <p:cNvPr id="14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2728113"/>
              </p:ext>
            </p:extLst>
          </p:nvPr>
        </p:nvGraphicFramePr>
        <p:xfrm>
          <a:off x="8334703" y="1314296"/>
          <a:ext cx="3793888" cy="44070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4" name="ISIS/Draw Sketch" r:id="rId4" imgW="3702050" imgH="4310380" progId="ISISServer">
                  <p:embed/>
                </p:oleObj>
              </mc:Choice>
              <mc:Fallback>
                <p:oleObj name="ISIS/Draw Sketch" r:id="rId4" imgW="3702050" imgH="4310380" progId="ISISServer">
                  <p:embed/>
                  <p:pic>
                    <p:nvPicPr>
                      <p:cNvPr id="3789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34703" y="1314296"/>
                        <a:ext cx="3793888" cy="440704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Prostokąt 4"/>
          <p:cNvSpPr/>
          <p:nvPr/>
        </p:nvSpPr>
        <p:spPr>
          <a:xfrm>
            <a:off x="307975" y="5076855"/>
            <a:ext cx="83364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Zastąpienie atomu magnezu jonami cynku lub miedzi - wzmocnienie zielonej barwy.</a:t>
            </a:r>
          </a:p>
          <a:p>
            <a:r>
              <a:rPr lang="pl-PL" dirty="0"/>
              <a:t>Wprowadzenie zamiast magnezu żelaza(II) - powstania szarobrązowego produktu.</a:t>
            </a:r>
          </a:p>
        </p:txBody>
      </p:sp>
    </p:spTree>
    <p:extLst>
      <p:ext uri="{BB962C8B-B14F-4D97-AF65-F5344CB8AC3E}">
        <p14:creationId xmlns:p14="http://schemas.microsoft.com/office/powerpoint/2010/main" val="296363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23802" y="461629"/>
            <a:ext cx="10515600" cy="515232"/>
          </a:xfrm>
        </p:spPr>
        <p:txBody>
          <a:bodyPr>
            <a:noAutofit/>
          </a:bodyPr>
          <a:lstStyle/>
          <a:p>
            <a:r>
              <a:rPr lang="pl-PL" altLang="pl-PL" sz="3200" b="1" dirty="0">
                <a:solidFill>
                  <a:srgbClr val="993366"/>
                </a:solidFill>
                <a:latin typeface="Calibri" panose="020F0502020204030204" pitchFamily="34" charset="0"/>
              </a:rPr>
              <a:t>KAROTENOIDY</a:t>
            </a:r>
            <a:br>
              <a:rPr lang="pl-PL" altLang="pl-PL" sz="3200" b="1" dirty="0">
                <a:solidFill>
                  <a:srgbClr val="993366"/>
                </a:solidFill>
                <a:latin typeface="Calibri" panose="020F0502020204030204" pitchFamily="34" charset="0"/>
              </a:rPr>
            </a:br>
            <a:endParaRPr lang="pl-PL" sz="3200" b="1" dirty="0">
              <a:solidFill>
                <a:srgbClr val="993366"/>
              </a:solidFill>
            </a:endParaRPr>
          </a:p>
        </p:txBody>
      </p:sp>
      <p:pic>
        <p:nvPicPr>
          <p:cNvPr id="2050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435" y="5762471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le tekstowe 10"/>
          <p:cNvSpPr txBox="1">
            <a:spLocks noGrp="1" noChangeArrowheads="1"/>
          </p:cNvSpPr>
          <p:nvPr>
            <p:ph idx="1"/>
          </p:nvPr>
        </p:nvSpPr>
        <p:spPr bwMode="auto">
          <a:xfrm>
            <a:off x="6688182" y="4023360"/>
            <a:ext cx="4804953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buNone/>
            </a:pPr>
            <a:r>
              <a:rPr lang="pl-PL" altLang="pl-PL" sz="2000" b="1" dirty="0">
                <a:latin typeface="Calibri" panose="020F0502020204030204" pitchFamily="34" charset="0"/>
              </a:rPr>
              <a:t>Występowanie karotenoidów</a:t>
            </a:r>
            <a:r>
              <a:rPr lang="pl-PL" altLang="pl-PL" sz="2000" b="1" dirty="0">
                <a:solidFill>
                  <a:schemeClr val="hlink"/>
                </a:solidFill>
                <a:latin typeface="Calibri" panose="020F0502020204030204" pitchFamily="34" charset="0"/>
              </a:rPr>
              <a:t>:</a:t>
            </a:r>
          </a:p>
          <a:p>
            <a:r>
              <a:rPr lang="pl-PL" altLang="pl-PL" sz="2000" b="1" dirty="0">
                <a:solidFill>
                  <a:schemeClr val="hlink"/>
                </a:solidFill>
                <a:latin typeface="Calibri" panose="020F0502020204030204" pitchFamily="34" charset="0"/>
              </a:rPr>
              <a:t> </a:t>
            </a:r>
            <a:r>
              <a:rPr lang="pl-PL" altLang="pl-PL" sz="2000" b="1" dirty="0">
                <a:latin typeface="Calibri" panose="020F0502020204030204" pitchFamily="34" charset="0"/>
              </a:rPr>
              <a:t>rośliny: </a:t>
            </a:r>
            <a:r>
              <a:rPr lang="pl-PL" altLang="pl-PL" sz="2000" dirty="0">
                <a:latin typeface="Calibri" panose="020F0502020204030204" pitchFamily="34" charset="0"/>
              </a:rPr>
              <a:t>owoce, </a:t>
            </a:r>
            <a:r>
              <a:rPr lang="pl-PL" altLang="pl-PL" sz="2000" dirty="0" smtClean="0">
                <a:latin typeface="Calibri" panose="020F0502020204030204" pitchFamily="34" charset="0"/>
              </a:rPr>
              <a:t>warzywa, kwiaty</a:t>
            </a:r>
            <a:r>
              <a:rPr lang="pl-PL" altLang="pl-PL" sz="2000" dirty="0">
                <a:latin typeface="Calibri" panose="020F0502020204030204" pitchFamily="34" charset="0"/>
              </a:rPr>
              <a:t>, </a:t>
            </a:r>
            <a:r>
              <a:rPr lang="pl-PL" altLang="pl-PL" sz="2000" dirty="0" smtClean="0">
                <a:latin typeface="Calibri" panose="020F0502020204030204" pitchFamily="34" charset="0"/>
              </a:rPr>
              <a:t>nasiona </a:t>
            </a:r>
            <a:endParaRPr lang="pl-PL" altLang="pl-PL" sz="2000" dirty="0">
              <a:latin typeface="Calibri" panose="020F0502020204030204" pitchFamily="34" charset="0"/>
            </a:endParaRPr>
          </a:p>
          <a:p>
            <a:r>
              <a:rPr lang="pl-PL" altLang="pl-PL" sz="2000" dirty="0">
                <a:latin typeface="Calibri" panose="020F0502020204030204" pitchFamily="34" charset="0"/>
              </a:rPr>
              <a:t> </a:t>
            </a:r>
            <a:r>
              <a:rPr lang="pl-PL" altLang="pl-PL" sz="2000" b="1" dirty="0">
                <a:latin typeface="Calibri" panose="020F0502020204030204" pitchFamily="34" charset="0"/>
              </a:rPr>
              <a:t>produkty pochodzenia zwierzęcego: </a:t>
            </a:r>
            <a:r>
              <a:rPr lang="pl-PL" altLang="pl-PL" sz="2000" dirty="0">
                <a:latin typeface="Calibri" panose="020F0502020204030204" pitchFamily="34" charset="0"/>
              </a:rPr>
              <a:t>mleko, masło, żółtko jaja </a:t>
            </a:r>
          </a:p>
          <a:p>
            <a:pPr eaLnBrk="1" hangingPunct="1"/>
            <a:endParaRPr lang="pl-PL" altLang="pl-PL" sz="2000" b="1" i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5190" y="128878"/>
            <a:ext cx="1883664" cy="12329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7215129" y="1530804"/>
            <a:ext cx="25309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altLang="pl-PL" sz="2000" b="1" dirty="0">
                <a:solidFill>
                  <a:srgbClr val="800080"/>
                </a:solidFill>
                <a:latin typeface="Calibri" panose="020F0502020204030204" pitchFamily="34" charset="0"/>
              </a:rPr>
              <a:t>jednostka </a:t>
            </a:r>
            <a:r>
              <a:rPr lang="pl-PL" altLang="pl-PL" sz="2000" b="1" dirty="0" err="1">
                <a:solidFill>
                  <a:srgbClr val="800080"/>
                </a:solidFill>
                <a:latin typeface="Calibri" panose="020F0502020204030204" pitchFamily="34" charset="0"/>
              </a:rPr>
              <a:t>izoprenowa</a:t>
            </a:r>
            <a:endParaRPr lang="pl-PL" altLang="pl-PL" sz="2000" b="1" dirty="0">
              <a:solidFill>
                <a:srgbClr val="800080"/>
              </a:solidFill>
              <a:latin typeface="Calibri" panose="020F0502020204030204" pitchFamily="34" charset="0"/>
            </a:endParaRP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385" y="1754039"/>
            <a:ext cx="8894064" cy="1046988"/>
          </a:xfrm>
          <a:prstGeom prst="rect">
            <a:avLst/>
          </a:prstGeom>
        </p:spPr>
      </p:pic>
      <p:sp>
        <p:nvSpPr>
          <p:cNvPr id="11" name="Prostokąt 10"/>
          <p:cNvSpPr/>
          <p:nvPr/>
        </p:nvSpPr>
        <p:spPr>
          <a:xfrm>
            <a:off x="1096435" y="2454653"/>
            <a:ext cx="36551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pl-PL" altLang="pl-PL" sz="2000" dirty="0">
                <a:latin typeface="Calibri" panose="020F0502020204030204" pitchFamily="34" charset="0"/>
              </a:rPr>
              <a:t>8 jednostek C-5 = </a:t>
            </a:r>
            <a:r>
              <a:rPr lang="pl-PL" altLang="pl-PL" sz="2000" b="1" dirty="0">
                <a:latin typeface="Calibri" panose="020F0502020204030204" pitchFamily="34" charset="0"/>
              </a:rPr>
              <a:t>TETRATERPENY</a:t>
            </a:r>
          </a:p>
        </p:txBody>
      </p:sp>
      <p:grpSp>
        <p:nvGrpSpPr>
          <p:cNvPr id="12" name="Grupa 11"/>
          <p:cNvGrpSpPr/>
          <p:nvPr/>
        </p:nvGrpSpPr>
        <p:grpSpPr>
          <a:xfrm>
            <a:off x="10071501" y="221260"/>
            <a:ext cx="1904963" cy="3341389"/>
            <a:chOff x="10071501" y="221260"/>
            <a:chExt cx="1904963" cy="3341389"/>
          </a:xfrm>
        </p:grpSpPr>
        <p:pic>
          <p:nvPicPr>
            <p:cNvPr id="4" name="Obraz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071501" y="221260"/>
              <a:ext cx="1791360" cy="2512103"/>
            </a:xfrm>
            <a:prstGeom prst="rect">
              <a:avLst/>
            </a:prstGeom>
          </p:spPr>
        </p:pic>
        <p:sp>
          <p:nvSpPr>
            <p:cNvPr id="3" name="pole tekstowe 2"/>
            <p:cNvSpPr txBox="1"/>
            <p:nvPr/>
          </p:nvSpPr>
          <p:spPr>
            <a:xfrm>
              <a:off x="10071501" y="2854763"/>
              <a:ext cx="19049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b="1" i="1" dirty="0" smtClean="0">
                  <a:solidFill>
                    <a:srgbClr val="002060"/>
                  </a:solidFill>
                </a:rPr>
                <a:t>Leopold </a:t>
              </a:r>
              <a:r>
                <a:rPr lang="pl-PL" sz="2000" b="1" i="1" dirty="0" err="1" smtClean="0">
                  <a:solidFill>
                    <a:srgbClr val="002060"/>
                  </a:solidFill>
                </a:rPr>
                <a:t>Ružička</a:t>
              </a:r>
              <a:endParaRPr lang="pl-PL" sz="2000" b="1" i="1" dirty="0" smtClean="0">
                <a:solidFill>
                  <a:srgbClr val="002060"/>
                </a:solidFill>
              </a:endParaRPr>
            </a:p>
            <a:p>
              <a:pPr algn="ctr"/>
              <a:r>
                <a:rPr lang="pl-PL" sz="2000" b="1" i="1" dirty="0" smtClean="0">
                  <a:solidFill>
                    <a:srgbClr val="002060"/>
                  </a:solidFill>
                </a:rPr>
                <a:t>1887 - 1976</a:t>
              </a:r>
              <a:endParaRPr lang="pl-PL" sz="2000" b="1" i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5" name="pole tekstowe 4"/>
          <p:cNvSpPr txBox="1"/>
          <p:nvPr/>
        </p:nvSpPr>
        <p:spPr>
          <a:xfrm>
            <a:off x="721385" y="3578205"/>
            <a:ext cx="504226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000" dirty="0" smtClean="0"/>
              <a:t>Karoteny – związki o wzorze sumarycznym C</a:t>
            </a:r>
            <a:r>
              <a:rPr lang="pl-PL" sz="2000" baseline="-25000" dirty="0" smtClean="0"/>
              <a:t>40</a:t>
            </a:r>
            <a:r>
              <a:rPr lang="pl-PL" sz="2000" dirty="0" smtClean="0"/>
              <a:t>H</a:t>
            </a:r>
            <a:r>
              <a:rPr lang="pl-PL" sz="2000" baseline="-25000" dirty="0" smtClean="0"/>
              <a:t>56 </a:t>
            </a:r>
            <a:r>
              <a:rPr lang="pl-PL" sz="2000" dirty="0" smtClean="0"/>
              <a:t>(11 wiązań podwójnych) -  </a:t>
            </a:r>
            <a:r>
              <a:rPr lang="el-GR" sz="2000" dirty="0" smtClean="0"/>
              <a:t>α</a:t>
            </a:r>
            <a:r>
              <a:rPr lang="pl-PL" sz="2000" dirty="0" smtClean="0"/>
              <a:t>, </a:t>
            </a:r>
            <a:r>
              <a:rPr lang="el-GR" sz="2000" dirty="0" smtClean="0"/>
              <a:t>β</a:t>
            </a:r>
            <a:r>
              <a:rPr lang="pl-PL" sz="2000" dirty="0" smtClean="0"/>
              <a:t>, </a:t>
            </a:r>
            <a:r>
              <a:rPr lang="el-GR" sz="2000" dirty="0" smtClean="0"/>
              <a:t>Υ</a:t>
            </a:r>
            <a:r>
              <a:rPr lang="pl-PL" sz="2000" dirty="0" smtClean="0"/>
              <a:t>-karoten, likopen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000" dirty="0" smtClean="0"/>
              <a:t>Ksantofile – tlenowe pochodne karotenów - luteina, zeaksantyna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384872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99754" y="263585"/>
            <a:ext cx="10515600" cy="531858"/>
          </a:xfrm>
        </p:spPr>
        <p:txBody>
          <a:bodyPr>
            <a:noAutofit/>
          </a:bodyPr>
          <a:lstStyle/>
          <a:p>
            <a:r>
              <a:rPr lang="pl-PL" sz="3600" b="1" dirty="0" smtClean="0"/>
              <a:t>ŹRÓDŁA KAROTENOIDÓW</a:t>
            </a:r>
            <a:endParaRPr lang="pl-PL" sz="3600" b="1" dirty="0"/>
          </a:p>
        </p:txBody>
      </p:sp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5564727"/>
              </p:ext>
            </p:extLst>
          </p:nvPr>
        </p:nvGraphicFramePr>
        <p:xfrm>
          <a:off x="1146020" y="966653"/>
          <a:ext cx="6527937" cy="4109092"/>
        </p:xfrm>
        <a:graphic>
          <a:graphicData uri="http://schemas.openxmlformats.org/drawingml/2006/table">
            <a:tbl>
              <a:tblPr firstRow="1" firstCol="1" bandRow="1"/>
              <a:tblGrid>
                <a:gridCol w="1752077">
                  <a:extLst>
                    <a:ext uri="{9D8B030D-6E8A-4147-A177-3AD203B41FA5}">
                      <a16:colId xmlns:a16="http://schemas.microsoft.com/office/drawing/2014/main" val="2403931632"/>
                    </a:ext>
                  </a:extLst>
                </a:gridCol>
                <a:gridCol w="1972538">
                  <a:extLst>
                    <a:ext uri="{9D8B030D-6E8A-4147-A177-3AD203B41FA5}">
                      <a16:colId xmlns:a16="http://schemas.microsoft.com/office/drawing/2014/main" val="3241864203"/>
                    </a:ext>
                  </a:extLst>
                </a:gridCol>
                <a:gridCol w="2803322">
                  <a:extLst>
                    <a:ext uri="{9D8B030D-6E8A-4147-A177-3AD203B41FA5}">
                      <a16:colId xmlns:a16="http://schemas.microsoft.com/office/drawing/2014/main" val="1846827170"/>
                    </a:ext>
                  </a:extLst>
                </a:gridCol>
              </a:tblGrid>
              <a:tr h="1086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latin typeface="Calibri" panose="020F0502020204030204" pitchFamily="34" charset="0"/>
                          <a:ea typeface="LiberationSerif-Bold"/>
                          <a:cs typeface="Calibri" panose="020F0502020204030204" pitchFamily="34" charset="0"/>
                        </a:rPr>
                        <a:t>Produkt 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latin typeface="Calibri" panose="020F0502020204030204" pitchFamily="34" charset="0"/>
                          <a:ea typeface="LiberationSerif-Bold"/>
                          <a:cs typeface="Calibri" panose="020F0502020204030204" pitchFamily="34" charset="0"/>
                        </a:rPr>
                        <a:t>Zawartość (mg/100 g) 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latin typeface="Calibri" panose="020F0502020204030204" pitchFamily="34" charset="0"/>
                          <a:ea typeface="LiberationSerif-Bold"/>
                          <a:cs typeface="Calibri" panose="020F0502020204030204" pitchFamily="34" charset="0"/>
                        </a:rPr>
                        <a:t>Dominujące </a:t>
                      </a:r>
                      <a:r>
                        <a:rPr lang="pl-PL" sz="1400" b="1" dirty="0" smtClean="0">
                          <a:effectLst/>
                          <a:latin typeface="Calibri" panose="020F0502020204030204" pitchFamily="34" charset="0"/>
                          <a:ea typeface="LiberationSerif-Bold"/>
                          <a:cs typeface="Calibri" panose="020F0502020204030204" pitchFamily="34" charset="0"/>
                        </a:rPr>
                        <a:t>karotenoidy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824935"/>
                  </a:ext>
                </a:extLst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Arbuz 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5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likopen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9448445"/>
                  </a:ext>
                </a:extLst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Brzoskwinia 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2–4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i="1">
                          <a:effectLst/>
                          <a:latin typeface="Calibri" panose="020F0502020204030204" pitchFamily="34" charset="0"/>
                          <a:ea typeface="LiberationSerif-Italic"/>
                          <a:cs typeface="Calibri" panose="020F0502020204030204" pitchFamily="34" charset="0"/>
                        </a:rPr>
                        <a:t>β</a:t>
                      </a: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-karoten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9479287"/>
                  </a:ext>
                </a:extLst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Grejpfrut 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4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didehydrolikopen, </a:t>
                      </a:r>
                      <a:r>
                        <a:rPr lang="pl-PL" sz="1400" i="1">
                          <a:effectLst/>
                          <a:latin typeface="Calibri" panose="020F0502020204030204" pitchFamily="34" charset="0"/>
                          <a:ea typeface="LiberationSerif-Italic"/>
                          <a:cs typeface="Calibri" panose="020F0502020204030204" pitchFamily="34" charset="0"/>
                        </a:rPr>
                        <a:t>β</a:t>
                      </a: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-karoten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7449810"/>
                  </a:ext>
                </a:extLst>
              </a:tr>
              <a:tr h="2878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Mandarynka 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2 </a:t>
                      </a:r>
                      <a:r>
                        <a:rPr lang="pl-PL" sz="1400" dirty="0" smtClean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- </a:t>
                      </a:r>
                      <a:r>
                        <a:rPr lang="pl-PL" sz="1400" i="1" dirty="0" smtClean="0">
                          <a:effectLst/>
                          <a:latin typeface="Calibri" panose="020F0502020204030204" pitchFamily="34" charset="0"/>
                          <a:ea typeface="LiberationSerif-Italic"/>
                          <a:cs typeface="Calibri" panose="020F0502020204030204" pitchFamily="34" charset="0"/>
                        </a:rPr>
                        <a:t>β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i="1" dirty="0">
                          <a:effectLst/>
                          <a:latin typeface="Calibri" panose="020F0502020204030204" pitchFamily="34" charset="0"/>
                          <a:ea typeface="LiberationSerif-Italic"/>
                          <a:cs typeface="Calibri" panose="020F0502020204030204" pitchFamily="34" charset="0"/>
                        </a:rPr>
                        <a:t>β</a:t>
                      </a: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-</a:t>
                      </a:r>
                      <a:r>
                        <a:rPr lang="pl-PL" sz="1400" dirty="0" err="1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kryptoksantyna</a:t>
                      </a: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pl-PL" sz="1400" i="1" dirty="0">
                          <a:effectLst/>
                          <a:latin typeface="Calibri" panose="020F0502020204030204" pitchFamily="34" charset="0"/>
                          <a:ea typeface="LiberationSerif-Italic"/>
                          <a:cs typeface="Calibri" panose="020F0502020204030204" pitchFamily="34" charset="0"/>
                        </a:rPr>
                        <a:t>β</a:t>
                      </a: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-karoten, zeaksantyna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9409131"/>
                  </a:ext>
                </a:extLst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Nektarynka 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2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luteina, </a:t>
                      </a:r>
                      <a:r>
                        <a:rPr lang="pl-PL" sz="1400" i="1" dirty="0">
                          <a:effectLst/>
                          <a:latin typeface="Calibri" panose="020F0502020204030204" pitchFamily="34" charset="0"/>
                          <a:ea typeface="LiberationSerif-Italic"/>
                          <a:cs typeface="Calibri" panose="020F0502020204030204" pitchFamily="34" charset="0"/>
                        </a:rPr>
                        <a:t>β</a:t>
                      </a: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-karoten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0907919"/>
                  </a:ext>
                </a:extLst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Rokitnik 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6–24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i="1" dirty="0">
                          <a:effectLst/>
                          <a:latin typeface="Calibri" panose="020F0502020204030204" pitchFamily="34" charset="0"/>
                          <a:ea typeface="LiberationSerif-Italic"/>
                          <a:cs typeface="Calibri" panose="020F0502020204030204" pitchFamily="34" charset="0"/>
                        </a:rPr>
                        <a:t>β</a:t>
                      </a: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-karoten, likopen, zeaksantyna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6833276"/>
                  </a:ext>
                </a:extLst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Brokuł 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4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luteina, </a:t>
                      </a:r>
                      <a:r>
                        <a:rPr lang="pl-PL" sz="1400" i="1" dirty="0">
                          <a:effectLst/>
                          <a:latin typeface="Calibri" panose="020F0502020204030204" pitchFamily="34" charset="0"/>
                          <a:ea typeface="LiberationSerif-Italic"/>
                          <a:cs typeface="Calibri" panose="020F0502020204030204" pitchFamily="34" charset="0"/>
                        </a:rPr>
                        <a:t>β</a:t>
                      </a: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-karoten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9124090"/>
                  </a:ext>
                </a:extLst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Brukselka 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1–6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luteina, </a:t>
                      </a:r>
                      <a:r>
                        <a:rPr lang="pl-PL" sz="1400" dirty="0" err="1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wiolaksantyna</a:t>
                      </a: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pl-PL" sz="1400" i="1" dirty="0">
                          <a:effectLst/>
                          <a:latin typeface="Calibri" panose="020F0502020204030204" pitchFamily="34" charset="0"/>
                          <a:ea typeface="LiberationSerif-Italic"/>
                          <a:cs typeface="Calibri" panose="020F0502020204030204" pitchFamily="34" charset="0"/>
                        </a:rPr>
                        <a:t>β</a:t>
                      </a: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-karoten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2528892"/>
                  </a:ext>
                </a:extLst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Czerwona papryka 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1–30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i="1" dirty="0">
                          <a:effectLst/>
                          <a:latin typeface="Calibri" panose="020F0502020204030204" pitchFamily="34" charset="0"/>
                          <a:ea typeface="LiberationSerif-Italic"/>
                          <a:cs typeface="Calibri" panose="020F0502020204030204" pitchFamily="34" charset="0"/>
                        </a:rPr>
                        <a:t>β</a:t>
                      </a: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-karoten, zeaksantyna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9800646"/>
                  </a:ext>
                </a:extLst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Jarmuż 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35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luteina, </a:t>
                      </a:r>
                      <a:r>
                        <a:rPr lang="pl-PL" sz="1400" i="1" dirty="0">
                          <a:effectLst/>
                          <a:latin typeface="Calibri" panose="020F0502020204030204" pitchFamily="34" charset="0"/>
                          <a:ea typeface="LiberationSerif-Italic"/>
                          <a:cs typeface="Calibri" panose="020F0502020204030204" pitchFamily="34" charset="0"/>
                        </a:rPr>
                        <a:t>β</a:t>
                      </a: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-karoten, </a:t>
                      </a:r>
                      <a:r>
                        <a:rPr lang="pl-PL" sz="1400" dirty="0" err="1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wiolaksantyna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028305"/>
                  </a:ext>
                </a:extLst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Marchew 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10–16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i="1" dirty="0">
                          <a:effectLst/>
                          <a:latin typeface="Calibri" panose="020F0502020204030204" pitchFamily="34" charset="0"/>
                          <a:ea typeface="LiberationSerif-Italic"/>
                          <a:cs typeface="Calibri" panose="020F0502020204030204" pitchFamily="34" charset="0"/>
                        </a:rPr>
                        <a:t>β</a:t>
                      </a: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-karoten, </a:t>
                      </a:r>
                      <a:r>
                        <a:rPr lang="pl-PL" sz="1400" i="1" dirty="0">
                          <a:effectLst/>
                          <a:latin typeface="Calibri" panose="020F0502020204030204" pitchFamily="34" charset="0"/>
                          <a:ea typeface="LiberationSerif-Italic"/>
                          <a:cs typeface="Calibri" panose="020F0502020204030204" pitchFamily="34" charset="0"/>
                        </a:rPr>
                        <a:t>α</a:t>
                      </a: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-karoten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568799"/>
                  </a:ext>
                </a:extLst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Natka pietruszki 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25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luteina, </a:t>
                      </a:r>
                      <a:r>
                        <a:rPr lang="pl-PL" sz="1400" i="1" dirty="0">
                          <a:effectLst/>
                          <a:latin typeface="Calibri" panose="020F0502020204030204" pitchFamily="34" charset="0"/>
                          <a:ea typeface="LiberationSerif-Italic"/>
                          <a:cs typeface="Calibri" panose="020F0502020204030204" pitchFamily="34" charset="0"/>
                        </a:rPr>
                        <a:t>β</a:t>
                      </a: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-karoten, </a:t>
                      </a:r>
                      <a:r>
                        <a:rPr lang="pl-PL" sz="1400" dirty="0" err="1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wiolaksantyna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8773015"/>
                  </a:ext>
                </a:extLst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Pomidor 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4–13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likopen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1384626"/>
                  </a:ext>
                </a:extLst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Sałata 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2–16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luteina, </a:t>
                      </a:r>
                      <a:r>
                        <a:rPr lang="pl-PL" sz="1400" dirty="0" err="1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wiolaksantyna</a:t>
                      </a: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pl-PL" sz="1400" i="1" dirty="0">
                          <a:effectLst/>
                          <a:latin typeface="Calibri" panose="020F0502020204030204" pitchFamily="34" charset="0"/>
                          <a:ea typeface="LiberationSerif-Italic"/>
                          <a:cs typeface="Calibri" panose="020F0502020204030204" pitchFamily="34" charset="0"/>
                        </a:rPr>
                        <a:t>β</a:t>
                      </a: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-karoten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3427937"/>
                  </a:ext>
                </a:extLst>
              </a:tr>
              <a:tr h="217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Szpinak 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11–17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luteina, </a:t>
                      </a:r>
                      <a:r>
                        <a:rPr lang="pl-PL" sz="1400" i="1" dirty="0">
                          <a:effectLst/>
                          <a:latin typeface="Calibri" panose="020F0502020204030204" pitchFamily="34" charset="0"/>
                          <a:ea typeface="LiberationSerif-Italic"/>
                          <a:cs typeface="Calibri" panose="020F0502020204030204" pitchFamily="34" charset="0"/>
                        </a:rPr>
                        <a:t>β</a:t>
                      </a: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-karoten, </a:t>
                      </a:r>
                      <a:r>
                        <a:rPr lang="pl-PL" sz="1400" dirty="0" err="1">
                          <a:effectLst/>
                          <a:latin typeface="Calibri" panose="020F0502020204030204" pitchFamily="34" charset="0"/>
                          <a:ea typeface="LiberationSerif-Regular"/>
                          <a:cs typeface="Calibri" panose="020F0502020204030204" pitchFamily="34" charset="0"/>
                        </a:rPr>
                        <a:t>wiolaksantyna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2760357"/>
                  </a:ext>
                </a:extLst>
              </a:tr>
            </a:tbl>
          </a:graphicData>
        </a:graphic>
      </p:graphicFrame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916" y="5821129"/>
            <a:ext cx="10242168" cy="98154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9594" y="420145"/>
            <a:ext cx="3432177" cy="2302242"/>
          </a:xfrm>
          <a:prstGeom prst="rect">
            <a:avLst/>
          </a:prstGeom>
        </p:spPr>
      </p:pic>
      <p:pic>
        <p:nvPicPr>
          <p:cNvPr id="8" name="Obraz 7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44" b="32138"/>
          <a:stretch/>
        </p:blipFill>
        <p:spPr bwMode="auto">
          <a:xfrm>
            <a:off x="8019593" y="2642658"/>
            <a:ext cx="3432177" cy="19903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65827" y="4632960"/>
            <a:ext cx="3949527" cy="1215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2103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29346" y="338283"/>
            <a:ext cx="10515600" cy="750363"/>
          </a:xfrm>
        </p:spPr>
        <p:txBody>
          <a:bodyPr>
            <a:normAutofit fontScale="90000"/>
          </a:bodyPr>
          <a:lstStyle/>
          <a:p>
            <a:r>
              <a:rPr lang="pl-PL" altLang="pl-PL" sz="3600" dirty="0">
                <a:solidFill>
                  <a:srgbClr val="5A1E27"/>
                </a:solidFill>
                <a:latin typeface="Calibri" panose="020F0502020204030204" pitchFamily="34" charset="0"/>
              </a:rPr>
              <a:t>KAROTENY ACYKLICZNE</a:t>
            </a:r>
            <a:r>
              <a:rPr lang="pl-PL" altLang="pl-PL" dirty="0">
                <a:solidFill>
                  <a:srgbClr val="5A1E27"/>
                </a:solidFill>
                <a:latin typeface="Calibri" panose="020F0502020204030204" pitchFamily="34" charset="0"/>
              </a:rPr>
              <a:t/>
            </a:r>
            <a:br>
              <a:rPr lang="pl-PL" altLang="pl-PL" dirty="0">
                <a:solidFill>
                  <a:srgbClr val="5A1E27"/>
                </a:solidFill>
                <a:latin typeface="Calibri" panose="020F0502020204030204" pitchFamily="34" charset="0"/>
              </a:rPr>
            </a:br>
            <a:endParaRPr lang="pl-PL" dirty="0"/>
          </a:p>
        </p:txBody>
      </p:sp>
      <p:pic>
        <p:nvPicPr>
          <p:cNvPr id="2050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346" y="5618302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4"/>
          <a:srcRect t="16261"/>
          <a:stretch/>
        </p:blipFill>
        <p:spPr>
          <a:xfrm>
            <a:off x="264903" y="805420"/>
            <a:ext cx="8041076" cy="3825160"/>
          </a:xfrm>
          <a:prstGeom prst="rect">
            <a:avLst/>
          </a:prstGeom>
        </p:spPr>
      </p:pic>
      <p:sp>
        <p:nvSpPr>
          <p:cNvPr id="9" name="PoleTekstowe 2"/>
          <p:cNvSpPr txBox="1">
            <a:spLocks noChangeArrowheads="1"/>
          </p:cNvSpPr>
          <p:nvPr/>
        </p:nvSpPr>
        <p:spPr bwMode="auto">
          <a:xfrm>
            <a:off x="8795357" y="515358"/>
            <a:ext cx="3203221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indent="0" eaLnBrk="1" hangingPunct="1"/>
            <a:r>
              <a:rPr lang="pl-PL" altLang="pl-PL" sz="20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Barwnik pomarańczowy</a:t>
            </a:r>
            <a:r>
              <a:rPr lang="pl-PL" altLang="pl-PL" sz="2000" dirty="0">
                <a:solidFill>
                  <a:srgbClr val="000000"/>
                </a:solidFill>
                <a:latin typeface="Calibri" panose="020F0502020204030204" pitchFamily="34" charset="0"/>
              </a:rPr>
              <a:t>, żółty, </a:t>
            </a:r>
            <a:r>
              <a:rPr lang="pl-PL" altLang="pl-PL" sz="20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czerwony.</a:t>
            </a:r>
          </a:p>
          <a:p>
            <a:pPr marL="0" indent="0" eaLnBrk="1" hangingPunct="1"/>
            <a:r>
              <a:rPr lang="pl-PL" altLang="pl-PL" sz="20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Występuje w pomidorach,  czerwonych grejpfrutach</a:t>
            </a:r>
            <a:endParaRPr lang="pl-PL" altLang="pl-PL" sz="20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pl-PL" altLang="pl-PL" sz="2000" dirty="0">
                <a:solidFill>
                  <a:srgbClr val="000000"/>
                </a:solidFill>
                <a:latin typeface="Calibri" panose="020F0502020204030204" pitchFamily="34" charset="0"/>
              </a:rPr>
              <a:t>przeciwutleniacz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pl-PL" altLang="pl-PL" sz="2000" dirty="0">
                <a:latin typeface="Calibri" panose="020F0502020204030204" pitchFamily="34" charset="0"/>
              </a:rPr>
              <a:t>właściwości antynowotworowe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pl-PL" altLang="pl-PL" sz="2000" dirty="0">
                <a:latin typeface="Calibri" panose="020F0502020204030204" pitchFamily="34" charset="0"/>
              </a:rPr>
              <a:t>w</a:t>
            </a:r>
            <a:r>
              <a:rPr lang="pl-PL" altLang="pl-PL" sz="2000" dirty="0" smtClean="0">
                <a:latin typeface="Calibri" panose="020F0502020204030204" pitchFamily="34" charset="0"/>
              </a:rPr>
              <a:t>iększa przyswajalność </a:t>
            </a:r>
            <a:r>
              <a:rPr lang="pl-PL" altLang="pl-PL" sz="2000" dirty="0">
                <a:latin typeface="Calibri" panose="020F0502020204030204" pitchFamily="34" charset="0"/>
              </a:rPr>
              <a:t>po </a:t>
            </a:r>
            <a:r>
              <a:rPr lang="pl-PL" altLang="pl-PL" sz="2000" dirty="0" smtClean="0">
                <a:latin typeface="Calibri" panose="020F0502020204030204" pitchFamily="34" charset="0"/>
              </a:rPr>
              <a:t>przetworzeniu</a:t>
            </a:r>
            <a:endParaRPr lang="pl-PL" altLang="pl-PL" sz="1600" dirty="0">
              <a:latin typeface="Calibri" panose="020F0502020204030204" pitchFamily="34" charset="0"/>
            </a:endParaRPr>
          </a:p>
        </p:txBody>
      </p:sp>
      <p:grpSp>
        <p:nvGrpSpPr>
          <p:cNvPr id="14" name="Grupa 13"/>
          <p:cNvGrpSpPr/>
          <p:nvPr/>
        </p:nvGrpSpPr>
        <p:grpSpPr>
          <a:xfrm>
            <a:off x="447966" y="2841044"/>
            <a:ext cx="8271104" cy="1789536"/>
            <a:chOff x="447966" y="2841044"/>
            <a:chExt cx="8271104" cy="1789536"/>
          </a:xfrm>
        </p:grpSpPr>
        <p:graphicFrame>
          <p:nvGraphicFramePr>
            <p:cNvPr id="6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97617625"/>
                </p:ext>
              </p:extLst>
            </p:nvPr>
          </p:nvGraphicFramePr>
          <p:xfrm>
            <a:off x="694460" y="2841044"/>
            <a:ext cx="7253287" cy="1449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63" name="ISIS/Draw Sketch" r:id="rId5" imgW="5243493" imgH="1046664" progId="ISISServer">
                    <p:embed/>
                  </p:oleObj>
                </mc:Choice>
                <mc:Fallback>
                  <p:oleObj name="ISIS/Draw Sketch" r:id="rId5" imgW="5243493" imgH="1046664" progId="ISISServer">
                    <p:embed/>
                    <p:pic>
                      <p:nvPicPr>
                        <p:cNvPr id="22532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94460" y="2841044"/>
                          <a:ext cx="7253287" cy="1449387"/>
                        </a:xfrm>
                        <a:prstGeom prst="rect">
                          <a:avLst/>
                        </a:prstGeom>
                        <a:noFill/>
                        <a:ln w="1905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Text Box 11"/>
            <p:cNvSpPr txBox="1">
              <a:spLocks noChangeArrowheads="1"/>
            </p:cNvSpPr>
            <p:nvPr/>
          </p:nvSpPr>
          <p:spPr bwMode="auto">
            <a:xfrm>
              <a:off x="447966" y="3298788"/>
              <a:ext cx="2703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l-GR" altLang="pl-PL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ψ</a:t>
              </a:r>
            </a:p>
          </p:txBody>
        </p:sp>
        <p:sp>
          <p:nvSpPr>
            <p:cNvPr id="8" name="Text Box 11"/>
            <p:cNvSpPr txBox="1">
              <a:spLocks noChangeArrowheads="1"/>
            </p:cNvSpPr>
            <p:nvPr/>
          </p:nvSpPr>
          <p:spPr bwMode="auto">
            <a:xfrm>
              <a:off x="7848212" y="3588968"/>
              <a:ext cx="87085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l-GR" altLang="pl-PL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ψ</a:t>
              </a:r>
            </a:p>
          </p:txBody>
        </p:sp>
        <p:sp>
          <p:nvSpPr>
            <p:cNvPr id="5" name="Prostokąt 4"/>
            <p:cNvSpPr/>
            <p:nvPr/>
          </p:nvSpPr>
          <p:spPr>
            <a:xfrm>
              <a:off x="5779268" y="4168915"/>
              <a:ext cx="216847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altLang="pl-PL" sz="2400" b="1" dirty="0">
                  <a:solidFill>
                    <a:srgbClr val="5A1E27"/>
                  </a:solidFill>
                  <a:latin typeface="Calibri" panose="020F0502020204030204" pitchFamily="34" charset="0"/>
                </a:rPr>
                <a:t>likopen (E160d)</a:t>
              </a:r>
            </a:p>
          </p:txBody>
        </p:sp>
      </p:grpSp>
      <p:sp>
        <p:nvSpPr>
          <p:cNvPr id="10" name="Prostokąt 9"/>
          <p:cNvSpPr/>
          <p:nvPr/>
        </p:nvSpPr>
        <p:spPr>
          <a:xfrm>
            <a:off x="8804661" y="3507195"/>
            <a:ext cx="256902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altLang="pl-PL" sz="2000" i="1" dirty="0">
                <a:solidFill>
                  <a:srgbClr val="5A1E27"/>
                </a:solidFill>
                <a:latin typeface="Calibri" panose="020F0502020204030204" pitchFamily="34" charset="0"/>
              </a:rPr>
              <a:t>Zastosowane jako dodatek do żywności (E160d) m. in. do barwienia mleka smakowego, produkty cukiernicze, napoje bezalkoholowe</a:t>
            </a:r>
          </a:p>
        </p:txBody>
      </p:sp>
      <p:sp>
        <p:nvSpPr>
          <p:cNvPr id="3" name="Prostokąt 2"/>
          <p:cNvSpPr/>
          <p:nvPr/>
        </p:nvSpPr>
        <p:spPr>
          <a:xfrm>
            <a:off x="5818657" y="128690"/>
            <a:ext cx="14686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200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(C</a:t>
            </a:r>
            <a:r>
              <a:rPr lang="pl-PL" sz="3200" baseline="-25000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40</a:t>
            </a:r>
            <a:r>
              <a:rPr lang="pl-PL" sz="3200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H</a:t>
            </a:r>
            <a:r>
              <a:rPr lang="pl-PL" sz="3200" baseline="-25000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56</a:t>
            </a:r>
            <a:r>
              <a:rPr lang="pl-PL" sz="3200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)</a:t>
            </a:r>
            <a:endParaRPr lang="pl-PL" sz="3200" dirty="0"/>
          </a:p>
        </p:txBody>
      </p:sp>
      <p:sp>
        <p:nvSpPr>
          <p:cNvPr id="12" name="Prostokąt 11"/>
          <p:cNvSpPr/>
          <p:nvPr/>
        </p:nvSpPr>
        <p:spPr>
          <a:xfrm>
            <a:off x="264903" y="4657771"/>
            <a:ext cx="784821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smtClean="0">
                <a:solidFill>
                  <a:srgbClr val="000000"/>
                </a:solidFill>
                <a:ea typeface="LiberationSerif-Italic"/>
              </a:rPr>
              <a:t>Inne to: </a:t>
            </a:r>
            <a:r>
              <a:rPr lang="pl-PL" sz="2400" dirty="0" err="1" smtClean="0">
                <a:solidFill>
                  <a:srgbClr val="000000"/>
                </a:solidFill>
                <a:ea typeface="LiberationSerif-Regular"/>
              </a:rPr>
              <a:t>monocykliczny</a:t>
            </a:r>
            <a:r>
              <a:rPr lang="pl-PL" sz="2400" dirty="0" smtClean="0">
                <a:solidFill>
                  <a:srgbClr val="000000"/>
                </a:solidFill>
                <a:ea typeface="LiberationSerif-Regular"/>
              </a:rPr>
              <a:t> </a:t>
            </a:r>
            <a:r>
              <a:rPr lang="pl-PL" sz="2400" i="1" dirty="0" smtClean="0">
                <a:solidFill>
                  <a:srgbClr val="000000"/>
                </a:solidFill>
                <a:ea typeface="LiberationSerif-Italic"/>
              </a:rPr>
              <a:t>γ</a:t>
            </a:r>
            <a:r>
              <a:rPr lang="pl-PL" sz="2400" dirty="0" smtClean="0">
                <a:solidFill>
                  <a:srgbClr val="000000"/>
                </a:solidFill>
                <a:ea typeface="LiberationSerif-Regular"/>
              </a:rPr>
              <a:t>-karoten, bicykliczny </a:t>
            </a:r>
            <a:r>
              <a:rPr lang="pl-PL" sz="2400" i="1" dirty="0">
                <a:solidFill>
                  <a:srgbClr val="000000"/>
                </a:solidFill>
                <a:ea typeface="LiberationSerif-Italic"/>
              </a:rPr>
              <a:t>α</a:t>
            </a:r>
            <a:r>
              <a:rPr lang="pl-PL" sz="2400" dirty="0">
                <a:solidFill>
                  <a:srgbClr val="000000"/>
                </a:solidFill>
                <a:ea typeface="LiberationSerif-Regular"/>
              </a:rPr>
              <a:t>- i </a:t>
            </a:r>
            <a:r>
              <a:rPr lang="pl-PL" sz="2400" i="1" dirty="0" smtClean="0">
                <a:solidFill>
                  <a:srgbClr val="000000"/>
                </a:solidFill>
                <a:ea typeface="LiberationSerif-Italic"/>
              </a:rPr>
              <a:t>β</a:t>
            </a:r>
            <a:r>
              <a:rPr lang="pl-PL" sz="2400" dirty="0" smtClean="0">
                <a:solidFill>
                  <a:srgbClr val="000000"/>
                </a:solidFill>
                <a:ea typeface="LiberationSerif-Regular"/>
              </a:rPr>
              <a:t>-karoten oraz </a:t>
            </a:r>
            <a:r>
              <a:rPr lang="pl-PL" sz="2400" i="1" dirty="0">
                <a:solidFill>
                  <a:srgbClr val="000000"/>
                </a:solidFill>
                <a:ea typeface="LiberationSerif-Italic"/>
              </a:rPr>
              <a:t>ζ</a:t>
            </a:r>
            <a:r>
              <a:rPr lang="pl-PL" sz="2400" dirty="0">
                <a:solidFill>
                  <a:srgbClr val="000000"/>
                </a:solidFill>
                <a:ea typeface="LiberationSerif-Regular"/>
              </a:rPr>
              <a:t>-karoten</a:t>
            </a:r>
            <a:endParaRPr lang="pl-PL" sz="2400" dirty="0"/>
          </a:p>
          <a:p>
            <a:r>
              <a:rPr lang="pl-PL" sz="2400" dirty="0" smtClean="0">
                <a:solidFill>
                  <a:srgbClr val="000000"/>
                </a:solidFill>
                <a:ea typeface="LiberationSerif-Regular"/>
              </a:rPr>
              <a:t>  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6360799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229" y="469550"/>
            <a:ext cx="10515600" cy="828740"/>
          </a:xfrm>
        </p:spPr>
        <p:txBody>
          <a:bodyPr>
            <a:noAutofit/>
          </a:bodyPr>
          <a:lstStyle/>
          <a:p>
            <a:r>
              <a:rPr lang="pl-PL" altLang="pl-PL" sz="3200" dirty="0" smtClean="0">
                <a:solidFill>
                  <a:srgbClr val="5A1E27"/>
                </a:solidFill>
                <a:latin typeface="Calibri" panose="020F0502020204030204" pitchFamily="34" charset="0"/>
              </a:rPr>
              <a:t>KAROTENY BICYKLICZNE</a:t>
            </a:r>
            <a:br>
              <a:rPr lang="pl-PL" altLang="pl-PL" sz="3200" dirty="0" smtClean="0">
                <a:solidFill>
                  <a:srgbClr val="5A1E27"/>
                </a:solidFill>
                <a:latin typeface="Calibri" panose="020F0502020204030204" pitchFamily="34" charset="0"/>
              </a:rPr>
            </a:br>
            <a:endParaRPr lang="pl-PL" sz="3200" dirty="0"/>
          </a:p>
        </p:txBody>
      </p:sp>
      <p:pic>
        <p:nvPicPr>
          <p:cNvPr id="2050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03" y="5876840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Prostokąt 13"/>
          <p:cNvSpPr/>
          <p:nvPr/>
        </p:nvSpPr>
        <p:spPr>
          <a:xfrm>
            <a:off x="7445830" y="1280627"/>
            <a:ext cx="358060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altLang="pl-PL" b="1" i="1" dirty="0">
                <a:solidFill>
                  <a:srgbClr val="5A1E27"/>
                </a:solidFill>
                <a:latin typeface="Calibri" panose="020F0502020204030204" pitchFamily="34" charset="0"/>
              </a:rPr>
              <a:t>Zastosowane jako dodatek do żywności (E160a) m. in. do barwienia jogurtów, </a:t>
            </a:r>
          </a:p>
          <a:p>
            <a:pPr algn="just"/>
            <a:r>
              <a:rPr lang="pl-PL" altLang="pl-PL" b="1" i="1" dirty="0">
                <a:solidFill>
                  <a:srgbClr val="5A1E27"/>
                </a:solidFill>
                <a:latin typeface="Calibri" panose="020F0502020204030204" pitchFamily="34" charset="0"/>
              </a:rPr>
              <a:t>serków homogenizowanych, masła, margaryny, serów topionych</a:t>
            </a:r>
          </a:p>
        </p:txBody>
      </p:sp>
      <p:pic>
        <p:nvPicPr>
          <p:cNvPr id="18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02" y="5827362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a 15"/>
          <p:cNvGrpSpPr/>
          <p:nvPr/>
        </p:nvGrpSpPr>
        <p:grpSpPr>
          <a:xfrm>
            <a:off x="241314" y="1515758"/>
            <a:ext cx="6588732" cy="3636404"/>
            <a:chOff x="511280" y="656993"/>
            <a:chExt cx="6588732" cy="3636404"/>
          </a:xfrm>
        </p:grpSpPr>
        <p:grpSp>
          <p:nvGrpSpPr>
            <p:cNvPr id="3" name="Grupa 2"/>
            <p:cNvGrpSpPr/>
            <p:nvPr/>
          </p:nvGrpSpPr>
          <p:grpSpPr>
            <a:xfrm>
              <a:off x="511280" y="656993"/>
              <a:ext cx="6588732" cy="3636404"/>
              <a:chOff x="1277634" y="808684"/>
              <a:chExt cx="6588732" cy="3636404"/>
            </a:xfrm>
          </p:grpSpPr>
          <p:pic>
            <p:nvPicPr>
              <p:cNvPr id="6" name="Obraz 5"/>
              <p:cNvPicPr>
                <a:picLocks noChangeAspect="1"/>
              </p:cNvPicPr>
              <p:nvPr/>
            </p:nvPicPr>
            <p:blipFill>
              <a:blip r:embed="rId4" cstate="print">
                <a:alphaModFix amt="37000"/>
              </a:blip>
              <a:stretch>
                <a:fillRect/>
              </a:stretch>
            </p:blipFill>
            <p:spPr>
              <a:xfrm>
                <a:off x="1277634" y="808684"/>
                <a:ext cx="6588732" cy="3636404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  <p:graphicFrame>
            <p:nvGraphicFramePr>
              <p:cNvPr id="7" name="Object 5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080608107"/>
                  </p:ext>
                </p:extLst>
              </p:nvPr>
            </p:nvGraphicFramePr>
            <p:xfrm>
              <a:off x="2044966" y="1133559"/>
              <a:ext cx="5233988" cy="103663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318" name="ISIS/Draw Sketch" r:id="rId5" imgW="5233318" imgH="1036490" progId="ISISServer">
                      <p:embed/>
                    </p:oleObj>
                  </mc:Choice>
                  <mc:Fallback>
                    <p:oleObj name="ISIS/Draw Sketch" r:id="rId5" imgW="5233318" imgH="1036490" progId="ISISServer">
                      <p:embed/>
                      <p:pic>
                        <p:nvPicPr>
                          <p:cNvPr id="5" name="Object 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044966" y="1133559"/>
                            <a:ext cx="5233988" cy="103663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0" name="Object 4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004408354"/>
                  </p:ext>
                </p:extLst>
              </p:nvPr>
            </p:nvGraphicFramePr>
            <p:xfrm>
              <a:off x="1497330" y="2697343"/>
              <a:ext cx="5905500" cy="117157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319" name="ISIS/Draw Sketch" r:id="rId7" imgW="5233318" imgH="1036490" progId="ISISServer">
                      <p:embed/>
                    </p:oleObj>
                  </mc:Choice>
                  <mc:Fallback>
                    <p:oleObj name="ISIS/Draw Sketch" r:id="rId7" imgW="5233318" imgH="1036490" progId="ISISServer">
                      <p:embed/>
                      <p:pic>
                        <p:nvPicPr>
                          <p:cNvPr id="24584" name="Object 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497330" y="2697343"/>
                            <a:ext cx="5905500" cy="117157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9" name="Prostokąt 8"/>
              <p:cNvSpPr/>
              <p:nvPr/>
            </p:nvSpPr>
            <p:spPr>
              <a:xfrm>
                <a:off x="2189545" y="1598258"/>
                <a:ext cx="264055" cy="3787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l-GR" altLang="pl-PL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β</a:t>
                </a:r>
              </a:p>
            </p:txBody>
          </p:sp>
          <p:sp>
            <p:nvSpPr>
              <p:cNvPr id="11" name="Prostokąt 10"/>
              <p:cNvSpPr/>
              <p:nvPr/>
            </p:nvSpPr>
            <p:spPr>
              <a:xfrm>
                <a:off x="6821720" y="1161619"/>
                <a:ext cx="272926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l-GR" altLang="pl-PL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ε</a:t>
                </a:r>
              </a:p>
            </p:txBody>
          </p:sp>
          <p:sp>
            <p:nvSpPr>
              <p:cNvPr id="12" name="Prostokąt 11"/>
              <p:cNvSpPr/>
              <p:nvPr/>
            </p:nvSpPr>
            <p:spPr>
              <a:xfrm>
                <a:off x="4006204" y="2061827"/>
                <a:ext cx="113159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altLang="pl-PL" b="1" dirty="0">
                    <a:solidFill>
                      <a:srgbClr val="5A1E27"/>
                    </a:solidFill>
                    <a:latin typeface="Calibri" panose="020F0502020204030204" pitchFamily="34" charset="0"/>
                  </a:rPr>
                  <a:t>α</a:t>
                </a:r>
                <a:r>
                  <a:rPr lang="pl-PL" altLang="pl-PL" b="1" dirty="0">
                    <a:solidFill>
                      <a:srgbClr val="5A1E27"/>
                    </a:solidFill>
                    <a:latin typeface="Calibri" panose="020F0502020204030204" pitchFamily="34" charset="0"/>
                  </a:rPr>
                  <a:t>-karoten</a:t>
                </a:r>
                <a:endParaRPr lang="el-GR" altLang="pl-PL" b="1" dirty="0">
                  <a:solidFill>
                    <a:srgbClr val="5A1E27"/>
                  </a:solidFill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8" name="Prostokąt 7"/>
            <p:cNvSpPr/>
            <p:nvPr/>
          </p:nvSpPr>
          <p:spPr>
            <a:xfrm>
              <a:off x="3272038" y="3614079"/>
              <a:ext cx="112197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altLang="pl-PL" b="1" dirty="0">
                  <a:solidFill>
                    <a:srgbClr val="5A1E27"/>
                  </a:solidFill>
                  <a:latin typeface="Calibri" panose="020F0502020204030204" pitchFamily="34" charset="0"/>
                </a:rPr>
                <a:t>β</a:t>
              </a:r>
              <a:r>
                <a:rPr lang="pl-PL" altLang="pl-PL" b="1" dirty="0">
                  <a:solidFill>
                    <a:srgbClr val="5A1E27"/>
                  </a:solidFill>
                  <a:latin typeface="Calibri" panose="020F0502020204030204" pitchFamily="34" charset="0"/>
                </a:rPr>
                <a:t>-karoten</a:t>
              </a:r>
              <a:endParaRPr lang="el-GR" altLang="pl-PL" b="1" dirty="0">
                <a:solidFill>
                  <a:srgbClr val="5A1E27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5" name="Prostokąt 14"/>
            <p:cNvSpPr/>
            <p:nvPr/>
          </p:nvSpPr>
          <p:spPr>
            <a:xfrm>
              <a:off x="6203084" y="2711669"/>
              <a:ext cx="30951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l-GR" altLang="pl-PL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β</a:t>
              </a:r>
              <a:endParaRPr lang="el-GR" altLang="pl-PL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969096" y="3081001"/>
              <a:ext cx="30951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l-GR" altLang="pl-PL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β</a:t>
              </a:r>
              <a:endParaRPr lang="el-GR" altLang="pl-PL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7" name="pole tekstowe 16"/>
          <p:cNvSpPr txBox="1"/>
          <p:nvPr/>
        </p:nvSpPr>
        <p:spPr>
          <a:xfrm>
            <a:off x="7445830" y="3699573"/>
            <a:ext cx="427590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Właściwości biologiczne:</a:t>
            </a:r>
          </a:p>
          <a:p>
            <a:pPr marL="285750" indent="-285750">
              <a:buFontTx/>
              <a:buChar char="-"/>
            </a:pPr>
            <a:r>
              <a:rPr lang="pl-PL" dirty="0"/>
              <a:t>p</a:t>
            </a:r>
            <a:r>
              <a:rPr lang="pl-PL" dirty="0" smtClean="0"/>
              <a:t>rekursor witaminy A</a:t>
            </a:r>
          </a:p>
          <a:p>
            <a:pPr marL="285750" indent="-285750">
              <a:buFontTx/>
              <a:buChar char="-"/>
            </a:pPr>
            <a:r>
              <a:rPr lang="pl-PL" dirty="0"/>
              <a:t>d</a:t>
            </a:r>
            <a:r>
              <a:rPr lang="pl-PL" dirty="0" smtClean="0"/>
              <a:t>ziałanie przeciwutleniające                                        </a:t>
            </a:r>
          </a:p>
          <a:p>
            <a:pPr marL="285750" indent="-285750">
              <a:buFontTx/>
              <a:buChar char="-"/>
            </a:pPr>
            <a:r>
              <a:rPr lang="pl-PL" dirty="0" smtClean="0"/>
              <a:t>pozytywny wpływ na układ krążenia</a:t>
            </a:r>
          </a:p>
          <a:p>
            <a:pPr marL="285750" indent="-285750">
              <a:buFontTx/>
              <a:buChar char="-"/>
            </a:pPr>
            <a:r>
              <a:rPr lang="pl-PL" dirty="0" smtClean="0"/>
              <a:t>ochrona przed promieniowaniem UV</a:t>
            </a:r>
          </a:p>
          <a:p>
            <a:pPr marL="285750" indent="-285750">
              <a:buFontTx/>
              <a:buChar char="-"/>
            </a:pPr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306066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18635" y="391944"/>
            <a:ext cx="10515600" cy="409938"/>
          </a:xfrm>
        </p:spPr>
        <p:txBody>
          <a:bodyPr>
            <a:normAutofit fontScale="90000"/>
          </a:bodyPr>
          <a:lstStyle/>
          <a:p>
            <a:r>
              <a:rPr lang="pl-PL" altLang="pl-PL" dirty="0">
                <a:solidFill>
                  <a:srgbClr val="5A1E27"/>
                </a:solidFill>
                <a:latin typeface="Calibri" panose="020F0502020204030204" pitchFamily="34" charset="0"/>
              </a:rPr>
              <a:t>KSANTOFILE</a:t>
            </a:r>
            <a:br>
              <a:rPr lang="pl-PL" altLang="pl-PL" dirty="0">
                <a:solidFill>
                  <a:srgbClr val="5A1E27"/>
                </a:solidFill>
                <a:latin typeface="Calibri" panose="020F0502020204030204" pitchFamily="34" charset="0"/>
              </a:rPr>
            </a:br>
            <a:endParaRPr lang="pl-PL" dirty="0"/>
          </a:p>
        </p:txBody>
      </p:sp>
      <p:pic>
        <p:nvPicPr>
          <p:cNvPr id="7" name="Symbol zastępczy zawartości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40975" y="899197"/>
            <a:ext cx="1503727" cy="4351338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822" y="5950124"/>
            <a:ext cx="10248264" cy="981541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418635" y="770358"/>
            <a:ext cx="59018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altLang="pl-PL" sz="2000" b="1" i="1" dirty="0">
                <a:solidFill>
                  <a:srgbClr val="5A1E27"/>
                </a:solidFill>
                <a:latin typeface="Calibri" panose="020F0502020204030204" pitchFamily="34" charset="0"/>
              </a:rPr>
              <a:t>Ochrona receptorów  siatkówki oka przed utlenieniem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3447" y="3435280"/>
            <a:ext cx="1438781" cy="2231329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14192" y="3361225"/>
            <a:ext cx="5594604" cy="1028700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3702633" y="4400000"/>
            <a:ext cx="664767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pl-PL" altLang="pl-PL" dirty="0">
                <a:solidFill>
                  <a:srgbClr val="000000"/>
                </a:solidFill>
                <a:latin typeface="Calibri" panose="020F0502020204030204" pitchFamily="34" charset="0"/>
              </a:rPr>
              <a:t>współdziała z luteiną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altLang="pl-PL" dirty="0" smtClean="0">
                <a:solidFill>
                  <a:srgbClr val="000000"/>
                </a:solidFill>
                <a:latin typeface="Calibri" panose="020F0502020204030204" pitchFamily="34" charset="0"/>
              </a:rPr>
              <a:t>zmniejsza </a:t>
            </a:r>
            <a:r>
              <a:rPr lang="pl-PL" altLang="pl-PL" dirty="0">
                <a:solidFill>
                  <a:srgbClr val="000000"/>
                </a:solidFill>
                <a:latin typeface="Calibri" panose="020F0502020204030204" pitchFamily="34" charset="0"/>
              </a:rPr>
              <a:t>ryzyko choroby zwyrodnieniowej plamki żółtej (</a:t>
            </a:r>
            <a:r>
              <a:rPr lang="pl-PL" altLang="pl-PL" dirty="0" smtClean="0">
                <a:solidFill>
                  <a:srgbClr val="000000"/>
                </a:solidFill>
                <a:latin typeface="Calibri" panose="020F0502020204030204" pitchFamily="34" charset="0"/>
              </a:rPr>
              <a:t>AMD)</a:t>
            </a:r>
            <a:r>
              <a:rPr lang="pl-PL" altLang="pl-PL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pl-PL" altLang="pl-PL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l-PL" altLang="pl-PL" dirty="0">
                <a:solidFill>
                  <a:srgbClr val="000000"/>
                </a:solidFill>
                <a:latin typeface="Calibri" panose="020F0502020204030204" pitchFamily="34" charset="0"/>
              </a:rPr>
              <a:t>w</a:t>
            </a:r>
            <a:r>
              <a:rPr lang="pl-PL" altLang="pl-PL" dirty="0" smtClean="0">
                <a:solidFill>
                  <a:srgbClr val="000000"/>
                </a:solidFill>
                <a:latin typeface="Calibri" panose="020F0502020204030204" pitchFamily="34" charset="0"/>
              </a:rPr>
              <a:t>ystępuje </a:t>
            </a:r>
            <a:r>
              <a:rPr lang="pl-PL" altLang="pl-PL" dirty="0">
                <a:solidFill>
                  <a:srgbClr val="000000"/>
                </a:solidFill>
                <a:latin typeface="Calibri" panose="020F0502020204030204" pitchFamily="34" charset="0"/>
              </a:rPr>
              <a:t>w surowicy krwi oraz siatkówce oka (rejon żółtej plamki)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altLang="pl-PL" dirty="0" smtClean="0">
                <a:solidFill>
                  <a:srgbClr val="000000"/>
                </a:solidFill>
                <a:latin typeface="Calibri" panose="020F0502020204030204" pitchFamily="34" charset="0"/>
              </a:rPr>
              <a:t>naturalne </a:t>
            </a:r>
            <a:r>
              <a:rPr lang="pl-PL" altLang="pl-PL" dirty="0">
                <a:solidFill>
                  <a:srgbClr val="000000"/>
                </a:solidFill>
                <a:latin typeface="Calibri" panose="020F0502020204030204" pitchFamily="34" charset="0"/>
              </a:rPr>
              <a:t>źródła - kukurydza, zboża, zielony groszek, szpinak</a:t>
            </a:r>
          </a:p>
          <a:p>
            <a:pPr>
              <a:buFont typeface="Wingdings" panose="05000000000000000000" pitchFamily="2" charset="2"/>
              <a:buChar char="ü"/>
            </a:pPr>
            <a:endParaRPr lang="pl-PL" altLang="pl-PL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9645534" y="3553273"/>
            <a:ext cx="1362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altLang="pl-PL" b="1" dirty="0">
                <a:solidFill>
                  <a:srgbClr val="5A1E27"/>
                </a:solidFill>
                <a:latin typeface="Calibri" panose="020F0502020204030204" pitchFamily="34" charset="0"/>
              </a:rPr>
              <a:t>zeaksantyna</a:t>
            </a:r>
          </a:p>
        </p:txBody>
      </p:sp>
      <p:graphicFrame>
        <p:nvGraphicFramePr>
          <p:cNvPr id="1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0745690"/>
              </p:ext>
            </p:extLst>
          </p:nvPr>
        </p:nvGraphicFramePr>
        <p:xfrm>
          <a:off x="3628434" y="1034511"/>
          <a:ext cx="5618162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6" name="ISIS/Draw Sketch" r:id="rId7" imgW="5865386" imgH="1072099" progId="ISISServer">
                  <p:embed/>
                </p:oleObj>
              </mc:Choice>
              <mc:Fallback>
                <p:oleObj name="ISIS/Draw Sketch" r:id="rId7" imgW="5865386" imgH="1072099" progId="ISISServer">
                  <p:embed/>
                  <p:pic>
                    <p:nvPicPr>
                      <p:cNvPr id="2765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8434" y="1034511"/>
                        <a:ext cx="5618162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Prostokąt 11"/>
          <p:cNvSpPr/>
          <p:nvPr/>
        </p:nvSpPr>
        <p:spPr>
          <a:xfrm>
            <a:off x="3802605" y="2069429"/>
            <a:ext cx="73796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pl-PL" altLang="pl-PL" dirty="0">
                <a:solidFill>
                  <a:srgbClr val="000000"/>
                </a:solidFill>
                <a:latin typeface="Calibri" panose="020F0502020204030204" pitchFamily="34" charset="0"/>
              </a:rPr>
              <a:t>występuje w plamce żółtej oka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altLang="pl-PL" dirty="0">
                <a:solidFill>
                  <a:srgbClr val="000000"/>
                </a:solidFill>
                <a:latin typeface="Calibri" panose="020F0502020204030204" pitchFamily="34" charset="0"/>
              </a:rPr>
              <a:t>chroni przed promieniami UVA i UVB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altLang="pl-PL" dirty="0">
                <a:solidFill>
                  <a:srgbClr val="000000"/>
                </a:solidFill>
                <a:latin typeface="Calibri" panose="020F0502020204030204" pitchFamily="34" charset="0"/>
              </a:rPr>
              <a:t>naturalne źródła - jaja, szpinak, brokuły, sałata, pietruszka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altLang="pl-PL" dirty="0">
                <a:solidFill>
                  <a:srgbClr val="000000"/>
                </a:solidFill>
                <a:latin typeface="Calibri" panose="020F0502020204030204" pitchFamily="34" charset="0"/>
              </a:rPr>
              <a:t>dodatek w przemyśle spożywczym do zup, napojów alkoholowych i ciast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9533230" y="1274911"/>
            <a:ext cx="16341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altLang="pl-PL" b="1" dirty="0">
                <a:solidFill>
                  <a:srgbClr val="5A1E27"/>
                </a:solidFill>
                <a:latin typeface="Calibri" panose="020F0502020204030204" pitchFamily="34" charset="0"/>
              </a:rPr>
              <a:t>luteina (E161b)</a:t>
            </a:r>
          </a:p>
        </p:txBody>
      </p:sp>
    </p:spTree>
    <p:extLst>
      <p:ext uri="{BB962C8B-B14F-4D97-AF65-F5344CB8AC3E}">
        <p14:creationId xmlns:p14="http://schemas.microsoft.com/office/powerpoint/2010/main" val="16305207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17149" y="7808"/>
            <a:ext cx="10515600" cy="627652"/>
          </a:xfrm>
        </p:spPr>
        <p:txBody>
          <a:bodyPr>
            <a:normAutofit/>
          </a:bodyPr>
          <a:lstStyle/>
          <a:p>
            <a:r>
              <a:rPr lang="pl-PL" sz="3200" b="1" dirty="0" smtClean="0"/>
              <a:t>PRZEMIANY BARWNIKOW KAROTENOIDOWYCH</a:t>
            </a:r>
            <a:endParaRPr lang="pl-PL" sz="32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40645" y="888274"/>
            <a:ext cx="11527973" cy="461871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l-PL" b="1" dirty="0" smtClean="0"/>
              <a:t>Przemiany enzymatyczne </a:t>
            </a:r>
            <a:r>
              <a:rPr lang="pl-PL" dirty="0" smtClean="0"/>
              <a:t>prowadzące do rozjaśnienia lub zaniku </a:t>
            </a:r>
            <a:r>
              <a:rPr lang="pl-PL" dirty="0"/>
              <a:t>barwy i </a:t>
            </a:r>
            <a:r>
              <a:rPr lang="pl-PL" dirty="0" smtClean="0"/>
              <a:t>pojawienia </a:t>
            </a:r>
            <a:r>
              <a:rPr lang="pl-PL" dirty="0"/>
              <a:t>się </a:t>
            </a:r>
            <a:r>
              <a:rPr lang="pl-PL" dirty="0" smtClean="0"/>
              <a:t>obcego zapachu:</a:t>
            </a:r>
          </a:p>
          <a:p>
            <a:r>
              <a:rPr lang="pl-PL" dirty="0" smtClean="0"/>
              <a:t>autooksydacja – pod wpływem: niskiej aktywności </a:t>
            </a:r>
            <a:r>
              <a:rPr lang="pl-PL" dirty="0"/>
              <a:t>wody produktu, </a:t>
            </a:r>
            <a:r>
              <a:rPr lang="pl-PL" dirty="0" smtClean="0"/>
              <a:t>wzrostu </a:t>
            </a:r>
            <a:r>
              <a:rPr lang="pl-PL" dirty="0"/>
              <a:t>temperatury i </a:t>
            </a:r>
            <a:r>
              <a:rPr lang="pl-PL" dirty="0" smtClean="0"/>
              <a:t>obecności </a:t>
            </a:r>
            <a:r>
              <a:rPr lang="pl-PL" dirty="0"/>
              <a:t>nienasyconych </a:t>
            </a:r>
            <a:r>
              <a:rPr lang="pl-PL" dirty="0" smtClean="0"/>
              <a:t>lipidów, niskiego </a:t>
            </a:r>
            <a:r>
              <a:rPr lang="pl-PL" dirty="0" err="1" smtClean="0"/>
              <a:t>pH</a:t>
            </a:r>
            <a:r>
              <a:rPr lang="pl-PL" dirty="0" smtClean="0"/>
              <a:t> środowiska</a:t>
            </a:r>
          </a:p>
          <a:p>
            <a:pPr marL="0" indent="0">
              <a:buNone/>
            </a:pPr>
            <a:r>
              <a:rPr lang="pl-PL" b="1" dirty="0"/>
              <a:t>Przemiany </a:t>
            </a:r>
            <a:r>
              <a:rPr lang="pl-PL" b="1" dirty="0" smtClean="0"/>
              <a:t>nieenzymatyczne</a:t>
            </a:r>
            <a:r>
              <a:rPr lang="pl-PL" dirty="0" smtClean="0"/>
              <a:t>: </a:t>
            </a:r>
          </a:p>
          <a:p>
            <a:r>
              <a:rPr lang="pl-PL" dirty="0" smtClean="0"/>
              <a:t>rozdrobnienie </a:t>
            </a:r>
            <a:r>
              <a:rPr lang="pl-PL" dirty="0"/>
              <a:t>produktu (krojenie, miażdżenie), </a:t>
            </a:r>
            <a:r>
              <a:rPr lang="pl-PL" dirty="0" smtClean="0"/>
              <a:t>tłoczenie soku – obniżenie stabilności </a:t>
            </a:r>
          </a:p>
          <a:p>
            <a:r>
              <a:rPr lang="pl-PL" dirty="0" smtClean="0"/>
              <a:t>obróbka termiczna (ok.100°C</a:t>
            </a:r>
            <a:r>
              <a:rPr lang="pl-PL" dirty="0"/>
              <a:t>, 30 </a:t>
            </a:r>
            <a:r>
              <a:rPr lang="pl-PL" dirty="0" smtClean="0"/>
              <a:t>s) soku pomarańczowego i soku </a:t>
            </a:r>
            <a:r>
              <a:rPr lang="pl-PL" dirty="0"/>
              <a:t>marchwiowego </a:t>
            </a:r>
            <a:r>
              <a:rPr lang="pl-PL" dirty="0" smtClean="0"/>
              <a:t>obniża zawartość karotenoidów</a:t>
            </a:r>
          </a:p>
          <a:p>
            <a:r>
              <a:rPr lang="pl-PL" dirty="0" smtClean="0"/>
              <a:t>blanszowanie </a:t>
            </a:r>
            <a:r>
              <a:rPr lang="pl-PL" dirty="0"/>
              <a:t>i gotowanie </a:t>
            </a:r>
            <a:r>
              <a:rPr lang="pl-PL" dirty="0" smtClean="0"/>
              <a:t>- inaktywacja enzymów </a:t>
            </a:r>
            <a:r>
              <a:rPr lang="pl-PL" dirty="0"/>
              <a:t>i </a:t>
            </a:r>
            <a:r>
              <a:rPr lang="pl-PL" dirty="0" smtClean="0"/>
              <a:t>rozluźnienie struktury surowca – wzrost  biodostępności </a:t>
            </a:r>
          </a:p>
          <a:p>
            <a:r>
              <a:rPr lang="pl-PL" dirty="0" smtClean="0"/>
              <a:t>konserwowane warzywa – wyższa zawartość karotenoidów niż </a:t>
            </a:r>
            <a:r>
              <a:rPr lang="pl-PL" dirty="0"/>
              <a:t>w </a:t>
            </a:r>
            <a:r>
              <a:rPr lang="pl-PL" dirty="0" smtClean="0"/>
              <a:t>surowcu</a:t>
            </a:r>
            <a:endParaRPr lang="pl-PL" dirty="0"/>
          </a:p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485" y="5759806"/>
            <a:ext cx="10248264" cy="98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7010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839664" y="549880"/>
            <a:ext cx="2854234" cy="523149"/>
          </a:xfrm>
        </p:spPr>
        <p:txBody>
          <a:bodyPr>
            <a:normAutofit fontScale="90000"/>
          </a:bodyPr>
          <a:lstStyle/>
          <a:p>
            <a:r>
              <a:rPr lang="pl-PL" altLang="pl-PL" sz="3600" b="1" dirty="0">
                <a:solidFill>
                  <a:srgbClr val="5A1E27"/>
                </a:solidFill>
                <a:latin typeface="Calibri" panose="020F0502020204030204" pitchFamily="34" charset="0"/>
              </a:rPr>
              <a:t>BETALAINY</a:t>
            </a:r>
            <a:r>
              <a:rPr lang="pl-PL" altLang="pl-PL" dirty="0">
                <a:solidFill>
                  <a:srgbClr val="5A1E27"/>
                </a:solidFill>
                <a:latin typeface="Calibri" panose="020F0502020204030204" pitchFamily="34" charset="0"/>
              </a:rPr>
              <a:t/>
            </a:r>
            <a:br>
              <a:rPr lang="pl-PL" altLang="pl-PL" dirty="0">
                <a:solidFill>
                  <a:srgbClr val="5A1E27"/>
                </a:solidFill>
                <a:latin typeface="Calibri" panose="020F0502020204030204" pitchFamily="34" charset="0"/>
              </a:rPr>
            </a:br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864274"/>
            <a:ext cx="10248264" cy="981541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6610515" y="2743305"/>
            <a:ext cx="23078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err="1"/>
              <a:t>betanina</a:t>
            </a:r>
            <a:r>
              <a:rPr lang="pl-PL" sz="2000" dirty="0"/>
              <a:t> (E162)</a:t>
            </a:r>
          </a:p>
          <a:p>
            <a:r>
              <a:rPr lang="pl-PL" sz="2000" dirty="0"/>
              <a:t>czerwień buraczana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514" y="228582"/>
            <a:ext cx="3054804" cy="2032833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7874616" y="3759073"/>
            <a:ext cx="4021294" cy="225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pl-PL" altLang="pl-PL" b="1" dirty="0" smtClean="0">
                <a:latin typeface="Calibri" panose="020F0502020204030204" pitchFamily="34" charset="0"/>
              </a:rPr>
              <a:t>Właściwości biologiczne:</a:t>
            </a:r>
          </a:p>
          <a:p>
            <a:pPr marL="285750" indent="-285750">
              <a:lnSpc>
                <a:spcPct val="130000"/>
              </a:lnSpc>
              <a:buFontTx/>
              <a:buChar char="-"/>
            </a:pPr>
            <a:r>
              <a:rPr lang="pl-PL" altLang="pl-PL" dirty="0" smtClean="0">
                <a:latin typeface="Calibri" panose="020F0502020204030204" pitchFamily="34" charset="0"/>
              </a:rPr>
              <a:t>antyoksydacyjne</a:t>
            </a:r>
          </a:p>
          <a:p>
            <a:pPr marL="285750" indent="-285750">
              <a:lnSpc>
                <a:spcPct val="130000"/>
              </a:lnSpc>
              <a:buFontTx/>
              <a:buChar char="-"/>
            </a:pPr>
            <a:r>
              <a:rPr lang="pl-PL" altLang="pl-PL" dirty="0">
                <a:latin typeface="Calibri" panose="020F0502020204030204" pitchFamily="34" charset="0"/>
              </a:rPr>
              <a:t>a</a:t>
            </a:r>
            <a:r>
              <a:rPr lang="pl-PL" altLang="pl-PL" dirty="0" smtClean="0">
                <a:latin typeface="Calibri" panose="020F0502020204030204" pitchFamily="34" charset="0"/>
              </a:rPr>
              <a:t>ntynowotworowe</a:t>
            </a:r>
          </a:p>
          <a:p>
            <a:pPr marL="285750" indent="-285750">
              <a:lnSpc>
                <a:spcPct val="130000"/>
              </a:lnSpc>
              <a:buFontTx/>
              <a:buChar char="-"/>
            </a:pPr>
            <a:r>
              <a:rPr lang="pl-PL" altLang="pl-PL" dirty="0" smtClean="0">
                <a:latin typeface="Calibri" panose="020F0502020204030204" pitchFamily="34" charset="0"/>
              </a:rPr>
              <a:t>antybakteryjne </a:t>
            </a:r>
          </a:p>
          <a:p>
            <a:pPr marL="285750" indent="-285750">
              <a:lnSpc>
                <a:spcPct val="130000"/>
              </a:lnSpc>
              <a:buFontTx/>
              <a:buChar char="-"/>
            </a:pPr>
            <a:r>
              <a:rPr lang="pl-PL" altLang="pl-PL" dirty="0">
                <a:latin typeface="Calibri" panose="020F0502020204030204" pitchFamily="34" charset="0"/>
              </a:rPr>
              <a:t>p</a:t>
            </a:r>
            <a:r>
              <a:rPr lang="pl-PL" altLang="pl-PL" dirty="0" smtClean="0">
                <a:latin typeface="Calibri" panose="020F0502020204030204" pitchFamily="34" charset="0"/>
              </a:rPr>
              <a:t>rzeciwzapalne</a:t>
            </a:r>
          </a:p>
          <a:p>
            <a:pPr marL="285750" indent="-285750">
              <a:lnSpc>
                <a:spcPct val="130000"/>
              </a:lnSpc>
              <a:buFontTx/>
              <a:buChar char="-"/>
            </a:pPr>
            <a:r>
              <a:rPr lang="pl-PL" altLang="pl-PL" dirty="0" smtClean="0">
                <a:latin typeface="Calibri" panose="020F0502020204030204" pitchFamily="34" charset="0"/>
              </a:rPr>
              <a:t> </a:t>
            </a:r>
            <a:r>
              <a:rPr lang="pl-PL" altLang="pl-PL" dirty="0">
                <a:latin typeface="Calibri" panose="020F0502020204030204" pitchFamily="34" charset="0"/>
              </a:rPr>
              <a:t>uszczelniające naczynia krwionośne</a:t>
            </a:r>
          </a:p>
        </p:txBody>
      </p:sp>
      <p:grpSp>
        <p:nvGrpSpPr>
          <p:cNvPr id="13" name="Grupa 12"/>
          <p:cNvGrpSpPr/>
          <p:nvPr/>
        </p:nvGrpSpPr>
        <p:grpSpPr>
          <a:xfrm>
            <a:off x="430944" y="219023"/>
            <a:ext cx="11622502" cy="6648312"/>
            <a:chOff x="493030" y="163690"/>
            <a:chExt cx="11622502" cy="6648312"/>
          </a:xfrm>
        </p:grpSpPr>
        <p:pic>
          <p:nvPicPr>
            <p:cNvPr id="5" name="Obraz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956244" y="163690"/>
              <a:ext cx="4625716" cy="3364157"/>
            </a:xfrm>
            <a:prstGeom prst="rect">
              <a:avLst/>
            </a:prstGeom>
          </p:spPr>
        </p:pic>
        <p:sp>
          <p:nvSpPr>
            <p:cNvPr id="7" name="Prostokąt 6"/>
            <p:cNvSpPr/>
            <p:nvPr/>
          </p:nvSpPr>
          <p:spPr>
            <a:xfrm>
              <a:off x="493030" y="2349242"/>
              <a:ext cx="7175753" cy="44627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buFont typeface="Wingdings" panose="05000000000000000000" pitchFamily="2" charset="2"/>
                <a:buChar char="ü"/>
              </a:pPr>
              <a:r>
                <a:rPr lang="pl-PL" altLang="pl-PL" sz="2000" dirty="0" err="1">
                  <a:latin typeface="Calibri" panose="020F0502020204030204" pitchFamily="34" charset="0"/>
                </a:rPr>
                <a:t>betacyjaniny</a:t>
              </a:r>
              <a:r>
                <a:rPr lang="pl-PL" altLang="pl-PL" sz="2000" dirty="0">
                  <a:latin typeface="Calibri" panose="020F0502020204030204" pitchFamily="34" charset="0"/>
                </a:rPr>
                <a:t> (</a:t>
              </a:r>
              <a:r>
                <a:rPr lang="pl-PL" altLang="pl-PL" sz="2000" dirty="0" err="1">
                  <a:latin typeface="Calibri" panose="020F0502020204030204" pitchFamily="34" charset="0"/>
                </a:rPr>
                <a:t>czerwonofioletowe</a:t>
              </a:r>
              <a:r>
                <a:rPr lang="pl-PL" altLang="pl-PL" sz="2000" dirty="0">
                  <a:latin typeface="Calibri" panose="020F0502020204030204" pitchFamily="34" charset="0"/>
                </a:rPr>
                <a:t>)</a:t>
              </a:r>
            </a:p>
            <a:p>
              <a:pPr>
                <a:lnSpc>
                  <a:spcPct val="130000"/>
                </a:lnSpc>
                <a:buFont typeface="Wingdings" panose="05000000000000000000" pitchFamily="2" charset="2"/>
                <a:buChar char="ü"/>
              </a:pPr>
              <a:r>
                <a:rPr lang="pl-PL" altLang="pl-PL" sz="2000" dirty="0" err="1">
                  <a:latin typeface="Calibri" panose="020F0502020204030204" pitchFamily="34" charset="0"/>
                </a:rPr>
                <a:t>betaksantyny</a:t>
              </a:r>
              <a:r>
                <a:rPr lang="pl-PL" altLang="pl-PL" sz="2000" dirty="0">
                  <a:latin typeface="Calibri" panose="020F0502020204030204" pitchFamily="34" charset="0"/>
                </a:rPr>
                <a:t> (żółte)</a:t>
              </a:r>
            </a:p>
            <a:p>
              <a:endParaRPr lang="pl-PL" altLang="pl-PL" sz="2000" dirty="0" smtClean="0">
                <a:latin typeface="Calibri" panose="020F0502020204030204" pitchFamily="34" charset="0"/>
              </a:endParaRPr>
            </a:p>
            <a:p>
              <a:r>
                <a:rPr lang="pl-PL" altLang="pl-PL" sz="2000" dirty="0" smtClean="0">
                  <a:latin typeface="Calibri" panose="020F0502020204030204" pitchFamily="34" charset="0"/>
                </a:rPr>
                <a:t>barwniki </a:t>
              </a:r>
              <a:r>
                <a:rPr lang="pl-PL" altLang="pl-PL" sz="2000" dirty="0">
                  <a:latin typeface="Calibri" panose="020F0502020204030204" pitchFamily="34" charset="0"/>
                </a:rPr>
                <a:t>buraka ćwikłowego (ok.1% </a:t>
              </a:r>
              <a:r>
                <a:rPr lang="pl-PL" altLang="pl-PL" sz="2000" dirty="0" err="1">
                  <a:latin typeface="Calibri" panose="020F0502020204030204" pitchFamily="34" charset="0"/>
                </a:rPr>
                <a:t>s.m</a:t>
              </a:r>
              <a:r>
                <a:rPr lang="pl-PL" altLang="pl-PL" sz="2000" dirty="0" smtClean="0">
                  <a:latin typeface="Calibri" panose="020F0502020204030204" pitchFamily="34" charset="0"/>
                </a:rPr>
                <a:t>.; 75%- </a:t>
              </a:r>
              <a:r>
                <a:rPr lang="pl-PL" altLang="pl-PL" sz="2000" b="1" dirty="0" err="1" smtClean="0">
                  <a:solidFill>
                    <a:srgbClr val="800000"/>
                  </a:solidFill>
                  <a:latin typeface="Calibri" panose="020F0502020204030204" pitchFamily="34" charset="0"/>
                </a:rPr>
                <a:t>betanina</a:t>
              </a:r>
              <a:r>
                <a:rPr lang="pl-PL" altLang="pl-PL" sz="2000" dirty="0">
                  <a:solidFill>
                    <a:srgbClr val="800000"/>
                  </a:solidFill>
                  <a:latin typeface="Calibri" panose="020F0502020204030204" pitchFamily="34" charset="0"/>
                </a:rPr>
                <a:t>)</a:t>
              </a:r>
              <a:r>
                <a:rPr lang="pl-PL" altLang="pl-PL" sz="2000" dirty="0">
                  <a:latin typeface="Calibri" panose="020F0502020204030204" pitchFamily="34" charset="0"/>
                </a:rPr>
                <a:t>, </a:t>
              </a:r>
              <a:r>
                <a:rPr lang="pl-PL" altLang="pl-PL" sz="2000" dirty="0" err="1">
                  <a:latin typeface="Calibri" panose="020F0502020204030204" pitchFamily="34" charset="0"/>
                </a:rPr>
                <a:t>amarantusa</a:t>
              </a:r>
              <a:r>
                <a:rPr lang="pl-PL" altLang="pl-PL" sz="2000" dirty="0">
                  <a:latin typeface="Calibri" panose="020F0502020204030204" pitchFamily="34" charset="0"/>
                </a:rPr>
                <a:t> i </a:t>
              </a:r>
              <a:r>
                <a:rPr lang="pl-PL" altLang="pl-PL" sz="2000" dirty="0" smtClean="0">
                  <a:latin typeface="Calibri" panose="020F0502020204030204" pitchFamily="34" charset="0"/>
                </a:rPr>
                <a:t>kaktusów</a:t>
              </a:r>
            </a:p>
            <a:p>
              <a:r>
                <a:rPr lang="pl-PL" sz="2000" b="1" dirty="0" smtClean="0">
                  <a:solidFill>
                    <a:srgbClr val="000000"/>
                  </a:solidFill>
                  <a:latin typeface="Calibri" panose="020F0502020204030204" pitchFamily="34" charset="0"/>
                  <a:ea typeface="LiberationSerif-Regular"/>
                </a:rPr>
                <a:t>Stężenie </a:t>
              </a:r>
              <a:r>
                <a:rPr lang="pl-PL" sz="2000" b="1" dirty="0" err="1">
                  <a:solidFill>
                    <a:srgbClr val="000000"/>
                  </a:solidFill>
                  <a:latin typeface="Calibri" panose="020F0502020204030204" pitchFamily="34" charset="0"/>
                  <a:ea typeface="LiberationSerif-Regular"/>
                </a:rPr>
                <a:t>betacyjanów</a:t>
              </a:r>
              <a:r>
                <a:rPr lang="pl-PL" sz="2000" b="1" dirty="0">
                  <a:solidFill>
                    <a:srgbClr val="000000"/>
                  </a:solidFill>
                  <a:latin typeface="Calibri" panose="020F0502020204030204" pitchFamily="34" charset="0"/>
                  <a:ea typeface="LiberationSerif-Regular"/>
                </a:rPr>
                <a:t>: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pl-PL" sz="2000" dirty="0">
                  <a:solidFill>
                    <a:srgbClr val="000000"/>
                  </a:solidFill>
                  <a:latin typeface="Calibri" panose="020F0502020204030204" pitchFamily="34" charset="0"/>
                  <a:ea typeface="LiberationSerif-Regular"/>
                </a:rPr>
                <a:t> korzeń buraka - 23–300 mg/100 g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pl-PL" sz="2000" dirty="0">
                  <a:solidFill>
                    <a:srgbClr val="000000"/>
                  </a:solidFill>
                  <a:latin typeface="Calibri" panose="020F0502020204030204" pitchFamily="34" charset="0"/>
                  <a:ea typeface="LiberationSerif-Regular"/>
                </a:rPr>
                <a:t> sok buraczany - 68–188 mg/100 ml</a:t>
              </a:r>
            </a:p>
            <a:p>
              <a:r>
                <a:rPr lang="pl-PL" sz="2000" b="1" dirty="0">
                  <a:solidFill>
                    <a:srgbClr val="000000"/>
                  </a:solidFill>
                  <a:latin typeface="Calibri" panose="020F0502020204030204" pitchFamily="34" charset="0"/>
                  <a:ea typeface="LiberationSerif-Regular"/>
                </a:rPr>
                <a:t>Stężenie </a:t>
              </a:r>
              <a:r>
                <a:rPr lang="pl-PL" sz="2000" b="1" dirty="0" err="1">
                  <a:solidFill>
                    <a:srgbClr val="000000"/>
                  </a:solidFill>
                  <a:latin typeface="Calibri" panose="020F0502020204030204" pitchFamily="34" charset="0"/>
                  <a:ea typeface="LiberationSerif-Regular"/>
                </a:rPr>
                <a:t>betaksantyn</a:t>
              </a:r>
              <a:r>
                <a:rPr lang="pl-PL" sz="2000" dirty="0">
                  <a:solidFill>
                    <a:srgbClr val="000000"/>
                  </a:solidFill>
                  <a:latin typeface="Calibri" panose="020F0502020204030204" pitchFamily="34" charset="0"/>
                  <a:ea typeface="LiberationSerif-Regular"/>
                </a:rPr>
                <a:t>: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pl-PL" sz="2000" dirty="0">
                  <a:solidFill>
                    <a:srgbClr val="000000"/>
                  </a:solidFill>
                  <a:latin typeface="Calibri" panose="020F0502020204030204" pitchFamily="34" charset="0"/>
                  <a:ea typeface="LiberationSerif-Regular"/>
                </a:rPr>
                <a:t> korzeń buraka - 96–140 mg/100 g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pl-PL" sz="2000" dirty="0">
                  <a:solidFill>
                    <a:srgbClr val="000000"/>
                  </a:solidFill>
                  <a:latin typeface="Calibri" panose="020F0502020204030204" pitchFamily="34" charset="0"/>
                  <a:ea typeface="LiberationSerif-Regular"/>
                </a:rPr>
                <a:t> sok buraczany - 35–83 mg/100 ml </a:t>
              </a:r>
              <a:endParaRPr lang="pl-PL" sz="2000" dirty="0"/>
            </a:p>
            <a:p>
              <a:pPr marL="342900" indent="-342900">
                <a:lnSpc>
                  <a:spcPct val="130000"/>
                </a:lnSpc>
                <a:buFont typeface="Arial" panose="020B0604020202020204" pitchFamily="34" charset="0"/>
                <a:buChar char="•"/>
              </a:pPr>
              <a:endParaRPr lang="pl-PL" altLang="pl-PL" sz="2000" dirty="0" smtClean="0">
                <a:latin typeface="Calibri" panose="020F0502020204030204" pitchFamily="34" charset="0"/>
              </a:endParaRPr>
            </a:p>
            <a:p>
              <a:pPr marL="342900" indent="-342900">
                <a:lnSpc>
                  <a:spcPct val="130000"/>
                </a:lnSpc>
                <a:buFont typeface="Arial" panose="020B0604020202020204" pitchFamily="34" charset="0"/>
                <a:buChar char="•"/>
              </a:pPr>
              <a:endParaRPr lang="pl-PL" altLang="pl-PL" sz="2000" dirty="0">
                <a:latin typeface="Calibri" panose="020F0502020204030204" pitchFamily="34" charset="0"/>
              </a:endParaRPr>
            </a:p>
          </p:txBody>
        </p:sp>
        <p:sp>
          <p:nvSpPr>
            <p:cNvPr id="9" name="Prostokąt 8"/>
            <p:cNvSpPr/>
            <p:nvPr/>
          </p:nvSpPr>
          <p:spPr>
            <a:xfrm>
              <a:off x="10462515" y="1850634"/>
              <a:ext cx="165301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>
                  <a:solidFill>
                    <a:srgbClr val="993366"/>
                  </a:solidFill>
                </a:rPr>
                <a:t>Reszta kwasu </a:t>
              </a:r>
              <a:endParaRPr lang="pl-PL" b="1" dirty="0" smtClean="0">
                <a:solidFill>
                  <a:srgbClr val="993366"/>
                </a:solidFill>
              </a:endParaRPr>
            </a:p>
            <a:p>
              <a:r>
                <a:rPr lang="pl-PL" b="1" dirty="0" err="1" smtClean="0">
                  <a:solidFill>
                    <a:srgbClr val="993366"/>
                  </a:solidFill>
                </a:rPr>
                <a:t>betalamowego</a:t>
              </a:r>
              <a:r>
                <a:rPr lang="pl-PL" b="1" dirty="0" smtClean="0">
                  <a:solidFill>
                    <a:srgbClr val="4F6128"/>
                  </a:solidFill>
                  <a:latin typeface="Times New Roman" panose="02020603050405020304" pitchFamily="18" charset="0"/>
                </a:rPr>
                <a:t> </a:t>
              </a:r>
              <a:endParaRPr lang="pl-PL" dirty="0"/>
            </a:p>
          </p:txBody>
        </p:sp>
        <p:sp>
          <p:nvSpPr>
            <p:cNvPr id="10" name="Prostokąt zaokrąglony 9"/>
            <p:cNvSpPr/>
            <p:nvPr/>
          </p:nvSpPr>
          <p:spPr>
            <a:xfrm>
              <a:off x="8943985" y="1724297"/>
              <a:ext cx="3171547" cy="1861179"/>
            </a:xfrm>
            <a:prstGeom prst="roundRect">
              <a:avLst/>
            </a:prstGeom>
            <a:noFill/>
            <a:ln w="38100">
              <a:solidFill>
                <a:srgbClr val="8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ln>
                  <a:solidFill>
                    <a:srgbClr val="993366"/>
                  </a:solidFill>
                </a:ln>
                <a:noFill/>
              </a:endParaRPr>
            </a:p>
          </p:txBody>
        </p:sp>
        <p:sp>
          <p:nvSpPr>
            <p:cNvPr id="11" name="Prostokąt zaokrąglony 10"/>
            <p:cNvSpPr/>
            <p:nvPr/>
          </p:nvSpPr>
          <p:spPr>
            <a:xfrm>
              <a:off x="8447315" y="163690"/>
              <a:ext cx="3526972" cy="1656401"/>
            </a:xfrm>
            <a:prstGeom prst="roundRect">
              <a:avLst/>
            </a:prstGeom>
            <a:noFill/>
            <a:ln w="381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2" name="Prostokąt 11"/>
            <p:cNvSpPr/>
            <p:nvPr/>
          </p:nvSpPr>
          <p:spPr>
            <a:xfrm>
              <a:off x="9996503" y="289542"/>
              <a:ext cx="201638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>
                  <a:solidFill>
                    <a:srgbClr val="993366"/>
                  </a:solidFill>
                </a:rPr>
                <a:t>Reszta </a:t>
              </a:r>
              <a:r>
                <a:rPr lang="pl-PL" b="1" i="1" dirty="0" err="1" smtClean="0">
                  <a:solidFill>
                    <a:srgbClr val="993366"/>
                  </a:solidFill>
                </a:rPr>
                <a:t>cyklo</a:t>
              </a:r>
              <a:r>
                <a:rPr lang="pl-PL" b="1" dirty="0" smtClean="0">
                  <a:solidFill>
                    <a:srgbClr val="993366"/>
                  </a:solidFill>
                </a:rPr>
                <a:t>-DOPA </a:t>
              </a:r>
              <a:endParaRPr lang="pl-PL" b="1" dirty="0">
                <a:solidFill>
                  <a:srgbClr val="993366"/>
                </a:solidFill>
              </a:endParaRPr>
            </a:p>
          </p:txBody>
        </p:sp>
      </p:grpSp>
      <p:sp>
        <p:nvSpPr>
          <p:cNvPr id="14" name="pole tekstowe 13"/>
          <p:cNvSpPr txBox="1"/>
          <p:nvPr/>
        </p:nvSpPr>
        <p:spPr>
          <a:xfrm>
            <a:off x="5800615" y="2124699"/>
            <a:ext cx="1786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err="1" smtClean="0"/>
              <a:t>Beatacyjanidyna</a:t>
            </a:r>
            <a:endParaRPr lang="pl-PL" dirty="0"/>
          </a:p>
        </p:txBody>
      </p:sp>
      <p:cxnSp>
        <p:nvCxnSpPr>
          <p:cNvPr id="16" name="Łącznik prosty ze strzałką 15"/>
          <p:cNvCxnSpPr/>
          <p:nvPr/>
        </p:nvCxnSpPr>
        <p:spPr>
          <a:xfrm flipV="1">
            <a:off x="7606697" y="1993688"/>
            <a:ext cx="1165514" cy="31567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16159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8132" y="1525058"/>
            <a:ext cx="3115491" cy="1325563"/>
          </a:xfrm>
        </p:spPr>
        <p:txBody>
          <a:bodyPr>
            <a:normAutofit fontScale="90000"/>
          </a:bodyPr>
          <a:lstStyle/>
          <a:p>
            <a:r>
              <a:rPr lang="pl-PL" sz="3200" b="1" dirty="0"/>
              <a:t>Wzory strukturalne </a:t>
            </a:r>
            <a:r>
              <a:rPr lang="pl-PL" sz="3200" b="1" dirty="0" err="1"/>
              <a:t>betaksantyn</a:t>
            </a:r>
            <a:r>
              <a:rPr lang="pl-PL" sz="3200" b="1" dirty="0"/>
              <a:t> i </a:t>
            </a:r>
            <a:r>
              <a:rPr lang="pl-PL" sz="3200" b="1" dirty="0" err="1" smtClean="0"/>
              <a:t>betacyjanin</a:t>
            </a:r>
            <a:endParaRPr lang="pl-PL" sz="3200" b="1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77096" y="169482"/>
            <a:ext cx="6557555" cy="5537493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994" y="5719123"/>
            <a:ext cx="10248264" cy="98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0885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50817" y="333556"/>
            <a:ext cx="10515600" cy="557984"/>
          </a:xfrm>
        </p:spPr>
        <p:txBody>
          <a:bodyPr>
            <a:normAutofit fontScale="90000"/>
          </a:bodyPr>
          <a:lstStyle/>
          <a:p>
            <a:r>
              <a:rPr lang="pl-PL" sz="3600" b="1" dirty="0" smtClean="0"/>
              <a:t>Przemiany </a:t>
            </a:r>
            <a:r>
              <a:rPr lang="pl-PL" sz="3600" b="1" dirty="0"/>
              <a:t>barwników </a:t>
            </a:r>
            <a:r>
              <a:rPr lang="pl-PL" sz="3600" b="1" dirty="0" err="1"/>
              <a:t>betalainowych</a:t>
            </a:r>
            <a:r>
              <a:rPr lang="pl-PL" dirty="0"/>
              <a:t/>
            </a:r>
            <a:br>
              <a:rPr lang="pl-PL" dirty="0"/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383" y="1097282"/>
            <a:ext cx="11625943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pl-PL" dirty="0"/>
              <a:t>Barwniki </a:t>
            </a:r>
            <a:r>
              <a:rPr lang="pl-PL" dirty="0" err="1"/>
              <a:t>betalainowe</a:t>
            </a:r>
            <a:r>
              <a:rPr lang="pl-PL" dirty="0"/>
              <a:t> </a:t>
            </a:r>
            <a:r>
              <a:rPr lang="pl-PL" dirty="0" smtClean="0"/>
              <a:t>– nietrwałe     (</a:t>
            </a:r>
            <a:r>
              <a:rPr lang="pl-PL" dirty="0" err="1" smtClean="0"/>
              <a:t>acylowane</a:t>
            </a:r>
            <a:r>
              <a:rPr lang="pl-PL" dirty="0" smtClean="0"/>
              <a:t> </a:t>
            </a:r>
            <a:r>
              <a:rPr lang="pl-PL" dirty="0" err="1" smtClean="0"/>
              <a:t>betacyjaniny</a:t>
            </a:r>
            <a:r>
              <a:rPr lang="pl-PL" dirty="0" smtClean="0"/>
              <a:t> – bardziej stabilne)</a:t>
            </a:r>
            <a:endParaRPr lang="pl-PL" dirty="0"/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Czynniki wpływające na stabilność: aktywność </a:t>
            </a:r>
            <a:r>
              <a:rPr lang="pl-PL" dirty="0"/>
              <a:t>enzymów </a:t>
            </a:r>
            <a:r>
              <a:rPr lang="pl-PL" dirty="0" err="1"/>
              <a:t>oksydoredukcyjnych</a:t>
            </a:r>
            <a:r>
              <a:rPr lang="pl-PL" dirty="0"/>
              <a:t>, </a:t>
            </a:r>
            <a:r>
              <a:rPr lang="pl-PL" dirty="0" err="1"/>
              <a:t>pH</a:t>
            </a:r>
            <a:r>
              <a:rPr lang="pl-PL" dirty="0"/>
              <a:t>, </a:t>
            </a:r>
            <a:r>
              <a:rPr lang="pl-PL" dirty="0" smtClean="0"/>
              <a:t>temperatura, dostęp </a:t>
            </a:r>
            <a:r>
              <a:rPr lang="pl-PL" dirty="0"/>
              <a:t>światła i </a:t>
            </a:r>
            <a:r>
              <a:rPr lang="pl-PL" dirty="0" smtClean="0"/>
              <a:t>tlenu, </a:t>
            </a:r>
            <a:r>
              <a:rPr lang="pl-PL" dirty="0"/>
              <a:t>obecności jonów </a:t>
            </a:r>
            <a:r>
              <a:rPr lang="pl-PL" dirty="0" smtClean="0"/>
              <a:t>metali. </a:t>
            </a:r>
          </a:p>
          <a:p>
            <a:r>
              <a:rPr lang="pl-PL" dirty="0"/>
              <a:t>d</a:t>
            </a:r>
            <a:r>
              <a:rPr lang="pl-PL" dirty="0" smtClean="0"/>
              <a:t>ziałanie enzymów utleniających (</a:t>
            </a:r>
            <a:r>
              <a:rPr lang="pl-PL" dirty="0" err="1" smtClean="0"/>
              <a:t>polifenolooksydaz</a:t>
            </a:r>
            <a:r>
              <a:rPr lang="pl-PL" dirty="0" smtClean="0"/>
              <a:t> </a:t>
            </a:r>
            <a:r>
              <a:rPr lang="pl-PL" dirty="0"/>
              <a:t>i </a:t>
            </a:r>
            <a:r>
              <a:rPr lang="pl-PL" dirty="0" smtClean="0"/>
              <a:t>peroksydaz)      odbarwienie </a:t>
            </a:r>
          </a:p>
          <a:p>
            <a:r>
              <a:rPr lang="pl-PL" dirty="0" smtClean="0"/>
              <a:t>stabilne </a:t>
            </a:r>
            <a:r>
              <a:rPr lang="pl-PL" dirty="0"/>
              <a:t>w szerokim zakresie </a:t>
            </a:r>
            <a:r>
              <a:rPr lang="pl-PL" dirty="0" err="1"/>
              <a:t>pH</a:t>
            </a:r>
            <a:r>
              <a:rPr lang="pl-PL" dirty="0"/>
              <a:t> od 3 do </a:t>
            </a:r>
            <a:r>
              <a:rPr lang="pl-PL" dirty="0" smtClean="0"/>
              <a:t>7 na zimno (w </a:t>
            </a:r>
            <a:r>
              <a:rPr lang="pl-PL" dirty="0" err="1"/>
              <a:t>pH</a:t>
            </a:r>
            <a:r>
              <a:rPr lang="pl-PL" dirty="0"/>
              <a:t> powyżej 8 </a:t>
            </a:r>
            <a:r>
              <a:rPr lang="pl-PL" dirty="0" smtClean="0"/>
              <a:t>wzrost intensywności barwy; poniżej </a:t>
            </a:r>
            <a:r>
              <a:rPr lang="pl-PL" dirty="0" err="1" smtClean="0"/>
              <a:t>pH</a:t>
            </a:r>
            <a:r>
              <a:rPr lang="pl-PL" dirty="0" smtClean="0"/>
              <a:t> 3 zmiana </a:t>
            </a:r>
            <a:r>
              <a:rPr lang="pl-PL" dirty="0"/>
              <a:t>barwy w kierunku </a:t>
            </a:r>
            <a:r>
              <a:rPr lang="pl-PL" dirty="0" smtClean="0"/>
              <a:t>fioletowej) </a:t>
            </a:r>
          </a:p>
          <a:p>
            <a:r>
              <a:rPr lang="pl-PL" dirty="0"/>
              <a:t>o</a:t>
            </a:r>
            <a:r>
              <a:rPr lang="pl-PL" dirty="0" smtClean="0"/>
              <a:t>grzewanie (</a:t>
            </a:r>
            <a:r>
              <a:rPr lang="pl-PL" dirty="0" err="1" smtClean="0"/>
              <a:t>pH</a:t>
            </a:r>
            <a:r>
              <a:rPr lang="pl-PL" dirty="0" smtClean="0"/>
              <a:t> 3–7)  - polimeryzacja barwników         zmiana </a:t>
            </a:r>
            <a:r>
              <a:rPr lang="pl-PL" dirty="0"/>
              <a:t>barwy </a:t>
            </a:r>
            <a:r>
              <a:rPr lang="pl-PL" dirty="0" smtClean="0"/>
              <a:t>(brązowienie)</a:t>
            </a:r>
          </a:p>
          <a:p>
            <a:r>
              <a:rPr lang="pl-PL" dirty="0" smtClean="0"/>
              <a:t>zdolność resyntezy </a:t>
            </a:r>
            <a:r>
              <a:rPr lang="pl-PL" dirty="0"/>
              <a:t>przy </a:t>
            </a:r>
            <a:r>
              <a:rPr lang="pl-PL" dirty="0" err="1"/>
              <a:t>pH</a:t>
            </a:r>
            <a:r>
              <a:rPr lang="pl-PL" dirty="0"/>
              <a:t> </a:t>
            </a:r>
            <a:r>
              <a:rPr lang="pl-PL" dirty="0" smtClean="0"/>
              <a:t>5  </a:t>
            </a:r>
            <a:r>
              <a:rPr lang="pl-PL" dirty="0"/>
              <a:t>w temperaturze </a:t>
            </a:r>
            <a:r>
              <a:rPr lang="pl-PL" dirty="0" smtClean="0"/>
              <a:t>poniżej 10°C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5536" y="5876459"/>
            <a:ext cx="10248264" cy="981541"/>
          </a:xfrm>
          <a:prstGeom prst="rect">
            <a:avLst/>
          </a:prstGeom>
        </p:spPr>
      </p:pic>
      <p:cxnSp>
        <p:nvCxnSpPr>
          <p:cNvPr id="6" name="Łącznik prosty ze strzałką 5"/>
          <p:cNvCxnSpPr/>
          <p:nvPr/>
        </p:nvCxnSpPr>
        <p:spPr>
          <a:xfrm flipV="1">
            <a:off x="7228115" y="4441372"/>
            <a:ext cx="461554" cy="870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ze strzałką 8"/>
          <p:cNvCxnSpPr/>
          <p:nvPr/>
        </p:nvCxnSpPr>
        <p:spPr>
          <a:xfrm flipV="1">
            <a:off x="9440091" y="3082835"/>
            <a:ext cx="322217" cy="870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93202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/>
          <p:cNvGrpSpPr/>
          <p:nvPr/>
        </p:nvGrpSpPr>
        <p:grpSpPr>
          <a:xfrm>
            <a:off x="4219224" y="1062903"/>
            <a:ext cx="4762297" cy="3232864"/>
            <a:chOff x="4291281" y="1350610"/>
            <a:chExt cx="4762297" cy="3232864"/>
          </a:xfrm>
        </p:grpSpPr>
        <p:pic>
          <p:nvPicPr>
            <p:cNvPr id="3" name="Obraz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03622" y="1350610"/>
              <a:ext cx="4549956" cy="3232864"/>
            </a:xfrm>
            <a:prstGeom prst="rect">
              <a:avLst/>
            </a:prstGeom>
          </p:spPr>
        </p:pic>
        <p:grpSp>
          <p:nvGrpSpPr>
            <p:cNvPr id="20" name="Grupa 19"/>
            <p:cNvGrpSpPr/>
            <p:nvPr/>
          </p:nvGrpSpPr>
          <p:grpSpPr>
            <a:xfrm>
              <a:off x="4291281" y="2489127"/>
              <a:ext cx="3698833" cy="1849838"/>
              <a:chOff x="4291281" y="2528688"/>
              <a:chExt cx="3698833" cy="1849838"/>
            </a:xfrm>
          </p:grpSpPr>
          <p:sp>
            <p:nvSpPr>
              <p:cNvPr id="12" name="pole tekstowe 11"/>
              <p:cNvSpPr txBox="1"/>
              <p:nvPr/>
            </p:nvSpPr>
            <p:spPr>
              <a:xfrm>
                <a:off x="5486400" y="3259580"/>
                <a:ext cx="278674" cy="3684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b="1" dirty="0" smtClean="0"/>
                  <a:t>A</a:t>
                </a:r>
                <a:endParaRPr lang="pl-PL" b="1" dirty="0"/>
              </a:p>
            </p:txBody>
          </p:sp>
          <p:sp>
            <p:nvSpPr>
              <p:cNvPr id="13" name="pole tekstowe 12"/>
              <p:cNvSpPr txBox="1"/>
              <p:nvPr/>
            </p:nvSpPr>
            <p:spPr>
              <a:xfrm>
                <a:off x="7711440" y="2528688"/>
                <a:ext cx="278674" cy="3684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b="1" dirty="0" smtClean="0"/>
                  <a:t>B</a:t>
                </a:r>
                <a:endParaRPr lang="pl-PL" b="1" dirty="0"/>
              </a:p>
            </p:txBody>
          </p:sp>
          <p:sp>
            <p:nvSpPr>
              <p:cNvPr id="14" name="pole tekstowe 13"/>
              <p:cNvSpPr txBox="1"/>
              <p:nvPr/>
            </p:nvSpPr>
            <p:spPr>
              <a:xfrm>
                <a:off x="6355081" y="3259580"/>
                <a:ext cx="278674" cy="3684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b="1" dirty="0" smtClean="0"/>
                  <a:t>C</a:t>
                </a:r>
                <a:endParaRPr lang="pl-PL" b="1" dirty="0"/>
              </a:p>
            </p:txBody>
          </p:sp>
          <p:sp>
            <p:nvSpPr>
              <p:cNvPr id="15" name="Owal 14"/>
              <p:cNvSpPr/>
              <p:nvPr/>
            </p:nvSpPr>
            <p:spPr>
              <a:xfrm>
                <a:off x="7040334" y="3628003"/>
                <a:ext cx="734517" cy="750523"/>
              </a:xfrm>
              <a:prstGeom prst="ellips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  <p:sp>
            <p:nvSpPr>
              <p:cNvPr id="16" name="Owal 15"/>
              <p:cNvSpPr/>
              <p:nvPr/>
            </p:nvSpPr>
            <p:spPr>
              <a:xfrm>
                <a:off x="4345304" y="3550048"/>
                <a:ext cx="734517" cy="750523"/>
              </a:xfrm>
              <a:prstGeom prst="ellips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  <p:sp>
            <p:nvSpPr>
              <p:cNvPr id="17" name="Owal 16"/>
              <p:cNvSpPr/>
              <p:nvPr/>
            </p:nvSpPr>
            <p:spPr>
              <a:xfrm>
                <a:off x="4291281" y="2528688"/>
                <a:ext cx="734517" cy="750523"/>
              </a:xfrm>
              <a:prstGeom prst="ellips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</p:grpSp>
      </p:grpSp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759806"/>
            <a:ext cx="10248264" cy="981541"/>
          </a:xfrm>
          <a:prstGeom prst="rect">
            <a:avLst/>
          </a:prstGeom>
        </p:spPr>
      </p:pic>
      <p:pic>
        <p:nvPicPr>
          <p:cNvPr id="5" name="Picture 4"/>
          <p:cNvPicPr>
            <a:picLocks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970952" y="205302"/>
            <a:ext cx="2407973" cy="17089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5"/>
          <a:srcRect b="49469"/>
          <a:stretch/>
        </p:blipFill>
        <p:spPr>
          <a:xfrm>
            <a:off x="9710058" y="116629"/>
            <a:ext cx="2120990" cy="1886342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3378925" y="116629"/>
            <a:ext cx="62266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altLang="pl-PL" sz="2800" dirty="0">
                <a:solidFill>
                  <a:srgbClr val="5A1E27"/>
                </a:solidFill>
                <a:latin typeface="Calibri" panose="020F0502020204030204" pitchFamily="34" charset="0"/>
              </a:rPr>
              <a:t>ANTOCYJANY –</a:t>
            </a:r>
            <a:r>
              <a:rPr lang="pl-PL" altLang="pl-PL" sz="2800" b="1" dirty="0">
                <a:solidFill>
                  <a:srgbClr val="5A1E27"/>
                </a:solidFill>
                <a:latin typeface="Calibri" panose="020F0502020204030204" pitchFamily="34" charset="0"/>
              </a:rPr>
              <a:t> </a:t>
            </a:r>
            <a:r>
              <a:rPr lang="el-GR" altLang="pl-PL" sz="2800" b="1" dirty="0">
                <a:solidFill>
                  <a:srgbClr val="5A1E27"/>
                </a:solidFill>
                <a:latin typeface="Calibri" panose="020F0502020204030204" pitchFamily="34" charset="0"/>
              </a:rPr>
              <a:t>β</a:t>
            </a:r>
            <a:r>
              <a:rPr lang="pl-PL" altLang="pl-PL" sz="2800" b="1" dirty="0">
                <a:solidFill>
                  <a:srgbClr val="5A1E27"/>
                </a:solidFill>
                <a:latin typeface="Calibri" panose="020F0502020204030204" pitchFamily="34" charset="0"/>
              </a:rPr>
              <a:t>-GLIKOZYDY ANTOCYJANIDYN</a:t>
            </a:r>
          </a:p>
          <a:p>
            <a:pPr algn="ctr"/>
            <a:r>
              <a:rPr lang="pl-PL" altLang="pl-PL" sz="2800" b="1" dirty="0">
                <a:solidFill>
                  <a:srgbClr val="5A1E27"/>
                </a:solidFill>
                <a:latin typeface="Calibri" panose="020F0502020204030204" pitchFamily="34" charset="0"/>
              </a:rPr>
              <a:t>E163</a:t>
            </a:r>
          </a:p>
        </p:txBody>
      </p:sp>
      <p:sp>
        <p:nvSpPr>
          <p:cNvPr id="9" name="Prostokąt 8"/>
          <p:cNvSpPr/>
          <p:nvPr/>
        </p:nvSpPr>
        <p:spPr>
          <a:xfrm>
            <a:off x="518090" y="2153387"/>
            <a:ext cx="345294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altLang="pl-PL" sz="2000" dirty="0">
                <a:latin typeface="Calibri" panose="020F0502020204030204" pitchFamily="34" charset="0"/>
              </a:rPr>
              <a:t>barwniki owoców i kwiatów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altLang="pl-PL" sz="2000" dirty="0">
                <a:latin typeface="Calibri" panose="020F0502020204030204" pitchFamily="34" charset="0"/>
              </a:rPr>
              <a:t>barwa od pomarańczowej przez czerwoną do </a:t>
            </a:r>
            <a:r>
              <a:rPr lang="pl-PL" altLang="pl-PL" sz="2000" dirty="0" smtClean="0">
                <a:latin typeface="Calibri" panose="020F0502020204030204" pitchFamily="34" charset="0"/>
              </a:rPr>
              <a:t>niebieskiej</a:t>
            </a:r>
            <a:endParaRPr lang="pl-PL" altLang="pl-PL" sz="2000" dirty="0">
              <a:latin typeface="Calibri" panose="020F0502020204030204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51212" y="3872510"/>
            <a:ext cx="3361509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pl-PL" altLang="pl-PL" sz="2400" dirty="0">
                <a:solidFill>
                  <a:srgbClr val="5A1E27"/>
                </a:solidFill>
                <a:latin typeface="Calibri" panose="020F0502020204030204" pitchFamily="34" charset="0"/>
              </a:rPr>
              <a:t>O</a:t>
            </a:r>
            <a:r>
              <a:rPr lang="pl-PL" altLang="pl-PL" sz="2400" dirty="0" smtClean="0">
                <a:solidFill>
                  <a:srgbClr val="5A1E27"/>
                </a:solidFill>
                <a:latin typeface="Calibri" panose="020F0502020204030204" pitchFamily="34" charset="0"/>
              </a:rPr>
              <a:t> </a:t>
            </a:r>
            <a:r>
              <a:rPr lang="pl-PL" altLang="pl-PL" sz="2400" dirty="0">
                <a:solidFill>
                  <a:srgbClr val="5A1E27"/>
                </a:solidFill>
                <a:latin typeface="Calibri" panose="020F0502020204030204" pitchFamily="34" charset="0"/>
              </a:rPr>
              <a:t>barwie decyduje liczba grup OH w pierścieniu </a:t>
            </a:r>
            <a:r>
              <a:rPr lang="pl-PL" altLang="pl-PL" sz="2400" dirty="0" smtClean="0">
                <a:solidFill>
                  <a:srgbClr val="5A1E27"/>
                </a:solidFill>
                <a:latin typeface="Calibri" panose="020F0502020204030204" pitchFamily="34" charset="0"/>
              </a:rPr>
              <a:t>B i A </a:t>
            </a:r>
            <a:r>
              <a:rPr lang="pl-PL" altLang="pl-PL" sz="2400" dirty="0">
                <a:solidFill>
                  <a:srgbClr val="5A1E27"/>
                </a:solidFill>
                <a:latin typeface="Calibri" panose="020F0502020204030204" pitchFamily="34" charset="0"/>
              </a:rPr>
              <a:t>oraz </a:t>
            </a:r>
            <a:r>
              <a:rPr lang="pl-PL" altLang="pl-PL" sz="2400" dirty="0" smtClean="0">
                <a:solidFill>
                  <a:srgbClr val="5A1E27"/>
                </a:solidFill>
                <a:latin typeface="Calibri" panose="020F0502020204030204" pitchFamily="34" charset="0"/>
              </a:rPr>
              <a:t>położenie </a:t>
            </a:r>
            <a:r>
              <a:rPr lang="pl-PL" altLang="pl-PL" sz="2400" dirty="0">
                <a:solidFill>
                  <a:srgbClr val="5A1E27"/>
                </a:solidFill>
                <a:latin typeface="Calibri" panose="020F0502020204030204" pitchFamily="34" charset="0"/>
              </a:rPr>
              <a:t>części cukrowej</a:t>
            </a:r>
          </a:p>
        </p:txBody>
      </p:sp>
      <p:grpSp>
        <p:nvGrpSpPr>
          <p:cNvPr id="21" name="Grupa 20"/>
          <p:cNvGrpSpPr/>
          <p:nvPr/>
        </p:nvGrpSpPr>
        <p:grpSpPr>
          <a:xfrm>
            <a:off x="9383786" y="2528688"/>
            <a:ext cx="3063512" cy="2328085"/>
            <a:chOff x="9383786" y="2528688"/>
            <a:chExt cx="3063512" cy="2328085"/>
          </a:xfrm>
        </p:grpSpPr>
        <p:sp>
          <p:nvSpPr>
            <p:cNvPr id="10" name="Prostokąt 9"/>
            <p:cNvSpPr/>
            <p:nvPr/>
          </p:nvSpPr>
          <p:spPr>
            <a:xfrm>
              <a:off x="9383786" y="2554130"/>
              <a:ext cx="3063512" cy="23026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pl-PL" altLang="pl-PL" sz="2400" b="1" i="1" dirty="0">
                  <a:solidFill>
                    <a:srgbClr val="5A1E27"/>
                  </a:solidFill>
                  <a:latin typeface="Calibri" panose="020F0502020204030204" pitchFamily="34" charset="0"/>
                </a:rPr>
                <a:t>części </a:t>
              </a:r>
              <a:r>
                <a:rPr lang="pl-PL" altLang="pl-PL" sz="2400" b="1" i="1" dirty="0" smtClean="0">
                  <a:solidFill>
                    <a:srgbClr val="5A1E27"/>
                  </a:solidFill>
                  <a:latin typeface="Calibri" panose="020F0502020204030204" pitchFamily="34" charset="0"/>
                </a:rPr>
                <a:t>cukrowe (G):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pl-PL" altLang="pl-PL" sz="2400" i="1" dirty="0" smtClean="0">
                  <a:solidFill>
                    <a:srgbClr val="5A1E27"/>
                  </a:solidFill>
                  <a:latin typeface="Calibri" panose="020F0502020204030204" pitchFamily="34" charset="0"/>
                </a:rPr>
                <a:t>glukoza</a:t>
              </a:r>
              <a:r>
                <a:rPr lang="pl-PL" altLang="pl-PL" sz="2400" i="1" dirty="0">
                  <a:solidFill>
                    <a:srgbClr val="5A1E27"/>
                  </a:solidFill>
                  <a:latin typeface="Calibri" panose="020F0502020204030204" pitchFamily="34" charset="0"/>
                </a:rPr>
                <a:t>, </a:t>
              </a:r>
              <a:endParaRPr lang="pl-PL" altLang="pl-PL" sz="2400" i="1" dirty="0" smtClean="0">
                <a:solidFill>
                  <a:srgbClr val="5A1E27"/>
                </a:solidFill>
                <a:latin typeface="Calibri" panose="020F0502020204030204" pitchFamily="34" charset="0"/>
              </a:endParaRP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pl-PL" altLang="pl-PL" sz="2400" i="1" dirty="0" smtClean="0">
                  <a:solidFill>
                    <a:srgbClr val="5A1E27"/>
                  </a:solidFill>
                  <a:latin typeface="Calibri" panose="020F0502020204030204" pitchFamily="34" charset="0"/>
                </a:rPr>
                <a:t>ksyloza,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pl-PL" altLang="pl-PL" sz="2400" i="1" dirty="0" smtClean="0">
                  <a:solidFill>
                    <a:srgbClr val="5A1E27"/>
                  </a:solidFill>
                  <a:latin typeface="Calibri" panose="020F0502020204030204" pitchFamily="34" charset="0"/>
                </a:rPr>
                <a:t>ramnoza</a:t>
              </a:r>
              <a:r>
                <a:rPr lang="pl-PL" altLang="pl-PL" sz="2400" i="1" dirty="0">
                  <a:solidFill>
                    <a:srgbClr val="5A1E27"/>
                  </a:solidFill>
                  <a:latin typeface="Calibri" panose="020F0502020204030204" pitchFamily="34" charset="0"/>
                </a:rPr>
                <a:t>, </a:t>
              </a:r>
              <a:endParaRPr lang="pl-PL" altLang="pl-PL" sz="2400" i="1" dirty="0" smtClean="0">
                <a:solidFill>
                  <a:srgbClr val="5A1E27"/>
                </a:solidFill>
                <a:latin typeface="Calibri" panose="020F0502020204030204" pitchFamily="34" charset="0"/>
              </a:endParaRP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pl-PL" altLang="pl-PL" sz="2400" i="1" dirty="0" smtClean="0">
                  <a:solidFill>
                    <a:srgbClr val="5A1E27"/>
                  </a:solidFill>
                  <a:latin typeface="Calibri" panose="020F0502020204030204" pitchFamily="34" charset="0"/>
                </a:rPr>
                <a:t>arabinoza,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pl-PL" altLang="pl-PL" sz="2400" i="1" dirty="0" smtClean="0">
                  <a:solidFill>
                    <a:srgbClr val="5A1E27"/>
                  </a:solidFill>
                  <a:latin typeface="Calibri" panose="020F0502020204030204" pitchFamily="34" charset="0"/>
                </a:rPr>
                <a:t>rutynoza </a:t>
              </a:r>
              <a:endParaRPr lang="pl-PL" altLang="pl-PL" sz="2400" i="1" dirty="0">
                <a:solidFill>
                  <a:srgbClr val="5A1E27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8" name="Owal 17"/>
            <p:cNvSpPr/>
            <p:nvPr/>
          </p:nvSpPr>
          <p:spPr>
            <a:xfrm>
              <a:off x="11366996" y="2528688"/>
              <a:ext cx="551016" cy="58068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sp>
        <p:nvSpPr>
          <p:cNvPr id="22" name="Prostokąt 21"/>
          <p:cNvSpPr/>
          <p:nvPr/>
        </p:nvSpPr>
        <p:spPr>
          <a:xfrm>
            <a:off x="3772055" y="4719024"/>
            <a:ext cx="544036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W</a:t>
            </a:r>
            <a:r>
              <a:rPr lang="pl-PL" sz="2000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 naturze występują </a:t>
            </a:r>
            <a:r>
              <a:rPr lang="pl-PL" sz="2000" dirty="0" err="1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acylowane</a:t>
            </a:r>
            <a:r>
              <a:rPr lang="pl-PL" sz="2000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 (lub nie) </a:t>
            </a:r>
            <a:r>
              <a:rPr lang="pl-PL" sz="2000" dirty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kwasami alifatycznymi, jak i </a:t>
            </a:r>
            <a:r>
              <a:rPr lang="pl-PL" sz="2000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aromatycznymi, a cząsteczka kwasu przyłączona </a:t>
            </a:r>
            <a:r>
              <a:rPr lang="pl-PL" sz="2000" dirty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j</a:t>
            </a:r>
            <a:r>
              <a:rPr lang="pl-PL" sz="2000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</a:rPr>
              <a:t>est do cząsteczki sacharydu</a:t>
            </a:r>
            <a:endParaRPr lang="pl-PL" sz="20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156941" y="1740215"/>
            <a:ext cx="2115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Kation </a:t>
            </a:r>
            <a:r>
              <a:rPr lang="pl-PL" dirty="0" err="1" smtClean="0"/>
              <a:t>flawyliowy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974024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6334" y="344890"/>
            <a:ext cx="2712336" cy="1325563"/>
          </a:xfrm>
        </p:spPr>
        <p:txBody>
          <a:bodyPr>
            <a:normAutofit fontScale="90000"/>
          </a:bodyPr>
          <a:lstStyle/>
          <a:p>
            <a:r>
              <a:rPr lang="pl-PL" sz="3200" b="1" dirty="0" smtClean="0"/>
              <a:t>Antocyjanidyny występujące w żywności</a:t>
            </a:r>
            <a:endParaRPr lang="pl-PL" sz="3200" b="1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32204" y="344890"/>
            <a:ext cx="7975593" cy="538458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326" y="5876459"/>
            <a:ext cx="10248264" cy="981541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472343" y="2465836"/>
            <a:ext cx="2980317" cy="2166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l-PL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Antocyjany </a:t>
            </a:r>
            <a:r>
              <a:rPr lang="pl-PL" dirty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warzyw i </a:t>
            </a:r>
            <a:r>
              <a:rPr lang="pl-PL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owoców:</a:t>
            </a:r>
          </a:p>
          <a:p>
            <a:pPr marL="285750" indent="-2857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l-PL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50</a:t>
            </a:r>
            <a:r>
              <a:rPr lang="pl-PL" dirty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% </a:t>
            </a:r>
            <a:r>
              <a:rPr lang="pl-PL" dirty="0" err="1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cyjanidyny</a:t>
            </a:r>
            <a:r>
              <a:rPr lang="pl-PL" dirty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, </a:t>
            </a:r>
            <a:endParaRPr lang="pl-PL" dirty="0" smtClean="0">
              <a:solidFill>
                <a:srgbClr val="000000"/>
              </a:solidFill>
              <a:latin typeface="Calibri" panose="020F0502020204030204" pitchFamily="34" charset="0"/>
              <a:ea typeface="LiberationSerif-Regular"/>
              <a:cs typeface="Calibri" panose="020F050202020403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l-PL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12</a:t>
            </a:r>
            <a:r>
              <a:rPr lang="pl-PL" dirty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% </a:t>
            </a:r>
            <a:r>
              <a:rPr lang="pl-PL" dirty="0" err="1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delfinidyny</a:t>
            </a:r>
            <a:r>
              <a:rPr lang="pl-PL" dirty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, </a:t>
            </a:r>
            <a:r>
              <a:rPr lang="pl-PL" dirty="0" err="1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pelargonidyny</a:t>
            </a:r>
            <a:r>
              <a:rPr lang="pl-PL" dirty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 lub </a:t>
            </a:r>
            <a:r>
              <a:rPr lang="pl-PL" dirty="0" err="1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peonidyny</a:t>
            </a:r>
            <a:r>
              <a:rPr lang="pl-PL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, </a:t>
            </a:r>
          </a:p>
          <a:p>
            <a:pPr marL="285750" indent="-2857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l-PL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7</a:t>
            </a:r>
            <a:r>
              <a:rPr lang="pl-PL" dirty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% </a:t>
            </a:r>
            <a:r>
              <a:rPr lang="pl-PL" dirty="0" err="1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petunidyny</a:t>
            </a:r>
            <a:r>
              <a:rPr lang="pl-PL" dirty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 lub </a:t>
            </a:r>
            <a:r>
              <a:rPr lang="pl-PL" dirty="0" err="1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malwidyny</a:t>
            </a:r>
            <a:endParaRPr lang="pl-PL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1592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85334" y="257697"/>
            <a:ext cx="10515600" cy="479606"/>
          </a:xfrm>
        </p:spPr>
        <p:txBody>
          <a:bodyPr>
            <a:normAutofit fontScale="90000"/>
          </a:bodyPr>
          <a:lstStyle/>
          <a:p>
            <a:r>
              <a:rPr lang="pl-PL" sz="3200" b="1" dirty="0" smtClean="0"/>
              <a:t>Zawartość antocyjanów w żywności</a:t>
            </a:r>
            <a:endParaRPr lang="pl-PL" sz="3200" b="1" dirty="0"/>
          </a:p>
        </p:txBody>
      </p:sp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4642696"/>
              </p:ext>
            </p:extLst>
          </p:nvPr>
        </p:nvGraphicFramePr>
        <p:xfrm>
          <a:off x="1254169" y="1140822"/>
          <a:ext cx="6749008" cy="3856334"/>
        </p:xfrm>
        <a:graphic>
          <a:graphicData uri="http://schemas.openxmlformats.org/drawingml/2006/table">
            <a:tbl>
              <a:tblPr firstRow="1" firstCol="1" bandRow="1"/>
              <a:tblGrid>
                <a:gridCol w="2282619">
                  <a:extLst>
                    <a:ext uri="{9D8B030D-6E8A-4147-A177-3AD203B41FA5}">
                      <a16:colId xmlns:a16="http://schemas.microsoft.com/office/drawing/2014/main" val="2332427908"/>
                    </a:ext>
                  </a:extLst>
                </a:gridCol>
                <a:gridCol w="1289231">
                  <a:extLst>
                    <a:ext uri="{9D8B030D-6E8A-4147-A177-3AD203B41FA5}">
                      <a16:colId xmlns:a16="http://schemas.microsoft.com/office/drawing/2014/main" val="2632300281"/>
                    </a:ext>
                  </a:extLst>
                </a:gridCol>
                <a:gridCol w="1588579">
                  <a:extLst>
                    <a:ext uri="{9D8B030D-6E8A-4147-A177-3AD203B41FA5}">
                      <a16:colId xmlns:a16="http://schemas.microsoft.com/office/drawing/2014/main" val="1005940419"/>
                    </a:ext>
                  </a:extLst>
                </a:gridCol>
                <a:gridCol w="1588579">
                  <a:extLst>
                    <a:ext uri="{9D8B030D-6E8A-4147-A177-3AD203B41FA5}">
                      <a16:colId xmlns:a16="http://schemas.microsoft.com/office/drawing/2014/main" val="1820370207"/>
                    </a:ext>
                  </a:extLst>
                </a:gridCol>
              </a:tblGrid>
              <a:tr h="257089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>
                          <a:effectLst/>
                          <a:latin typeface="Calibri" panose="020F0502020204030204" pitchFamily="34" charset="0"/>
                          <a:ea typeface="LiberationSerif-Bold"/>
                          <a:cs typeface="LiberationSerif-Bold"/>
                        </a:rPr>
                        <a:t> 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>
                          <a:effectLst/>
                          <a:latin typeface="Calibri" panose="020F0502020204030204" pitchFamily="34" charset="0"/>
                          <a:ea typeface="LiberationSerif-Bold"/>
                          <a:cs typeface="LiberationSerif-Bold"/>
                        </a:rPr>
                        <a:t>Surowiec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>
                          <a:effectLst/>
                          <a:latin typeface="Calibri" panose="020F0502020204030204" pitchFamily="34" charset="0"/>
                          <a:ea typeface="LiberationSerif-Bold"/>
                          <a:cs typeface="LiberationSerif-Bold"/>
                        </a:rPr>
                        <a:t>Zawartość (mg/100 g)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4516647"/>
                  </a:ext>
                </a:extLst>
              </a:tr>
              <a:tr h="51417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>
                          <a:effectLst/>
                          <a:latin typeface="Calibri" panose="020F0502020204030204" pitchFamily="34" charset="0"/>
                          <a:ea typeface="LiberationSerif-Bold"/>
                          <a:cs typeface="LiberationSerif-Bold"/>
                        </a:rPr>
                        <a:t>Antocyjany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>
                          <a:effectLst/>
                          <a:latin typeface="Calibri" panose="020F0502020204030204" pitchFamily="34" charset="0"/>
                          <a:ea typeface="LiberationSerif-Bold"/>
                          <a:cs typeface="LiberationSerif-Bold"/>
                        </a:rPr>
                        <a:t>ogółem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>
                          <a:effectLst/>
                          <a:latin typeface="Calibri" panose="020F0502020204030204" pitchFamily="34" charset="0"/>
                          <a:ea typeface="LiberationSerif-Bold"/>
                          <a:cs typeface="LiberationSerif-Bold"/>
                        </a:rPr>
                        <a:t>Antocyjany nieacylowane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>
                          <a:effectLst/>
                          <a:latin typeface="Calibri" panose="020F0502020204030204" pitchFamily="34" charset="0"/>
                          <a:ea typeface="LiberationSerif-Bold"/>
                          <a:cs typeface="LiberationSerif-Bold"/>
                        </a:rPr>
                        <a:t>Antocyjany acylowane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29520"/>
                  </a:ext>
                </a:extLst>
              </a:tr>
              <a:tr h="2570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Aronia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1480 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1480 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–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319197"/>
                  </a:ext>
                </a:extLst>
              </a:tr>
              <a:tr h="2570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Czarny bez 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1375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1375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6882248"/>
                  </a:ext>
                </a:extLst>
              </a:tr>
              <a:tr h="2570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Borówka amerykańska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387–486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348–421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16,4–65,6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3778494"/>
                  </a:ext>
                </a:extLst>
              </a:tr>
              <a:tr h="2570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Czarna porzeczka   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476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471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5,3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0474690"/>
                  </a:ext>
                </a:extLst>
              </a:tr>
              <a:tr h="2570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Jeżyna 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245–300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231–292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8,8–14,3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3927337"/>
                  </a:ext>
                </a:extLst>
              </a:tr>
              <a:tr h="2570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Wiśnia  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122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122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214221"/>
                  </a:ext>
                </a:extLst>
              </a:tr>
              <a:tr h="2570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Malina 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93–687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92–687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361632"/>
                  </a:ext>
                </a:extLst>
              </a:tr>
              <a:tr h="2570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Czerwona kapusta   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322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46,7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275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1943181"/>
                  </a:ext>
                </a:extLst>
              </a:tr>
              <a:tr h="2570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Czerwona rzodkiewka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100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il. śladowe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100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7184902"/>
                  </a:ext>
                </a:extLst>
              </a:tr>
              <a:tr h="2570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Bakłażan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85,7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85,7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–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7861126"/>
                  </a:ext>
                </a:extLst>
              </a:tr>
              <a:tr h="2570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Czarna fasola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44,5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44,5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–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5385043"/>
                  </a:ext>
                </a:extLst>
              </a:tr>
              <a:tr h="2570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Czerwona cebula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48,5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11,0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Calibri" panose="020F0502020204030204" pitchFamily="34" charset="0"/>
                          <a:ea typeface="LiberationSerif-Regular"/>
                          <a:cs typeface="LiberationSerif-Regular"/>
                        </a:rPr>
                        <a:t>37,5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862891"/>
                  </a:ext>
                </a:extLst>
              </a:tr>
            </a:tbl>
          </a:graphicData>
        </a:graphic>
      </p:graphicFrame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821129"/>
            <a:ext cx="10248264" cy="981541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8289" y="1500119"/>
            <a:ext cx="1804572" cy="1371719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9477" y="890099"/>
            <a:ext cx="1804572" cy="1365622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95576" y="2160687"/>
            <a:ext cx="1798476" cy="1371719"/>
          </a:xfrm>
          <a:prstGeom prst="rect">
            <a:avLst/>
          </a:prstGeom>
        </p:spPr>
      </p:pic>
      <p:pic>
        <p:nvPicPr>
          <p:cNvPr id="10" name="Obraz 9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141376" y="2869133"/>
            <a:ext cx="1799996" cy="13648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Obraz 10"/>
          <p:cNvPicPr>
            <a:picLocks noChangeAspect="1"/>
          </p:cNvPicPr>
          <p:nvPr/>
        </p:nvPicPr>
        <p:blipFill rotWithShape="1">
          <a:blip r:embed="rId7"/>
          <a:srcRect l="6347" t="9480" r="10969" b="12428"/>
          <a:stretch/>
        </p:blipFill>
        <p:spPr>
          <a:xfrm>
            <a:off x="8039409" y="3678916"/>
            <a:ext cx="2190753" cy="14529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Obraz 11"/>
          <p:cNvPicPr>
            <a:picLocks noChangeAspect="1"/>
          </p:cNvPicPr>
          <p:nvPr/>
        </p:nvPicPr>
        <p:blipFill rotWithShape="1">
          <a:blip r:embed="rId8"/>
          <a:srcRect t="6677" r="982" b="3517"/>
          <a:stretch/>
        </p:blipFill>
        <p:spPr>
          <a:xfrm>
            <a:off x="10016359" y="4339484"/>
            <a:ext cx="1948166" cy="14593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98038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98674" y="246927"/>
            <a:ext cx="8356250" cy="425570"/>
          </a:xfrm>
        </p:spPr>
        <p:txBody>
          <a:bodyPr>
            <a:normAutofit fontScale="90000"/>
          </a:bodyPr>
          <a:lstStyle/>
          <a:p>
            <a:r>
              <a:rPr lang="pl-PL" altLang="pl-PL" sz="3600" b="1" dirty="0" smtClean="0">
                <a:solidFill>
                  <a:srgbClr val="5A1E27"/>
                </a:solidFill>
                <a:latin typeface="Calibri" panose="020F0502020204030204" pitchFamily="34" charset="0"/>
              </a:rPr>
              <a:t>Przemiany antocyjanów</a:t>
            </a:r>
            <a:r>
              <a:rPr lang="pl-PL" altLang="pl-PL" b="1" dirty="0">
                <a:solidFill>
                  <a:srgbClr val="5A1E27"/>
                </a:solidFill>
                <a:latin typeface="Calibri" panose="020F0502020204030204" pitchFamily="34" charset="0"/>
              </a:rPr>
              <a:t/>
            </a:r>
            <a:br>
              <a:rPr lang="pl-PL" altLang="pl-PL" b="1" dirty="0">
                <a:solidFill>
                  <a:srgbClr val="5A1E27"/>
                </a:solidFill>
                <a:latin typeface="Calibri" panose="020F0502020204030204" pitchFamily="34" charset="0"/>
              </a:rPr>
            </a:br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22599" y="459712"/>
            <a:ext cx="9543763" cy="4784446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759806"/>
            <a:ext cx="10248264" cy="981541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478048" y="3192440"/>
            <a:ext cx="30232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altLang="pl-PL" sz="2400" b="1" dirty="0">
                <a:solidFill>
                  <a:srgbClr val="5A1E27"/>
                </a:solidFill>
                <a:latin typeface="Calibri" panose="020F0502020204030204" pitchFamily="34" charset="0"/>
              </a:rPr>
              <a:t>Wpływ </a:t>
            </a:r>
            <a:r>
              <a:rPr lang="pl-PL" altLang="pl-PL" sz="2400" b="1" dirty="0" err="1">
                <a:solidFill>
                  <a:srgbClr val="5A1E27"/>
                </a:solidFill>
                <a:latin typeface="Calibri" panose="020F0502020204030204" pitchFamily="34" charset="0"/>
              </a:rPr>
              <a:t>pH</a:t>
            </a:r>
            <a:r>
              <a:rPr lang="pl-PL" altLang="pl-PL" sz="2400" b="1" dirty="0">
                <a:solidFill>
                  <a:srgbClr val="5A1E27"/>
                </a:solidFill>
                <a:latin typeface="Calibri" panose="020F0502020204030204" pitchFamily="34" charset="0"/>
              </a:rPr>
              <a:t> środowiska</a:t>
            </a:r>
            <a:endParaRPr lang="pl-PL" sz="2400" dirty="0"/>
          </a:p>
        </p:txBody>
      </p:sp>
      <p:sp>
        <p:nvSpPr>
          <p:cNvPr id="7" name="Prostokąt 6"/>
          <p:cNvSpPr/>
          <p:nvPr/>
        </p:nvSpPr>
        <p:spPr>
          <a:xfrm>
            <a:off x="543910" y="2713737"/>
            <a:ext cx="433288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rgbClr val="993366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Trwałość antocyjanów </a:t>
            </a:r>
            <a:r>
              <a:rPr lang="pl-PL" sz="2000" b="1" dirty="0" smtClean="0">
                <a:solidFill>
                  <a:srgbClr val="993366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zależy od: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000" dirty="0" err="1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pH</a:t>
            </a:r>
            <a:endParaRPr lang="pl-PL" sz="2000" dirty="0" smtClean="0">
              <a:solidFill>
                <a:srgbClr val="000000"/>
              </a:solidFill>
              <a:latin typeface="Calibri" panose="020F0502020204030204" pitchFamily="34" charset="0"/>
              <a:ea typeface="LiberationSerif-Regular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000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temperatury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000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światła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000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tlenu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000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enzymów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j</a:t>
            </a:r>
            <a:r>
              <a:rPr lang="pl-PL" sz="2000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onów metali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000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kwasu askorbinowego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c</a:t>
            </a:r>
            <a:r>
              <a:rPr lang="pl-PL" sz="2000" dirty="0" smtClean="0">
                <a:solidFill>
                  <a:srgbClr val="000000"/>
                </a:solidFill>
                <a:latin typeface="Calibri" panose="020F0502020204030204" pitchFamily="34" charset="0"/>
                <a:ea typeface="LiberationSerif-Regular"/>
                <a:cs typeface="Calibri" panose="020F0502020204030204" pitchFamily="34" charset="0"/>
              </a:rPr>
              <a:t>ukru  </a:t>
            </a:r>
            <a:endParaRPr lang="pl-PL" sz="2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10098594" y="5226375"/>
            <a:ext cx="7837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/>
              <a:t>(żółta)</a:t>
            </a:r>
            <a:endParaRPr lang="pl-PL" sz="1600" dirty="0"/>
          </a:p>
        </p:txBody>
      </p:sp>
    </p:spTree>
    <p:extLst>
      <p:ext uri="{BB962C8B-B14F-4D97-AF65-F5344CB8AC3E}">
        <p14:creationId xmlns:p14="http://schemas.microsoft.com/office/powerpoint/2010/main" val="22336303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96556" y="242942"/>
            <a:ext cx="10515600" cy="557984"/>
          </a:xfrm>
        </p:spPr>
        <p:txBody>
          <a:bodyPr>
            <a:normAutofit/>
          </a:bodyPr>
          <a:lstStyle/>
          <a:p>
            <a:r>
              <a:rPr lang="pl-PL" sz="3200" b="1" dirty="0" smtClean="0">
                <a:solidFill>
                  <a:srgbClr val="993366"/>
                </a:solidFill>
              </a:rPr>
              <a:t>Prozdrowotne </a:t>
            </a:r>
            <a:r>
              <a:rPr lang="pl-PL" sz="3200" b="1" dirty="0">
                <a:solidFill>
                  <a:srgbClr val="993366"/>
                </a:solidFill>
              </a:rPr>
              <a:t>właściwości antocyjanów</a:t>
            </a:r>
            <a:endParaRPr lang="pl-PL" altLang="pl-PL" sz="3200" b="1" dirty="0">
              <a:solidFill>
                <a:srgbClr val="993366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759806"/>
            <a:ext cx="10248264" cy="981541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3"/>
          <a:srcRect b="49721"/>
          <a:stretch/>
        </p:blipFill>
        <p:spPr>
          <a:xfrm>
            <a:off x="6530975" y="992171"/>
            <a:ext cx="2253205" cy="1852489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4"/>
          <a:srcRect b="39481"/>
          <a:stretch/>
        </p:blipFill>
        <p:spPr>
          <a:xfrm>
            <a:off x="1020443" y="3862993"/>
            <a:ext cx="3590855" cy="2047721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4180" y="51697"/>
            <a:ext cx="3011685" cy="3005588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733097" y="887689"/>
            <a:ext cx="7097110" cy="2934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pl-PL" sz="2400" dirty="0"/>
              <a:t>Działanie na układ </a:t>
            </a:r>
            <a:r>
              <a:rPr lang="pl-PL" sz="2400" dirty="0" smtClean="0"/>
              <a:t>krążenia</a:t>
            </a:r>
          </a:p>
          <a:p>
            <a:pPr>
              <a:lnSpc>
                <a:spcPct val="130000"/>
              </a:lnSpc>
            </a:pPr>
            <a:r>
              <a:rPr lang="pl-PL" sz="2400" dirty="0"/>
              <a:t>Właściwości </a:t>
            </a:r>
            <a:r>
              <a:rPr lang="pl-PL" sz="2400" dirty="0" smtClean="0"/>
              <a:t>przeciwzapalne</a:t>
            </a:r>
          </a:p>
          <a:p>
            <a:pPr>
              <a:lnSpc>
                <a:spcPct val="130000"/>
              </a:lnSpc>
            </a:pPr>
            <a:r>
              <a:rPr lang="pl-PL" sz="2400" dirty="0"/>
              <a:t>Pozytywny wpływ na </a:t>
            </a:r>
            <a:r>
              <a:rPr lang="pl-PL" sz="2400" dirty="0" smtClean="0"/>
              <a:t>wzrok</a:t>
            </a:r>
          </a:p>
          <a:p>
            <a:pPr>
              <a:lnSpc>
                <a:spcPct val="130000"/>
              </a:lnSpc>
            </a:pPr>
            <a:r>
              <a:rPr lang="pl-PL" sz="2400" dirty="0" err="1"/>
              <a:t>Chemoprewencyjne</a:t>
            </a:r>
            <a:r>
              <a:rPr lang="pl-PL" sz="2400" dirty="0"/>
              <a:t> działanie </a:t>
            </a:r>
            <a:r>
              <a:rPr lang="pl-PL" sz="2400" dirty="0" smtClean="0"/>
              <a:t>antocyjanów</a:t>
            </a:r>
          </a:p>
          <a:p>
            <a:pPr>
              <a:lnSpc>
                <a:spcPct val="130000"/>
              </a:lnSpc>
            </a:pPr>
            <a:r>
              <a:rPr lang="pl-PL" sz="2400" dirty="0"/>
              <a:t>Właściwości promieniochronne</a:t>
            </a:r>
            <a:endParaRPr lang="pl-PL" sz="2400" dirty="0" smtClean="0"/>
          </a:p>
          <a:p>
            <a:pPr>
              <a:lnSpc>
                <a:spcPct val="130000"/>
              </a:lnSpc>
            </a:pPr>
            <a:endParaRPr lang="pl-PL" altLang="ja-JP" sz="2400" dirty="0">
              <a:latin typeface="Calibri" panose="020F0502020204030204" pitchFamily="34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5629" y="2927902"/>
            <a:ext cx="5358171" cy="2551510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8256821" y="5419872"/>
            <a:ext cx="33180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200" dirty="0"/>
              <a:t>https://motywatordietetyczny.pl/2020/06/antocyjany-flawonoidy-ktore-warto-znac/</a:t>
            </a:r>
          </a:p>
        </p:txBody>
      </p:sp>
    </p:spTree>
    <p:extLst>
      <p:ext uri="{BB962C8B-B14F-4D97-AF65-F5344CB8AC3E}">
        <p14:creationId xmlns:p14="http://schemas.microsoft.com/office/powerpoint/2010/main" val="5559660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04532" y="354616"/>
            <a:ext cx="10515600" cy="444172"/>
          </a:xfrm>
        </p:spPr>
        <p:txBody>
          <a:bodyPr>
            <a:normAutofit/>
          </a:bodyPr>
          <a:lstStyle/>
          <a:p>
            <a:r>
              <a:rPr lang="pl-PL" sz="2000" b="1" dirty="0" smtClean="0"/>
              <a:t>Bibliografia</a:t>
            </a:r>
            <a:endParaRPr lang="pl-PL" sz="20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70863" y="942756"/>
            <a:ext cx="11400419" cy="4351338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pl-PL" sz="1600" dirty="0"/>
              <a:t>Acosta-Estrada B.A., Gutierrez-</a:t>
            </a:r>
            <a:r>
              <a:rPr lang="pl-PL" sz="1600" dirty="0" err="1"/>
              <a:t>Uribe</a:t>
            </a:r>
            <a:r>
              <a:rPr lang="pl-PL" sz="1600" dirty="0"/>
              <a:t> J.A., </a:t>
            </a:r>
            <a:r>
              <a:rPr lang="pl-PL" sz="1600" dirty="0" err="1"/>
              <a:t>Serna-Saldivar</a:t>
            </a:r>
            <a:r>
              <a:rPr lang="pl-PL" sz="1600" dirty="0"/>
              <a:t> S.O., 2014, </a:t>
            </a:r>
            <a:r>
              <a:rPr lang="pl-PL" sz="1600" dirty="0" err="1"/>
              <a:t>Bound</a:t>
            </a:r>
            <a:r>
              <a:rPr lang="pl-PL" sz="1600" dirty="0"/>
              <a:t> </a:t>
            </a:r>
            <a:r>
              <a:rPr lang="pl-PL" sz="1600" dirty="0" err="1"/>
              <a:t>phenolics</a:t>
            </a:r>
            <a:r>
              <a:rPr lang="pl-PL" sz="1600" dirty="0"/>
              <a:t> in </a:t>
            </a:r>
            <a:r>
              <a:rPr lang="pl-PL" sz="1600" dirty="0" err="1"/>
              <a:t>foods</a:t>
            </a:r>
            <a:r>
              <a:rPr lang="pl-PL" sz="1600" dirty="0" smtClean="0"/>
              <a:t>, a </a:t>
            </a:r>
            <a:r>
              <a:rPr lang="pl-PL" sz="1600" dirty="0" err="1"/>
              <a:t>review</a:t>
            </a:r>
            <a:r>
              <a:rPr lang="pl-PL" sz="1600" dirty="0"/>
              <a:t>, Food </a:t>
            </a:r>
            <a:r>
              <a:rPr lang="pl-PL" sz="1600" dirty="0" err="1"/>
              <a:t>Chemistry</a:t>
            </a:r>
            <a:r>
              <a:rPr lang="pl-PL" sz="1600" dirty="0"/>
              <a:t>, 152, s. </a:t>
            </a:r>
            <a:r>
              <a:rPr lang="pl-PL" sz="1600" dirty="0" smtClean="0"/>
              <a:t>46-55</a:t>
            </a:r>
          </a:p>
          <a:p>
            <a:pPr>
              <a:spcBef>
                <a:spcPts val="600"/>
              </a:spcBef>
            </a:pPr>
            <a:r>
              <a:rPr lang="en-US" sz="1600" dirty="0"/>
              <a:t>Dobson G. </a:t>
            </a:r>
            <a:r>
              <a:rPr lang="en-US" sz="1600" dirty="0" err="1"/>
              <a:t>i</a:t>
            </a:r>
            <a:r>
              <a:rPr lang="en-US" sz="1600" dirty="0"/>
              <a:t> in. (2017). „Effects of juice matrix and pasteurization on stability of black </a:t>
            </a:r>
            <a:r>
              <a:rPr lang="en-US" sz="1600" dirty="0" smtClean="0"/>
              <a:t>currant</a:t>
            </a:r>
            <a:r>
              <a:rPr lang="pl-PL" sz="1600" dirty="0" smtClean="0"/>
              <a:t> </a:t>
            </a:r>
            <a:r>
              <a:rPr lang="en-US" sz="1600" dirty="0" err="1" smtClean="0"/>
              <a:t>anthocyanins</a:t>
            </a:r>
            <a:r>
              <a:rPr lang="en-US" sz="1600" dirty="0" smtClean="0"/>
              <a:t> </a:t>
            </a:r>
            <a:r>
              <a:rPr lang="en-US" sz="1600" dirty="0"/>
              <a:t>during storage”. </a:t>
            </a:r>
            <a:r>
              <a:rPr lang="en-US" sz="1600" i="1" dirty="0"/>
              <a:t>J. Food Sci</a:t>
            </a:r>
            <a:r>
              <a:rPr lang="en-US" sz="1600" dirty="0"/>
              <a:t>., </a:t>
            </a:r>
            <a:r>
              <a:rPr lang="en-US" sz="1600" b="1" dirty="0"/>
              <a:t>82</a:t>
            </a:r>
            <a:r>
              <a:rPr lang="en-US" sz="1600" dirty="0"/>
              <a:t>, 4–52.</a:t>
            </a:r>
          </a:p>
          <a:p>
            <a:pPr>
              <a:spcBef>
                <a:spcPts val="600"/>
              </a:spcBef>
            </a:pPr>
            <a:r>
              <a:rPr lang="en-US" sz="1600" dirty="0" err="1"/>
              <a:t>Esatbeyoglu</a:t>
            </a:r>
            <a:r>
              <a:rPr lang="en-US" sz="1600" dirty="0"/>
              <a:t> T. </a:t>
            </a:r>
            <a:r>
              <a:rPr lang="en-US" sz="1600" dirty="0" err="1"/>
              <a:t>i</a:t>
            </a:r>
            <a:r>
              <a:rPr lang="en-US" sz="1600" dirty="0"/>
              <a:t> in. (2015). „</a:t>
            </a:r>
            <a:r>
              <a:rPr lang="en-US" sz="1600" dirty="0" err="1"/>
              <a:t>Betanin</a:t>
            </a:r>
            <a:r>
              <a:rPr lang="en-US" sz="1600" dirty="0"/>
              <a:t>-A food colorant with biological activity”. </a:t>
            </a:r>
            <a:r>
              <a:rPr lang="en-US" sz="1600" i="1" dirty="0"/>
              <a:t>Mol. </a:t>
            </a:r>
            <a:r>
              <a:rPr lang="en-US" sz="1600" i="1" dirty="0" err="1"/>
              <a:t>Nutr</a:t>
            </a:r>
            <a:r>
              <a:rPr lang="en-US" sz="1600" i="1" dirty="0"/>
              <a:t>. </a:t>
            </a:r>
            <a:r>
              <a:rPr lang="en-US" sz="1600" i="1" dirty="0" smtClean="0"/>
              <a:t>Food</a:t>
            </a:r>
            <a:r>
              <a:rPr lang="pl-PL" sz="1600" i="1" dirty="0" smtClean="0"/>
              <a:t> Res</a:t>
            </a:r>
            <a:r>
              <a:rPr lang="pl-PL" sz="1600" i="1" dirty="0"/>
              <a:t>.</a:t>
            </a:r>
            <a:r>
              <a:rPr lang="pl-PL" sz="1600" dirty="0"/>
              <a:t>, </a:t>
            </a:r>
            <a:r>
              <a:rPr lang="pl-PL" sz="1600" b="1" dirty="0"/>
              <a:t>59</a:t>
            </a:r>
            <a:r>
              <a:rPr lang="pl-PL" sz="1600" dirty="0"/>
              <a:t>, 6–47.</a:t>
            </a:r>
            <a:endParaRPr lang="pl-PL" sz="1600" dirty="0" smtClean="0"/>
          </a:p>
          <a:p>
            <a:pPr>
              <a:spcBef>
                <a:spcPts val="600"/>
              </a:spcBef>
            </a:pPr>
            <a:r>
              <a:rPr lang="en-US" sz="1600" dirty="0" err="1" smtClean="0"/>
              <a:t>Fracassetti</a:t>
            </a:r>
            <a:r>
              <a:rPr lang="en-US" sz="1600" dirty="0" smtClean="0"/>
              <a:t> </a:t>
            </a:r>
            <a:r>
              <a:rPr lang="en-US" sz="1600" dirty="0"/>
              <a:t>D. </a:t>
            </a:r>
            <a:r>
              <a:rPr lang="en-US" sz="1600" dirty="0" err="1"/>
              <a:t>i</a:t>
            </a:r>
            <a:r>
              <a:rPr lang="en-US" sz="1600" dirty="0"/>
              <a:t> in. (2013). „Effect of time and storage temperature on anthocyanin decay </a:t>
            </a:r>
            <a:r>
              <a:rPr lang="en-US" sz="1600" dirty="0" smtClean="0"/>
              <a:t>and</a:t>
            </a:r>
            <a:r>
              <a:rPr lang="pl-PL" sz="1600" dirty="0" smtClean="0"/>
              <a:t> </a:t>
            </a:r>
            <a:r>
              <a:rPr lang="en-US" sz="1600" dirty="0" smtClean="0"/>
              <a:t>antioxidant </a:t>
            </a:r>
            <a:r>
              <a:rPr lang="en-US" sz="1600" dirty="0"/>
              <a:t>activity in wild blueberry (</a:t>
            </a:r>
            <a:r>
              <a:rPr lang="en-US" sz="1600" i="1" dirty="0" err="1"/>
              <a:t>Vaccinium</a:t>
            </a:r>
            <a:r>
              <a:rPr lang="en-US" sz="1600" i="1" dirty="0"/>
              <a:t> </a:t>
            </a:r>
            <a:r>
              <a:rPr lang="en-US" sz="1600" i="1" dirty="0" err="1"/>
              <a:t>angustifolium</a:t>
            </a:r>
            <a:r>
              <a:rPr lang="en-US" sz="1600" dirty="0"/>
              <a:t>) powder”. </a:t>
            </a:r>
            <a:r>
              <a:rPr lang="en-US" sz="1600" i="1" dirty="0"/>
              <a:t>J. Agric. </a:t>
            </a:r>
            <a:r>
              <a:rPr lang="en-US" sz="1600" i="1" dirty="0" smtClean="0"/>
              <a:t>Food</a:t>
            </a:r>
            <a:r>
              <a:rPr lang="pl-PL" sz="1600" i="1" dirty="0" smtClean="0"/>
              <a:t> Chem</a:t>
            </a:r>
            <a:r>
              <a:rPr lang="pl-PL" sz="1600" dirty="0"/>
              <a:t>., </a:t>
            </a:r>
            <a:r>
              <a:rPr lang="pl-PL" sz="1600" b="1" dirty="0"/>
              <a:t>61</a:t>
            </a:r>
            <a:r>
              <a:rPr lang="pl-PL" sz="1600" dirty="0"/>
              <a:t>, </a:t>
            </a:r>
            <a:r>
              <a:rPr lang="pl-PL" sz="1600" dirty="0" smtClean="0"/>
              <a:t>2999–3005</a:t>
            </a:r>
            <a:endParaRPr lang="pl-PL" sz="1600" dirty="0"/>
          </a:p>
          <a:p>
            <a:pPr>
              <a:spcBef>
                <a:spcPts val="600"/>
              </a:spcBef>
            </a:pPr>
            <a:r>
              <a:rPr lang="en-US" sz="1600" dirty="0" err="1"/>
              <a:t>Jaswir</a:t>
            </a:r>
            <a:r>
              <a:rPr lang="en-US" sz="1600" dirty="0"/>
              <a:t> I. </a:t>
            </a:r>
            <a:r>
              <a:rPr lang="en-US" sz="1600" dirty="0" err="1"/>
              <a:t>i</a:t>
            </a:r>
            <a:r>
              <a:rPr lang="en-US" sz="1600" dirty="0"/>
              <a:t> in. (2011). „Carotenoids: sources, medicinal properties and their application in </a:t>
            </a:r>
            <a:r>
              <a:rPr lang="en-US" sz="1600" dirty="0" smtClean="0"/>
              <a:t>food</a:t>
            </a:r>
            <a:r>
              <a:rPr lang="pl-PL" sz="1600" dirty="0" smtClean="0"/>
              <a:t> </a:t>
            </a:r>
            <a:r>
              <a:rPr lang="en-US" sz="1600" dirty="0" smtClean="0"/>
              <a:t>and </a:t>
            </a:r>
            <a:r>
              <a:rPr lang="en-US" sz="1600" dirty="0"/>
              <a:t>nutraceutical industry’. </a:t>
            </a:r>
            <a:r>
              <a:rPr lang="en-US" sz="1600" i="1" dirty="0"/>
              <a:t>J. Med. Plants Res</a:t>
            </a:r>
            <a:r>
              <a:rPr lang="en-US" sz="1600" dirty="0"/>
              <a:t>., </a:t>
            </a:r>
            <a:r>
              <a:rPr lang="en-US" sz="1600" b="1" dirty="0"/>
              <a:t>5</a:t>
            </a:r>
            <a:r>
              <a:rPr lang="en-US" sz="1600" dirty="0"/>
              <a:t>, </a:t>
            </a:r>
            <a:r>
              <a:rPr lang="en-US" sz="1600" dirty="0" smtClean="0"/>
              <a:t>7119–7131</a:t>
            </a:r>
            <a:endParaRPr lang="pl-PL" sz="1600" dirty="0" smtClean="0"/>
          </a:p>
          <a:p>
            <a:pPr>
              <a:spcBef>
                <a:spcPts val="600"/>
              </a:spcBef>
            </a:pPr>
            <a:r>
              <a:rPr lang="en-US" sz="1600" dirty="0"/>
              <a:t>Korus A. (2013). „ Effect of preliminary and technological treatments on the content </a:t>
            </a:r>
            <a:r>
              <a:rPr lang="en-US" sz="1600" dirty="0" smtClean="0"/>
              <a:t>of</a:t>
            </a:r>
            <a:r>
              <a:rPr lang="pl-PL" sz="1600" dirty="0" smtClean="0"/>
              <a:t> </a:t>
            </a:r>
            <a:r>
              <a:rPr lang="pl-PL" sz="1600" dirty="0" err="1" smtClean="0"/>
              <a:t>chlorophylls</a:t>
            </a:r>
            <a:r>
              <a:rPr lang="pl-PL" sz="1600" dirty="0" smtClean="0"/>
              <a:t> </a:t>
            </a:r>
            <a:r>
              <a:rPr lang="pl-PL" sz="1600" dirty="0"/>
              <a:t>and </a:t>
            </a:r>
            <a:r>
              <a:rPr lang="pl-PL" sz="1600" dirty="0" err="1"/>
              <a:t>carotenoids</a:t>
            </a:r>
            <a:r>
              <a:rPr lang="pl-PL" sz="1600" dirty="0"/>
              <a:t> in kale (</a:t>
            </a:r>
            <a:r>
              <a:rPr lang="pl-PL" sz="1600" i="1" dirty="0" err="1"/>
              <a:t>Brassica</a:t>
            </a:r>
            <a:r>
              <a:rPr lang="pl-PL" sz="1600" i="1" dirty="0"/>
              <a:t> </a:t>
            </a:r>
            <a:r>
              <a:rPr lang="pl-PL" sz="1600" i="1" dirty="0" err="1"/>
              <a:t>oleracea</a:t>
            </a:r>
            <a:r>
              <a:rPr lang="pl-PL" sz="1600" i="1" dirty="0"/>
              <a:t> </a:t>
            </a:r>
            <a:r>
              <a:rPr lang="pl-PL" sz="1600" dirty="0"/>
              <a:t>L. </a:t>
            </a:r>
            <a:r>
              <a:rPr lang="pl-PL" sz="1600" dirty="0" err="1"/>
              <a:t>var</a:t>
            </a:r>
            <a:r>
              <a:rPr lang="pl-PL" sz="1600" dirty="0"/>
              <a:t>. </a:t>
            </a:r>
            <a:r>
              <a:rPr lang="pl-PL" sz="1600" i="1" dirty="0" err="1"/>
              <a:t>acephala</a:t>
            </a:r>
            <a:r>
              <a:rPr lang="pl-PL" sz="1600" dirty="0"/>
              <a:t>)”. </a:t>
            </a:r>
            <a:r>
              <a:rPr lang="pl-PL" sz="1600" i="1" dirty="0"/>
              <a:t>J. Food </a:t>
            </a:r>
            <a:r>
              <a:rPr lang="pl-PL" sz="1600" i="1" dirty="0" err="1"/>
              <a:t>Process</a:t>
            </a:r>
            <a:r>
              <a:rPr lang="pl-PL" sz="1600" i="1" dirty="0" smtClean="0"/>
              <a:t>. Pres</a:t>
            </a:r>
            <a:r>
              <a:rPr lang="pl-PL" sz="1600" dirty="0"/>
              <a:t>., </a:t>
            </a:r>
            <a:r>
              <a:rPr lang="pl-PL" sz="1600" b="1" dirty="0"/>
              <a:t>37</a:t>
            </a:r>
            <a:r>
              <a:rPr lang="pl-PL" sz="1600" dirty="0"/>
              <a:t>, </a:t>
            </a:r>
            <a:r>
              <a:rPr lang="pl-PL" sz="1600" dirty="0" smtClean="0"/>
              <a:t>335–344</a:t>
            </a:r>
          </a:p>
          <a:p>
            <a:pPr>
              <a:spcBef>
                <a:spcPts val="600"/>
              </a:spcBef>
            </a:pPr>
            <a:r>
              <a:rPr lang="pl-PL" sz="1600" dirty="0" smtClean="0"/>
              <a:t>Praca </a:t>
            </a:r>
            <a:r>
              <a:rPr lang="pl-PL" sz="1600" dirty="0"/>
              <a:t>zbiorowa pod red. Zdzisława E. Sikorskiego i Hanny Staroszczyk, Chemia żywności, 2017. Tom I, PWN Warszawa</a:t>
            </a:r>
          </a:p>
          <a:p>
            <a:pPr>
              <a:spcBef>
                <a:spcPts val="600"/>
              </a:spcBef>
            </a:pPr>
            <a:r>
              <a:rPr lang="en-US" sz="1600" dirty="0" err="1" smtClean="0"/>
              <a:t>Pumilia</a:t>
            </a:r>
            <a:r>
              <a:rPr lang="en-US" sz="1600" dirty="0" smtClean="0"/>
              <a:t> </a:t>
            </a:r>
            <a:r>
              <a:rPr lang="en-US" sz="1600" dirty="0"/>
              <a:t>G. </a:t>
            </a:r>
            <a:r>
              <a:rPr lang="en-US" sz="1600" dirty="0" err="1"/>
              <a:t>i</a:t>
            </a:r>
            <a:r>
              <a:rPr lang="en-US" sz="1600" dirty="0"/>
              <a:t> in. (2014). „Changes in chlorophylls, chlorophyll degradation products and lutein </a:t>
            </a:r>
            <a:r>
              <a:rPr lang="en-US" sz="1600" dirty="0" smtClean="0"/>
              <a:t>in</a:t>
            </a:r>
            <a:r>
              <a:rPr lang="pl-PL" sz="1600" dirty="0" smtClean="0"/>
              <a:t> </a:t>
            </a:r>
            <a:r>
              <a:rPr lang="pl-PL" sz="1600" dirty="0" err="1" smtClean="0"/>
              <a:t>pistchio</a:t>
            </a:r>
            <a:r>
              <a:rPr lang="pl-PL" sz="1600" dirty="0" smtClean="0"/>
              <a:t> </a:t>
            </a:r>
            <a:r>
              <a:rPr lang="pl-PL" sz="1600" dirty="0" err="1"/>
              <a:t>kernels</a:t>
            </a:r>
            <a:r>
              <a:rPr lang="pl-PL" sz="1600" dirty="0"/>
              <a:t> (</a:t>
            </a:r>
            <a:r>
              <a:rPr lang="pl-PL" sz="1600" i="1" dirty="0" err="1"/>
              <a:t>Pistacia</a:t>
            </a:r>
            <a:r>
              <a:rPr lang="pl-PL" sz="1600" i="1" dirty="0"/>
              <a:t> </a:t>
            </a:r>
            <a:r>
              <a:rPr lang="pl-PL" sz="1600" i="1" dirty="0" err="1"/>
              <a:t>vera</a:t>
            </a:r>
            <a:r>
              <a:rPr lang="pl-PL" sz="1600" i="1" dirty="0"/>
              <a:t> </a:t>
            </a:r>
            <a:r>
              <a:rPr lang="pl-PL" sz="1600" dirty="0"/>
              <a:t>L.) </a:t>
            </a:r>
            <a:r>
              <a:rPr lang="pl-PL" sz="1600" dirty="0" err="1"/>
              <a:t>during</a:t>
            </a:r>
            <a:r>
              <a:rPr lang="pl-PL" sz="1600" dirty="0"/>
              <a:t> </a:t>
            </a:r>
            <a:r>
              <a:rPr lang="pl-PL" sz="1600" dirty="0" err="1"/>
              <a:t>roasting</a:t>
            </a:r>
            <a:r>
              <a:rPr lang="pl-PL" sz="1600" dirty="0"/>
              <a:t>”. </a:t>
            </a:r>
            <a:r>
              <a:rPr lang="pl-PL" sz="1600" i="1" dirty="0"/>
              <a:t>Food Res. </a:t>
            </a:r>
            <a:r>
              <a:rPr lang="pl-PL" sz="1600" i="1" dirty="0" err="1"/>
              <a:t>Int</a:t>
            </a:r>
            <a:r>
              <a:rPr lang="pl-PL" sz="1600" i="1" dirty="0"/>
              <a:t>.</a:t>
            </a:r>
            <a:r>
              <a:rPr lang="pl-PL" sz="1600" dirty="0"/>
              <a:t>, </a:t>
            </a:r>
            <a:r>
              <a:rPr lang="pl-PL" sz="1600" b="1" dirty="0"/>
              <a:t>65</a:t>
            </a:r>
            <a:r>
              <a:rPr lang="pl-PL" sz="1600" dirty="0"/>
              <a:t>, 193–198.</a:t>
            </a:r>
          </a:p>
          <a:p>
            <a:pPr>
              <a:spcBef>
                <a:spcPts val="600"/>
              </a:spcBef>
            </a:pPr>
            <a:r>
              <a:rPr lang="en-US" sz="1600" dirty="0" err="1" smtClean="0"/>
              <a:t>Slimen</a:t>
            </a:r>
            <a:r>
              <a:rPr lang="en-US" sz="1600" dirty="0" smtClean="0"/>
              <a:t> </a:t>
            </a:r>
            <a:r>
              <a:rPr lang="en-US" sz="1600" dirty="0"/>
              <a:t>I.B. </a:t>
            </a:r>
            <a:r>
              <a:rPr lang="en-US" sz="1600" dirty="0" err="1"/>
              <a:t>i</a:t>
            </a:r>
            <a:r>
              <a:rPr lang="en-US" sz="1600" dirty="0"/>
              <a:t> in. (2017). „Chemical and antioxidant properties of </a:t>
            </a:r>
            <a:r>
              <a:rPr lang="en-US" sz="1600" dirty="0" err="1"/>
              <a:t>betalains</a:t>
            </a:r>
            <a:r>
              <a:rPr lang="en-US" sz="1600" dirty="0"/>
              <a:t>”. </a:t>
            </a:r>
            <a:r>
              <a:rPr lang="en-US" sz="1600" i="1" dirty="0"/>
              <a:t>J. Agric. </a:t>
            </a:r>
            <a:r>
              <a:rPr lang="en-US" sz="1600" i="1" dirty="0" smtClean="0"/>
              <a:t>Food</a:t>
            </a:r>
            <a:r>
              <a:rPr lang="pl-PL" sz="1600" i="1" dirty="0" smtClean="0"/>
              <a:t> Chem</a:t>
            </a:r>
            <a:r>
              <a:rPr lang="pl-PL" sz="1600" dirty="0"/>
              <a:t>., </a:t>
            </a:r>
            <a:r>
              <a:rPr lang="pl-PL" sz="1600" b="1" dirty="0"/>
              <a:t>65</a:t>
            </a:r>
            <a:r>
              <a:rPr lang="pl-PL" sz="1600" dirty="0"/>
              <a:t>, </a:t>
            </a:r>
            <a:r>
              <a:rPr lang="pl-PL" sz="1600" dirty="0" smtClean="0"/>
              <a:t>675–689</a:t>
            </a:r>
          </a:p>
          <a:p>
            <a:pPr>
              <a:spcBef>
                <a:spcPts val="600"/>
              </a:spcBef>
            </a:pPr>
            <a:r>
              <a:rPr lang="en-US" sz="1600" dirty="0" err="1"/>
              <a:t>Trouillas</a:t>
            </a:r>
            <a:r>
              <a:rPr lang="en-US" sz="1600" dirty="0"/>
              <a:t> P. </a:t>
            </a:r>
            <a:r>
              <a:rPr lang="en-US" sz="1600" dirty="0" err="1"/>
              <a:t>i</a:t>
            </a:r>
            <a:r>
              <a:rPr lang="en-US" sz="1600" dirty="0"/>
              <a:t> in. (2016). „Stabilizing and modulating color by </a:t>
            </a:r>
            <a:r>
              <a:rPr lang="en-US" sz="1600" dirty="0" err="1"/>
              <a:t>copigmentation</a:t>
            </a:r>
            <a:r>
              <a:rPr lang="en-US" sz="1600" dirty="0"/>
              <a:t>: Insights </a:t>
            </a:r>
            <a:r>
              <a:rPr lang="en-US" sz="1600" dirty="0" smtClean="0"/>
              <a:t>from</a:t>
            </a:r>
            <a:r>
              <a:rPr lang="pl-PL" sz="1600" dirty="0" smtClean="0"/>
              <a:t> </a:t>
            </a:r>
            <a:r>
              <a:rPr lang="en-US" sz="1600" dirty="0" smtClean="0"/>
              <a:t>theory </a:t>
            </a:r>
            <a:r>
              <a:rPr lang="en-US" sz="1600" dirty="0"/>
              <a:t>and experiments”. </a:t>
            </a:r>
            <a:r>
              <a:rPr lang="en-US" sz="1600" i="1" dirty="0"/>
              <a:t>Chem. Rev.</a:t>
            </a:r>
            <a:r>
              <a:rPr lang="en-US" sz="1600" dirty="0"/>
              <a:t>, </a:t>
            </a:r>
            <a:r>
              <a:rPr lang="en-US" sz="1600" b="1" dirty="0"/>
              <a:t>116</a:t>
            </a:r>
            <a:r>
              <a:rPr lang="en-US" sz="1600" dirty="0"/>
              <a:t>, 4937–4982.</a:t>
            </a:r>
            <a:endParaRPr lang="pl-PL" sz="1600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759806"/>
            <a:ext cx="10248264" cy="98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2432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1813220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1631</TotalTime>
  <Words>1539</Words>
  <Application>Microsoft Office PowerPoint</Application>
  <PresentationFormat>Širokoúhlá obrazovka</PresentationFormat>
  <Paragraphs>336</Paragraphs>
  <Slides>26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11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39" baseType="lpstr">
      <vt:lpstr>游ゴシック</vt:lpstr>
      <vt:lpstr>Arial</vt:lpstr>
      <vt:lpstr>Calibri</vt:lpstr>
      <vt:lpstr>Calibri Light</vt:lpstr>
      <vt:lpstr>Courier New</vt:lpstr>
      <vt:lpstr>LiberationSerif-Bold</vt:lpstr>
      <vt:lpstr>LiberationSerif-Italic</vt:lpstr>
      <vt:lpstr>LiberationSerif-Regular</vt:lpstr>
      <vt:lpstr>Mangal</vt:lpstr>
      <vt:lpstr>Times New Roman</vt:lpstr>
      <vt:lpstr>Wingdings</vt:lpstr>
      <vt:lpstr>Motyw pakietu Office</vt:lpstr>
      <vt:lpstr>ISIS/Draw Sketch</vt:lpstr>
      <vt:lpstr>Barwniki w żywności</vt:lpstr>
      <vt:lpstr>BARWNIKI NATURALNE </vt:lpstr>
      <vt:lpstr>CELE STOSOWANIA BARWNIKÓW</vt:lpstr>
      <vt:lpstr>BARWNIKI – aspekty prawne </vt:lpstr>
      <vt:lpstr>BARWNIKI dozwolone do stosowania  Rozporządzenie 1129/2011</vt:lpstr>
      <vt:lpstr>BARWNIKI dozwolone do stosowania  Rozporządzenie 1129/2011 </vt:lpstr>
      <vt:lpstr>BARWNIKI dozwolone do stosowania  Rozporządzenie 1129/2011 </vt:lpstr>
      <vt:lpstr>Prezentace aplikace PowerPoint</vt:lpstr>
      <vt:lpstr>CHLOROFILE   (E141) </vt:lpstr>
      <vt:lpstr>Przemiany barwników chlorofilowych</vt:lpstr>
      <vt:lpstr>KAROTENOIDY </vt:lpstr>
      <vt:lpstr>ŹRÓDŁA KAROTENOIDÓW</vt:lpstr>
      <vt:lpstr>KAROTENY ACYKLICZNE </vt:lpstr>
      <vt:lpstr>KAROTENY BICYKLICZNE </vt:lpstr>
      <vt:lpstr>KSANTOFILE </vt:lpstr>
      <vt:lpstr>PRZEMIANY BARWNIKOW KAROTENOIDOWYCH</vt:lpstr>
      <vt:lpstr>BETALAINY </vt:lpstr>
      <vt:lpstr>Wzory strukturalne betaksantyn i betacyjanin</vt:lpstr>
      <vt:lpstr>Przemiany barwników betalainowych </vt:lpstr>
      <vt:lpstr>Prezentace aplikace PowerPoint</vt:lpstr>
      <vt:lpstr>Antocyjanidyny występujące w żywności</vt:lpstr>
      <vt:lpstr>Zawartość antocyjanów w żywności</vt:lpstr>
      <vt:lpstr>Przemiany antocyjanów </vt:lpstr>
      <vt:lpstr>Prozdrowotne właściwości antocyjanów</vt:lpstr>
      <vt:lpstr>Bibliografia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Marcin Rajkowski</dc:creator>
  <cp:lastModifiedBy>Miluše Matějcová</cp:lastModifiedBy>
  <cp:revision>157</cp:revision>
  <dcterms:created xsi:type="dcterms:W3CDTF">2021-06-29T09:16:06Z</dcterms:created>
  <dcterms:modified xsi:type="dcterms:W3CDTF">2022-03-03T18:06:32Z</dcterms:modified>
</cp:coreProperties>
</file>