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pl-PL" sz="4400" b="0" strike="noStrike" spc="-1">
                <a:latin typeface="Arial"/>
              </a:rPr>
              <a:t>Kliknij, aby przesunąć slajd</a:t>
            </a: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pl-PL" sz="2000" b="0" strike="noStrike" spc="-1">
                <a:latin typeface="Arial"/>
              </a:rPr>
              <a:t>Kliknij, aby edytować format notatek</a:t>
            </a:r>
          </a:p>
        </p:txBody>
      </p:sp>
      <p:sp>
        <p:nvSpPr>
          <p:cNvPr id="135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pl-PL" sz="1400" b="0" strike="noStrike" spc="-1">
                <a:latin typeface="Times New Roman"/>
              </a:rPr>
              <a:t>&lt;główka&gt;</a:t>
            </a:r>
          </a:p>
        </p:txBody>
      </p:sp>
      <p:sp>
        <p:nvSpPr>
          <p:cNvPr id="136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/>
            <a:r>
              <a:rPr lang="pl-PL" sz="1400" b="0" strike="noStrike" spc="-1">
                <a:latin typeface="Times New Roman"/>
              </a:rPr>
              <a:t>&lt;data/godzina&gt;</a:t>
            </a:r>
          </a:p>
        </p:txBody>
      </p:sp>
      <p:sp>
        <p:nvSpPr>
          <p:cNvPr id="137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pl-PL" sz="1400" b="0" strike="noStrike" spc="-1">
                <a:latin typeface="Times New Roman"/>
              </a:rPr>
              <a:t>&lt;stopka&gt;</a:t>
            </a:r>
          </a:p>
        </p:txBody>
      </p:sp>
      <p:sp>
        <p:nvSpPr>
          <p:cNvPr id="138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/>
            <a:fld id="{87BA13AB-7AD8-4AC7-8EFF-7449F03F6ED8}" type="slidenum">
              <a:rPr lang="pl-PL" sz="1400" b="0" strike="noStrike" spc="-1">
                <a:latin typeface="Times New Roman"/>
              </a:rPr>
              <a:t>‹#›</a:t>
            </a:fld>
            <a:endParaRPr lang="pl-PL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37337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23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endParaRPr lang="pl-PL" sz="2000" b="0" strike="noStrike" spc="-1">
              <a:latin typeface="Arial"/>
            </a:endParaRPr>
          </a:p>
        </p:txBody>
      </p:sp>
      <p:sp>
        <p:nvSpPr>
          <p:cNvPr id="238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lnSpc>
                <a:spcPct val="100000"/>
              </a:lnSpc>
            </a:pPr>
            <a:fld id="{78305E9F-E6F5-45A7-B0A4-4F028C83892B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pl-PL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19750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5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6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2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2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2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3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13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FE7C4"/>
            </a:gs>
          </a:gsLst>
          <a:path path="circle">
            <a:fillToRect l="25000" t="25000" r="75000" b="75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2"/>
          <p:cNvGrpSpPr/>
          <p:nvPr/>
        </p:nvGrpSpPr>
        <p:grpSpPr>
          <a:xfrm>
            <a:off x="0" y="228600"/>
            <a:ext cx="2850840" cy="6638040"/>
            <a:chOff x="0" y="228600"/>
            <a:chExt cx="2850840" cy="6638040"/>
          </a:xfrm>
        </p:grpSpPr>
        <p:sp>
          <p:nvSpPr>
            <p:cNvPr id="31" name="Freeform 11"/>
            <p:cNvSpPr/>
            <p:nvPr/>
          </p:nvSpPr>
          <p:spPr>
            <a:xfrm>
              <a:off x="0" y="2575080"/>
              <a:ext cx="100080" cy="625320"/>
            </a:xfrm>
            <a:custGeom>
              <a:avLst/>
              <a:gdLst/>
              <a:ahLst/>
              <a:cxnLst/>
              <a:rect l="l" t="t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" name="Freeform 12"/>
            <p:cNvSpPr/>
            <p:nvPr/>
          </p:nvSpPr>
          <p:spPr>
            <a:xfrm>
              <a:off x="128520" y="3156480"/>
              <a:ext cx="645840" cy="2321640"/>
            </a:xfrm>
            <a:custGeom>
              <a:avLst/>
              <a:gdLst/>
              <a:ahLst/>
              <a:cxnLst/>
              <a:rect l="l" t="t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" name="Freeform 13"/>
            <p:cNvSpPr/>
            <p:nvPr/>
          </p:nvSpPr>
          <p:spPr>
            <a:xfrm>
              <a:off x="807120" y="5447160"/>
              <a:ext cx="608760" cy="1419480"/>
            </a:xfrm>
            <a:custGeom>
              <a:avLst/>
              <a:gdLst/>
              <a:ahLst/>
              <a:cxnLst/>
              <a:rect l="l" t="t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" name="Freeform 14"/>
            <p:cNvSpPr/>
            <p:nvPr/>
          </p:nvSpPr>
          <p:spPr>
            <a:xfrm>
              <a:off x="959760" y="6503760"/>
              <a:ext cx="170640" cy="362880"/>
            </a:xfrm>
            <a:custGeom>
              <a:avLst/>
              <a:gdLst/>
              <a:ahLst/>
              <a:cxnLst/>
              <a:rect l="l" t="t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" name="Freeform 15"/>
            <p:cNvSpPr/>
            <p:nvPr/>
          </p:nvSpPr>
          <p:spPr>
            <a:xfrm>
              <a:off x="100800" y="3201120"/>
              <a:ext cx="821160" cy="3327840"/>
            </a:xfrm>
            <a:custGeom>
              <a:avLst/>
              <a:gdLst/>
              <a:ahLst/>
              <a:cxnLst/>
              <a:rect l="l" t="t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" name="Freeform 16"/>
            <p:cNvSpPr/>
            <p:nvPr/>
          </p:nvSpPr>
          <p:spPr>
            <a:xfrm>
              <a:off x="22320" y="228600"/>
              <a:ext cx="105480" cy="2927160"/>
            </a:xfrm>
            <a:custGeom>
              <a:avLst/>
              <a:gdLst/>
              <a:ahLst/>
              <a:cxnLst/>
              <a:rect l="l" t="t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" name="Freeform 17"/>
            <p:cNvSpPr/>
            <p:nvPr/>
          </p:nvSpPr>
          <p:spPr>
            <a:xfrm>
              <a:off x="78120" y="2944080"/>
              <a:ext cx="77400" cy="493200"/>
            </a:xfrm>
            <a:custGeom>
              <a:avLst/>
              <a:gdLst/>
              <a:ahLst/>
              <a:cxnLst/>
              <a:rect l="l" t="t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" name="Freeform 18"/>
            <p:cNvSpPr/>
            <p:nvPr/>
          </p:nvSpPr>
          <p:spPr>
            <a:xfrm>
              <a:off x="769680" y="5478840"/>
              <a:ext cx="189360" cy="1024200"/>
            </a:xfrm>
            <a:custGeom>
              <a:avLst/>
              <a:gdLst/>
              <a:ahLst/>
              <a:cxnLst/>
              <a:rect l="l" t="t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" name="Freeform 19"/>
            <p:cNvSpPr/>
            <p:nvPr/>
          </p:nvSpPr>
          <p:spPr>
            <a:xfrm>
              <a:off x="775440" y="1398960"/>
              <a:ext cx="2075400" cy="4047480"/>
            </a:xfrm>
            <a:custGeom>
              <a:avLst/>
              <a:gdLst/>
              <a:ahLst/>
              <a:cxnLst/>
              <a:rect l="l" t="t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0" name="Freeform 20"/>
            <p:cNvSpPr/>
            <p:nvPr/>
          </p:nvSpPr>
          <p:spPr>
            <a:xfrm>
              <a:off x="922680" y="6530040"/>
              <a:ext cx="161280" cy="336600"/>
            </a:xfrm>
            <a:custGeom>
              <a:avLst/>
              <a:gdLst/>
              <a:ahLst/>
              <a:cxnLst/>
              <a:rect l="l" t="t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" name="Freeform 21"/>
            <p:cNvSpPr/>
            <p:nvPr/>
          </p:nvSpPr>
          <p:spPr>
            <a:xfrm>
              <a:off x="769680" y="5359320"/>
              <a:ext cx="36720" cy="221040"/>
            </a:xfrm>
            <a:custGeom>
              <a:avLst/>
              <a:gdLst/>
              <a:ahLst/>
              <a:cxnLst/>
              <a:rect l="l" t="t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" name="Freeform 22"/>
            <p:cNvSpPr/>
            <p:nvPr/>
          </p:nvSpPr>
          <p:spPr>
            <a:xfrm>
              <a:off x="849960" y="6244560"/>
              <a:ext cx="237960" cy="621720"/>
            </a:xfrm>
            <a:custGeom>
              <a:avLst/>
              <a:gdLst/>
              <a:ahLst/>
              <a:cxnLst/>
              <a:rect l="l" t="t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13" name="Group 9"/>
          <p:cNvGrpSpPr/>
          <p:nvPr/>
        </p:nvGrpSpPr>
        <p:grpSpPr>
          <a:xfrm>
            <a:off x="27360" y="-720"/>
            <a:ext cx="2355840" cy="6853320"/>
            <a:chOff x="27360" y="-720"/>
            <a:chExt cx="2355840" cy="6853320"/>
          </a:xfrm>
        </p:grpSpPr>
        <p:sp>
          <p:nvSpPr>
            <p:cNvPr id="14" name="Freeform 27"/>
            <p:cNvSpPr/>
            <p:nvPr/>
          </p:nvSpPr>
          <p:spPr>
            <a:xfrm>
              <a:off x="27360" y="-720"/>
              <a:ext cx="493560" cy="4400280"/>
            </a:xfrm>
            <a:custGeom>
              <a:avLst/>
              <a:gdLst/>
              <a:ahLst/>
              <a:cxnLst/>
              <a:rect l="l" t="t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5" name="Freeform 28"/>
            <p:cNvSpPr/>
            <p:nvPr/>
          </p:nvSpPr>
          <p:spPr>
            <a:xfrm>
              <a:off x="550440" y="4316400"/>
              <a:ext cx="422640" cy="1580040"/>
            </a:xfrm>
            <a:custGeom>
              <a:avLst/>
              <a:gdLst/>
              <a:ahLst/>
              <a:cxnLst/>
              <a:rect l="l" t="t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6" name="Freeform 29"/>
            <p:cNvSpPr/>
            <p:nvPr/>
          </p:nvSpPr>
          <p:spPr>
            <a:xfrm>
              <a:off x="1006200" y="5862600"/>
              <a:ext cx="430200" cy="990000"/>
            </a:xfrm>
            <a:custGeom>
              <a:avLst/>
              <a:gdLst/>
              <a:ahLst/>
              <a:cxnLst/>
              <a:rect l="l" t="t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" name="Freeform 30"/>
            <p:cNvSpPr/>
            <p:nvPr/>
          </p:nvSpPr>
          <p:spPr>
            <a:xfrm>
              <a:off x="521640" y="4364280"/>
              <a:ext cx="551160" cy="2235240"/>
            </a:xfrm>
            <a:custGeom>
              <a:avLst/>
              <a:gdLst/>
              <a:ahLst/>
              <a:cxnLst/>
              <a:rect l="l" t="t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" name="Freeform 31"/>
            <p:cNvSpPr/>
            <p:nvPr/>
          </p:nvSpPr>
          <p:spPr>
            <a:xfrm>
              <a:off x="468000" y="1289160"/>
              <a:ext cx="173520" cy="3026520"/>
            </a:xfrm>
            <a:custGeom>
              <a:avLst/>
              <a:gdLst/>
              <a:ahLst/>
              <a:cxnLst/>
              <a:rect l="l" t="t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" name="Freeform 32"/>
            <p:cNvSpPr/>
            <p:nvPr/>
          </p:nvSpPr>
          <p:spPr>
            <a:xfrm>
              <a:off x="1111680" y="6571440"/>
              <a:ext cx="133560" cy="280800"/>
            </a:xfrm>
            <a:custGeom>
              <a:avLst/>
              <a:gdLst/>
              <a:ahLst/>
              <a:cxnLst/>
              <a:rect l="l" t="t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" name="Freeform 33"/>
            <p:cNvSpPr/>
            <p:nvPr/>
          </p:nvSpPr>
          <p:spPr>
            <a:xfrm>
              <a:off x="502560" y="4107600"/>
              <a:ext cx="81720" cy="510840"/>
            </a:xfrm>
            <a:custGeom>
              <a:avLst/>
              <a:gdLst/>
              <a:ahLst/>
              <a:cxnLst/>
              <a:rect l="l" t="t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" name="Freeform 34"/>
            <p:cNvSpPr/>
            <p:nvPr/>
          </p:nvSpPr>
          <p:spPr>
            <a:xfrm>
              <a:off x="973800" y="3145680"/>
              <a:ext cx="1409400" cy="2716200"/>
            </a:xfrm>
            <a:custGeom>
              <a:avLst/>
              <a:gdLst/>
              <a:ahLst/>
              <a:cxnLst/>
              <a:rect l="l" t="t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" name="Freeform 35"/>
            <p:cNvSpPr/>
            <p:nvPr/>
          </p:nvSpPr>
          <p:spPr>
            <a:xfrm>
              <a:off x="1073520" y="6600240"/>
              <a:ext cx="119880" cy="252360"/>
            </a:xfrm>
            <a:custGeom>
              <a:avLst/>
              <a:gdLst/>
              <a:ahLst/>
              <a:cxnLst/>
              <a:rect l="l" t="t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3" name="Freeform 36"/>
            <p:cNvSpPr/>
            <p:nvPr/>
          </p:nvSpPr>
          <p:spPr>
            <a:xfrm>
              <a:off x="973800" y="5897160"/>
              <a:ext cx="137160" cy="673560"/>
            </a:xfrm>
            <a:custGeom>
              <a:avLst/>
              <a:gdLst/>
              <a:ahLst/>
              <a:cxnLst/>
              <a:rect l="l" t="t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4" name="Freeform 37"/>
            <p:cNvSpPr/>
            <p:nvPr/>
          </p:nvSpPr>
          <p:spPr>
            <a:xfrm>
              <a:off x="973800" y="5772600"/>
              <a:ext cx="37440" cy="227160"/>
            </a:xfrm>
            <a:custGeom>
              <a:avLst/>
              <a:gdLst/>
              <a:ahLst/>
              <a:cxnLst/>
              <a:rect l="l" t="t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5" name="Freeform 38"/>
            <p:cNvSpPr/>
            <p:nvPr/>
          </p:nvSpPr>
          <p:spPr>
            <a:xfrm>
              <a:off x="1006200" y="6322680"/>
              <a:ext cx="209880" cy="529920"/>
            </a:xfrm>
            <a:custGeom>
              <a:avLst/>
              <a:gdLst/>
              <a:ahLst/>
              <a:cxnLst/>
              <a:rect l="l" t="t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26" name="Rectangle 6"/>
          <p:cNvSpPr/>
          <p:nvPr/>
        </p:nvSpPr>
        <p:spPr>
          <a:xfrm>
            <a:off x="0" y="0"/>
            <a:ext cx="182160" cy="685728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38160" dist="25560" dir="5400000" rotWithShape="0">
              <a:srgbClr val="000000">
                <a:alpha val="2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27" name="Freeform 11"/>
          <p:cNvSpPr/>
          <p:nvPr/>
        </p:nvSpPr>
        <p:spPr>
          <a:xfrm flipV="1">
            <a:off x="-3600" y="712800"/>
            <a:ext cx="1587960" cy="506520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pl-PL" sz="4400" b="0" strike="noStrike" spc="-1">
                <a:latin typeface="Arial"/>
              </a:rPr>
              <a:t>Kliknij, aby edytować format tekstu tytułu</a:t>
            </a: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3200" b="0" strike="noStrike" spc="-1">
                <a:latin typeface="Arial"/>
              </a:rPr>
              <a:t>Kliknij, aby edytować format tekstu konspektu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800" b="0" strike="noStrike" spc="-1">
                <a:latin typeface="Arial"/>
              </a:rPr>
              <a:t>Drugi poziom konspektu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400" b="0" strike="noStrike" spc="-1">
                <a:latin typeface="Arial"/>
              </a:rPr>
              <a:t>Trzeci poziom konspektu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latin typeface="Arial"/>
              </a:rPr>
              <a:t>Czwarty poziom konspektu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latin typeface="Arial"/>
              </a:rPr>
              <a:t>Piąty poziom konspektu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latin typeface="Arial"/>
              </a:rPr>
              <a:t>Szósty poziom konspektu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latin typeface="Arial"/>
              </a:rPr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FE7C4"/>
            </a:gs>
          </a:gsLst>
          <a:path path="circle">
            <a:fillToRect l="25000" t="25000" r="75000" b="75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roup 22"/>
          <p:cNvGrpSpPr/>
          <p:nvPr/>
        </p:nvGrpSpPr>
        <p:grpSpPr>
          <a:xfrm>
            <a:off x="0" y="228600"/>
            <a:ext cx="2850840" cy="6638040"/>
            <a:chOff x="0" y="228600"/>
            <a:chExt cx="2850840" cy="6638040"/>
          </a:xfrm>
        </p:grpSpPr>
        <p:sp>
          <p:nvSpPr>
            <p:cNvPr id="67" name="Freeform 11"/>
            <p:cNvSpPr/>
            <p:nvPr/>
          </p:nvSpPr>
          <p:spPr>
            <a:xfrm>
              <a:off x="0" y="2575080"/>
              <a:ext cx="100080" cy="625320"/>
            </a:xfrm>
            <a:custGeom>
              <a:avLst/>
              <a:gdLst/>
              <a:ahLst/>
              <a:cxnLst/>
              <a:rect l="l" t="t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8" name="Freeform 12"/>
            <p:cNvSpPr/>
            <p:nvPr/>
          </p:nvSpPr>
          <p:spPr>
            <a:xfrm>
              <a:off x="128520" y="3156480"/>
              <a:ext cx="645840" cy="2321640"/>
            </a:xfrm>
            <a:custGeom>
              <a:avLst/>
              <a:gdLst/>
              <a:ahLst/>
              <a:cxnLst/>
              <a:rect l="l" t="t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9" name="Freeform 13"/>
            <p:cNvSpPr/>
            <p:nvPr/>
          </p:nvSpPr>
          <p:spPr>
            <a:xfrm>
              <a:off x="807120" y="5447160"/>
              <a:ext cx="608760" cy="1419480"/>
            </a:xfrm>
            <a:custGeom>
              <a:avLst/>
              <a:gdLst/>
              <a:ahLst/>
              <a:cxnLst/>
              <a:rect l="l" t="t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0" name="Freeform 14"/>
            <p:cNvSpPr/>
            <p:nvPr/>
          </p:nvSpPr>
          <p:spPr>
            <a:xfrm>
              <a:off x="959760" y="6503760"/>
              <a:ext cx="170640" cy="362880"/>
            </a:xfrm>
            <a:custGeom>
              <a:avLst/>
              <a:gdLst/>
              <a:ahLst/>
              <a:cxnLst/>
              <a:rect l="l" t="t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1" name="Freeform 15"/>
            <p:cNvSpPr/>
            <p:nvPr/>
          </p:nvSpPr>
          <p:spPr>
            <a:xfrm>
              <a:off x="100800" y="3201120"/>
              <a:ext cx="821160" cy="3327840"/>
            </a:xfrm>
            <a:custGeom>
              <a:avLst/>
              <a:gdLst/>
              <a:ahLst/>
              <a:cxnLst/>
              <a:rect l="l" t="t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2" name="Freeform 16"/>
            <p:cNvSpPr/>
            <p:nvPr/>
          </p:nvSpPr>
          <p:spPr>
            <a:xfrm>
              <a:off x="22320" y="228600"/>
              <a:ext cx="105480" cy="2927160"/>
            </a:xfrm>
            <a:custGeom>
              <a:avLst/>
              <a:gdLst/>
              <a:ahLst/>
              <a:cxnLst/>
              <a:rect l="l" t="t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3" name="Freeform 17"/>
            <p:cNvSpPr/>
            <p:nvPr/>
          </p:nvSpPr>
          <p:spPr>
            <a:xfrm>
              <a:off x="78120" y="2944080"/>
              <a:ext cx="77400" cy="493200"/>
            </a:xfrm>
            <a:custGeom>
              <a:avLst/>
              <a:gdLst/>
              <a:ahLst/>
              <a:cxnLst/>
              <a:rect l="l" t="t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4" name="Freeform 18"/>
            <p:cNvSpPr/>
            <p:nvPr/>
          </p:nvSpPr>
          <p:spPr>
            <a:xfrm>
              <a:off x="769680" y="5478840"/>
              <a:ext cx="189360" cy="1024200"/>
            </a:xfrm>
            <a:custGeom>
              <a:avLst/>
              <a:gdLst/>
              <a:ahLst/>
              <a:cxnLst/>
              <a:rect l="l" t="t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5" name="Freeform 19"/>
            <p:cNvSpPr/>
            <p:nvPr/>
          </p:nvSpPr>
          <p:spPr>
            <a:xfrm>
              <a:off x="775440" y="1398960"/>
              <a:ext cx="2075400" cy="4047480"/>
            </a:xfrm>
            <a:custGeom>
              <a:avLst/>
              <a:gdLst/>
              <a:ahLst/>
              <a:cxnLst/>
              <a:rect l="l" t="t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6" name="Freeform 20"/>
            <p:cNvSpPr/>
            <p:nvPr/>
          </p:nvSpPr>
          <p:spPr>
            <a:xfrm>
              <a:off x="922680" y="6530040"/>
              <a:ext cx="161280" cy="336600"/>
            </a:xfrm>
            <a:custGeom>
              <a:avLst/>
              <a:gdLst/>
              <a:ahLst/>
              <a:cxnLst/>
              <a:rect l="l" t="t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7" name="Freeform 21"/>
            <p:cNvSpPr/>
            <p:nvPr/>
          </p:nvSpPr>
          <p:spPr>
            <a:xfrm>
              <a:off x="769680" y="5359320"/>
              <a:ext cx="36720" cy="221040"/>
            </a:xfrm>
            <a:custGeom>
              <a:avLst/>
              <a:gdLst/>
              <a:ahLst/>
              <a:cxnLst/>
              <a:rect l="l" t="t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8" name="Freeform 22"/>
            <p:cNvSpPr/>
            <p:nvPr/>
          </p:nvSpPr>
          <p:spPr>
            <a:xfrm>
              <a:off x="849960" y="6244560"/>
              <a:ext cx="237960" cy="621720"/>
            </a:xfrm>
            <a:custGeom>
              <a:avLst/>
              <a:gdLst/>
              <a:ahLst/>
              <a:cxnLst/>
              <a:rect l="l" t="t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79" name="Group 9"/>
          <p:cNvGrpSpPr/>
          <p:nvPr/>
        </p:nvGrpSpPr>
        <p:grpSpPr>
          <a:xfrm>
            <a:off x="27360" y="-720"/>
            <a:ext cx="2355840" cy="6853320"/>
            <a:chOff x="27360" y="-720"/>
            <a:chExt cx="2355840" cy="6853320"/>
          </a:xfrm>
        </p:grpSpPr>
        <p:sp>
          <p:nvSpPr>
            <p:cNvPr id="80" name="Freeform 27"/>
            <p:cNvSpPr/>
            <p:nvPr/>
          </p:nvSpPr>
          <p:spPr>
            <a:xfrm>
              <a:off x="27360" y="-720"/>
              <a:ext cx="493560" cy="4400280"/>
            </a:xfrm>
            <a:custGeom>
              <a:avLst/>
              <a:gdLst/>
              <a:ahLst/>
              <a:cxnLst/>
              <a:rect l="l" t="t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1" name="Freeform 28"/>
            <p:cNvSpPr/>
            <p:nvPr/>
          </p:nvSpPr>
          <p:spPr>
            <a:xfrm>
              <a:off x="550440" y="4316400"/>
              <a:ext cx="422640" cy="1580040"/>
            </a:xfrm>
            <a:custGeom>
              <a:avLst/>
              <a:gdLst/>
              <a:ahLst/>
              <a:cxnLst/>
              <a:rect l="l" t="t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2" name="Freeform 29"/>
            <p:cNvSpPr/>
            <p:nvPr/>
          </p:nvSpPr>
          <p:spPr>
            <a:xfrm>
              <a:off x="1006200" y="5862600"/>
              <a:ext cx="430200" cy="990000"/>
            </a:xfrm>
            <a:custGeom>
              <a:avLst/>
              <a:gdLst/>
              <a:ahLst/>
              <a:cxnLst/>
              <a:rect l="l" t="t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3" name="Freeform 30"/>
            <p:cNvSpPr/>
            <p:nvPr/>
          </p:nvSpPr>
          <p:spPr>
            <a:xfrm>
              <a:off x="521640" y="4364280"/>
              <a:ext cx="551160" cy="2235240"/>
            </a:xfrm>
            <a:custGeom>
              <a:avLst/>
              <a:gdLst/>
              <a:ahLst/>
              <a:cxnLst/>
              <a:rect l="l" t="t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4" name="Freeform 31"/>
            <p:cNvSpPr/>
            <p:nvPr/>
          </p:nvSpPr>
          <p:spPr>
            <a:xfrm>
              <a:off x="468000" y="1289160"/>
              <a:ext cx="173520" cy="3026520"/>
            </a:xfrm>
            <a:custGeom>
              <a:avLst/>
              <a:gdLst/>
              <a:ahLst/>
              <a:cxnLst/>
              <a:rect l="l" t="t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5" name="Freeform 32"/>
            <p:cNvSpPr/>
            <p:nvPr/>
          </p:nvSpPr>
          <p:spPr>
            <a:xfrm>
              <a:off x="1111680" y="6571440"/>
              <a:ext cx="133560" cy="280800"/>
            </a:xfrm>
            <a:custGeom>
              <a:avLst/>
              <a:gdLst/>
              <a:ahLst/>
              <a:cxnLst/>
              <a:rect l="l" t="t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6" name="Freeform 33"/>
            <p:cNvSpPr/>
            <p:nvPr/>
          </p:nvSpPr>
          <p:spPr>
            <a:xfrm>
              <a:off x="502560" y="4107600"/>
              <a:ext cx="81720" cy="510840"/>
            </a:xfrm>
            <a:custGeom>
              <a:avLst/>
              <a:gdLst/>
              <a:ahLst/>
              <a:cxnLst/>
              <a:rect l="l" t="t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7" name="Freeform 34"/>
            <p:cNvSpPr/>
            <p:nvPr/>
          </p:nvSpPr>
          <p:spPr>
            <a:xfrm>
              <a:off x="973800" y="3145680"/>
              <a:ext cx="1409400" cy="2716200"/>
            </a:xfrm>
            <a:custGeom>
              <a:avLst/>
              <a:gdLst/>
              <a:ahLst/>
              <a:cxnLst/>
              <a:rect l="l" t="t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8" name="Freeform 35"/>
            <p:cNvSpPr/>
            <p:nvPr/>
          </p:nvSpPr>
          <p:spPr>
            <a:xfrm>
              <a:off x="1073520" y="6600240"/>
              <a:ext cx="119880" cy="252360"/>
            </a:xfrm>
            <a:custGeom>
              <a:avLst/>
              <a:gdLst/>
              <a:ahLst/>
              <a:cxnLst/>
              <a:rect l="l" t="t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9" name="Freeform 36"/>
            <p:cNvSpPr/>
            <p:nvPr/>
          </p:nvSpPr>
          <p:spPr>
            <a:xfrm>
              <a:off x="973800" y="5897160"/>
              <a:ext cx="137160" cy="673560"/>
            </a:xfrm>
            <a:custGeom>
              <a:avLst/>
              <a:gdLst/>
              <a:ahLst/>
              <a:cxnLst/>
              <a:rect l="l" t="t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0" name="Freeform 37"/>
            <p:cNvSpPr/>
            <p:nvPr/>
          </p:nvSpPr>
          <p:spPr>
            <a:xfrm>
              <a:off x="973800" y="5772600"/>
              <a:ext cx="37440" cy="227160"/>
            </a:xfrm>
            <a:custGeom>
              <a:avLst/>
              <a:gdLst/>
              <a:ahLst/>
              <a:cxnLst/>
              <a:rect l="l" t="t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1" name="Freeform 38"/>
            <p:cNvSpPr/>
            <p:nvPr/>
          </p:nvSpPr>
          <p:spPr>
            <a:xfrm>
              <a:off x="1006200" y="6322680"/>
              <a:ext cx="209880" cy="529920"/>
            </a:xfrm>
            <a:custGeom>
              <a:avLst/>
              <a:gdLst/>
              <a:ahLst/>
              <a:cxnLst/>
              <a:rect l="l" t="t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92" name="Rectangle 6"/>
          <p:cNvSpPr/>
          <p:nvPr/>
        </p:nvSpPr>
        <p:spPr>
          <a:xfrm>
            <a:off x="0" y="0"/>
            <a:ext cx="182160" cy="685728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38160" dist="25560" dir="5400000" rotWithShape="0">
              <a:srgbClr val="000000">
                <a:alpha val="2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93" name="Freeform 11"/>
          <p:cNvSpPr/>
          <p:nvPr/>
        </p:nvSpPr>
        <p:spPr>
          <a:xfrm flipV="1">
            <a:off x="-3600" y="712800"/>
            <a:ext cx="1587960" cy="506520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pl-PL" sz="1800" b="0" strike="noStrike" spc="-1">
                <a:latin typeface="Arial"/>
              </a:rPr>
              <a:t>Kliknij, aby edytować format tekstu tytułu</a:t>
            </a: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2589120" y="2133720"/>
            <a:ext cx="4349880" cy="377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7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Kliknij, aby edytować format tekstu konspektu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latin typeface="Arial"/>
              </a:rPr>
              <a:t>Drugi poziom konspektu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Trzeci poziom konspektu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latin typeface="Arial"/>
              </a:rPr>
              <a:t>Czwarty poziom konspektu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Piąty poziom konspektu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Szósty poziom konspektu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Siódmy poziom konspektu</a:t>
            </a: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7157160" y="2133720"/>
            <a:ext cx="4349880" cy="377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7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Kliknij, aby edytować format tekstu konspektu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latin typeface="Arial"/>
              </a:rPr>
              <a:t>Drugi poziom konspektu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Trzeci poziom konspektu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latin typeface="Arial"/>
              </a:rPr>
              <a:t>Czwarty poziom konspektu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Piąty poziom konspektu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Szósty poziom konspektu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latin typeface="Arial"/>
              </a:rPr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be.com/" TargetMode="External"/><Relationship Id="rId2" Type="http://schemas.openxmlformats.org/officeDocument/2006/relationships/hyperlink" Target="http://skolysobe.cz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1.jpeg"/><Relationship Id="rId4" Type="http://schemas.openxmlformats.org/officeDocument/2006/relationships/hyperlink" Target="https://nadalku.msmt.cz/c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927720" y="1324440"/>
            <a:ext cx="10514880" cy="40471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15000"/>
              </a:lnSpc>
              <a:spcAft>
                <a:spcPts val="1001"/>
              </a:spcAft>
              <a:tabLst>
                <a:tab pos="4286160" algn="l"/>
              </a:tabLst>
            </a:pPr>
            <a:r>
              <a:rPr lang="cs-CZ" sz="4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Krizový management </a:t>
            </a:r>
            <a:r>
              <a:t/>
            </a:r>
            <a:br/>
            <a:r>
              <a:rPr lang="cs-CZ" sz="4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v pandemii COVID -19 </a:t>
            </a:r>
            <a:r>
              <a:t/>
            </a:r>
            <a:br/>
            <a:r>
              <a:rPr lang="cs-CZ" sz="4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na školách v ČR </a:t>
            </a:r>
            <a:r>
              <a:t/>
            </a:r>
            <a:br/>
            <a:r>
              <a:rPr lang="cs-CZ" sz="4000" b="1" strike="noStrike" spc="-1">
                <a:solidFill>
                  <a:srgbClr val="262626"/>
                </a:solidFill>
                <a:latin typeface="Century Gothic"/>
                <a:ea typeface="Calibri"/>
              </a:rPr>
              <a:t>VOŠ, SZŠ A OA TRUTNOV</a:t>
            </a:r>
            <a:r>
              <a:t/>
            </a:r>
            <a:br/>
            <a:endParaRPr lang="pl-PL" sz="4000" b="0" strike="noStrike" spc="-1">
              <a:latin typeface="Arial"/>
            </a:endParaRPr>
          </a:p>
        </p:txBody>
      </p:sp>
      <p:pic>
        <p:nvPicPr>
          <p:cNvPr id="140" name="Zástupný symbol pro obsah 4"/>
          <p:cNvPicPr/>
          <p:nvPr/>
        </p:nvPicPr>
        <p:blipFill>
          <a:blip r:embed="rId3"/>
          <a:stretch/>
        </p:blipFill>
        <p:spPr>
          <a:xfrm>
            <a:off x="2505960" y="250560"/>
            <a:ext cx="7215480" cy="669960"/>
          </a:xfrm>
          <a:prstGeom prst="rect">
            <a:avLst/>
          </a:prstGeom>
          <a:ln w="0">
            <a:noFill/>
          </a:ln>
        </p:spPr>
      </p:pic>
      <p:sp>
        <p:nvSpPr>
          <p:cNvPr id="141" name="PlaceHolder 2"/>
          <p:cNvSpPr>
            <a:spLocks noGrp="1"/>
          </p:cNvSpPr>
          <p:nvPr>
            <p:ph type="ftr"/>
          </p:nvPr>
        </p:nvSpPr>
        <p:spPr>
          <a:xfrm>
            <a:off x="1263960" y="6356520"/>
            <a:ext cx="9942840" cy="500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</p:txBody>
      </p:sp>
      <p:pic>
        <p:nvPicPr>
          <p:cNvPr id="142" name="Obrázek 2"/>
          <p:cNvPicPr/>
          <p:nvPr/>
        </p:nvPicPr>
        <p:blipFill>
          <a:blip r:embed="rId4"/>
          <a:stretch/>
        </p:blipFill>
        <p:spPr>
          <a:xfrm>
            <a:off x="4987800" y="4412880"/>
            <a:ext cx="2570760" cy="17103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1618920" y="2133720"/>
            <a:ext cx="988488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Situace s pandemií SARS-CoV-2, která nás potkala na jaře 2020 a na podzim a v zimě 2020/21 otevřela témata, na která byla málokterá škola připravena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V 1. vlně COVID -19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(jaro 2020)v rámci řízení rizik nebyly zpracované strategie připravené na krizové řízení v období pandemie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Tato prezentace je zaměřena na analýzu a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vyhodnocení poznatků z krizové situace v 1. vlně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a 2. vlně pandemie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na VOŠ, SZŠ a OA Trutnov</a:t>
            </a:r>
            <a:endParaRPr lang="pl-PL" sz="1800" b="0" strike="noStrike" spc="-1"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400" cy="687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46" name="Zástupný symbol pro obsah 4"/>
          <p:cNvPicPr/>
          <p:nvPr/>
        </p:nvPicPr>
        <p:blipFill>
          <a:blip r:embed="rId2"/>
          <a:stretch/>
        </p:blipFill>
        <p:spPr>
          <a:xfrm>
            <a:off x="2533320" y="723600"/>
            <a:ext cx="8911080" cy="886320"/>
          </a:xfrm>
          <a:prstGeom prst="rect">
            <a:avLst/>
          </a:prstGeom>
          <a:ln w="0">
            <a:noFill/>
          </a:ln>
        </p:spPr>
      </p:pic>
      <p:pic>
        <p:nvPicPr>
          <p:cNvPr id="147" name="Obrázek 3"/>
          <p:cNvPicPr/>
          <p:nvPr/>
        </p:nvPicPr>
        <p:blipFill>
          <a:blip r:embed="rId3"/>
          <a:stretch/>
        </p:blipFill>
        <p:spPr>
          <a:xfrm>
            <a:off x="7587360" y="3769920"/>
            <a:ext cx="3287520" cy="18468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/>
          </p:nvPr>
        </p:nvSpPr>
        <p:spPr>
          <a:xfrm>
            <a:off x="1618920" y="2133720"/>
            <a:ext cx="9884880" cy="3999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Co to je krize?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,, Situace, při kterých nestačí běžná opatření prováděná správními orgány a jinými bezpečnostními složkami a kdy je zapotřebí využít nadstandardní prostředky pro zvládnutí situace“ (Rais, 2007)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Výraz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krize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pochází z řeckého </a:t>
            </a:r>
            <a:r>
              <a:rPr lang="cs-CZ" sz="1800" b="0" i="1" strike="noStrike" spc="-1">
                <a:solidFill>
                  <a:srgbClr val="404040"/>
                </a:solidFill>
                <a:latin typeface="Century Gothic"/>
              </a:rPr>
              <a:t>„crisis“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, což znamená v obecné poloze nesnázi nebo rozhodnou chvíli či rozhodnutí samo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Mezi základní „zlatá“ pravidla řízení krizí patří: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Plánování (řízení rizik, simulace, školení)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Efektivní vedení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Jasná komunikace</a:t>
            </a:r>
            <a:endParaRPr lang="pl-PL" sz="1800" b="0" strike="noStrike" spc="-1">
              <a:latin typeface="Arial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400" cy="687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51" name="Zástupný symbol pro obsah 4"/>
          <p:cNvPicPr/>
          <p:nvPr/>
        </p:nvPicPr>
        <p:blipFill>
          <a:blip r:embed="rId2"/>
          <a:stretch/>
        </p:blipFill>
        <p:spPr>
          <a:xfrm>
            <a:off x="2593080" y="723600"/>
            <a:ext cx="8911080" cy="869760"/>
          </a:xfrm>
          <a:prstGeom prst="rect">
            <a:avLst/>
          </a:prstGeom>
          <a:ln w="0">
            <a:noFill/>
          </a:ln>
        </p:spPr>
      </p:pic>
      <p:pic>
        <p:nvPicPr>
          <p:cNvPr id="152" name="Obrázek 4"/>
          <p:cNvPicPr/>
          <p:nvPr/>
        </p:nvPicPr>
        <p:blipFill>
          <a:blip r:embed="rId3"/>
          <a:stretch/>
        </p:blipFill>
        <p:spPr>
          <a:xfrm>
            <a:off x="8015040" y="4127760"/>
            <a:ext cx="1908360" cy="1756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1182960" y="2133720"/>
            <a:ext cx="7029360" cy="3838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Pandemie COVID-19 - jaro 2020 (1. vlna)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11. března 2020 Ministerstvo zdravotnictví ČR po jednání s Bezpečnostní radou státu rozhodlo o mimořádném opatřením - do odvolání,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za účelem zabránit šíření nákazy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 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,,Zákaz osobní přítomnosti žáků a studentů na vzdělávání a studiu na českých základních, středních, vyšších odborných i vysokých školách a školských zařízeních“ – ohroženo </a:t>
            </a: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právo na vzdělávání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Právo na vzdělání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 je zakotveno v článku 33 Listiny základních práv a svobod ČR, kde je uvedeno ,,každý má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právo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 na bezplatné 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vzdělávání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 na základních a středních školách, případně na vysokých školách“</a:t>
            </a:r>
            <a:endParaRPr lang="pl-PL" sz="1800" b="0" strike="noStrike" spc="-1">
              <a:latin typeface="Arial"/>
            </a:endParaRPr>
          </a:p>
        </p:txBody>
      </p:sp>
      <p:pic>
        <p:nvPicPr>
          <p:cNvPr id="155" name="Zástupný symbol pro obsah 4"/>
          <p:cNvPicPr/>
          <p:nvPr/>
        </p:nvPicPr>
        <p:blipFill>
          <a:blip r:embed="rId2"/>
          <a:stretch/>
        </p:blipFill>
        <p:spPr>
          <a:xfrm>
            <a:off x="2589120" y="624240"/>
            <a:ext cx="8911080" cy="935640"/>
          </a:xfrm>
          <a:prstGeom prst="rect">
            <a:avLst/>
          </a:prstGeom>
          <a:ln w="0">
            <a:noFill/>
          </a:ln>
        </p:spPr>
      </p:pic>
      <p:sp>
        <p:nvSpPr>
          <p:cNvPr id="156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57" name="Obrázek 4"/>
          <p:cNvPicPr/>
          <p:nvPr/>
        </p:nvPicPr>
        <p:blipFill>
          <a:blip r:embed="rId3"/>
          <a:stretch/>
        </p:blipFill>
        <p:spPr>
          <a:xfrm>
            <a:off x="8525880" y="2019960"/>
            <a:ext cx="2848680" cy="4032000"/>
          </a:xfrm>
          <a:prstGeom prst="rect">
            <a:avLst/>
          </a:prstGeom>
          <a:ln w="0">
            <a:noFill/>
          </a:ln>
        </p:spPr>
      </p:pic>
      <p:sp>
        <p:nvSpPr>
          <p:cNvPr id="158" name="Šipka: doprava 7"/>
          <p:cNvSpPr/>
          <p:nvPr/>
        </p:nvSpPr>
        <p:spPr>
          <a:xfrm>
            <a:off x="2678760" y="3340800"/>
            <a:ext cx="731880" cy="17532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1518480" y="2133720"/>
            <a:ext cx="998532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7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Okamžitá reakce – již 12. března 2020 přišel mailem příkaz ředitele VOŠ, SZŠ a OA Trutnov: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,,Všichni vyučující (včetně vyučujících TV) jsou povinni v době, kdy nevykonávají přímou pedagogickou činnost ve třídách v době mimořádného opatření Vlády ČR,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zprostředkovat žákům materiály a podpory k samostudiu v elektronické podobě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“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,,Vedení školy doporučuje vytvořit a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zpracovat tematické pracovní listy, které si žáci doma vytisknou a vyplní ručně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(jako důkaz toho, že je zpracovali sami a nekopírovali je od spolužáků), vedení školy dále doporučuje využít komunikační systémy KOMENS v programu Bakaláři, MOODLE a hromadnou mailovou komunikaci se žáky“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Nejčastější komunikační systémy v 1. vlně: 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MOODLE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– během prezenční výuky jej žáci nepoužívali, neznalost přístupových údajů, neuměli jej používat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E-mail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– existovaly třídní maily, ale pro učitele velmi náročný způsob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Microsoft Teams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– od dubna 2020</a:t>
            </a:r>
            <a:endParaRPr lang="pl-PL" sz="1800" b="0" strike="noStrike" spc="-1">
              <a:latin typeface="Arial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400" cy="687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62" name="Zástupný symbol pro obsah 4"/>
          <p:cNvPicPr/>
          <p:nvPr/>
        </p:nvPicPr>
        <p:blipFill>
          <a:blip r:embed="rId2"/>
          <a:stretch/>
        </p:blipFill>
        <p:spPr>
          <a:xfrm>
            <a:off x="2593080" y="723600"/>
            <a:ext cx="8911080" cy="911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1753200" y="2133720"/>
            <a:ext cx="6769080" cy="377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14. března 2020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přišel z Krajského úřadu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návrh na formy alternativní vzdělávání: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Nově vytvořený web </a:t>
            </a:r>
            <a:r>
              <a:rPr lang="cs-CZ" sz="1800" b="1" u="sng" strike="noStrike" spc="-1">
                <a:solidFill>
                  <a:srgbClr val="FB4A18"/>
                </a:solidFill>
                <a:uFillTx/>
                <a:latin typeface="Century Gothic"/>
                <a:hlinkClick r:id="rId2"/>
              </a:rPr>
              <a:t>skolysobe.cz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 , kde se pravidelně aktualizoval seznam tzv. virtuálních učeben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Vzdělávací videa na </a:t>
            </a:r>
            <a:r>
              <a:rPr lang="cs-CZ" sz="1800" b="0" u="sng" strike="noStrike" spc="-1">
                <a:solidFill>
                  <a:srgbClr val="FB4A18"/>
                </a:solidFill>
                <a:uFillTx/>
                <a:latin typeface="Century Gothic"/>
                <a:hlinkClick r:id="rId3"/>
              </a:rPr>
              <a:t>youtube.com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 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 Na stránkách MŠMT </a:t>
            </a:r>
            <a:r>
              <a:rPr lang="cs-CZ" sz="1800" b="0" u="sng" strike="noStrike" spc="-1">
                <a:solidFill>
                  <a:srgbClr val="FB4A18"/>
                </a:solidFill>
                <a:uFillTx/>
                <a:latin typeface="Century Gothic"/>
                <a:hlinkClick r:id="rId4"/>
              </a:rPr>
              <a:t>https://nadalku.msmt.cz/cs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Řada firem nebo autorů softwaru či vzdělávacího obsahu, dala na období, kdy budou školy uzavřené, své materiály k dispozici 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zcela zdarma</a:t>
            </a:r>
            <a:endParaRPr lang="pl-PL" sz="1800" b="0" strike="noStrike" spc="-1">
              <a:latin typeface="Arial"/>
            </a:endParaRPr>
          </a:p>
        </p:txBody>
      </p:sp>
      <p:pic>
        <p:nvPicPr>
          <p:cNvPr id="165" name="Zástupný symbol pro obsah 4"/>
          <p:cNvPicPr/>
          <p:nvPr/>
        </p:nvPicPr>
        <p:blipFill>
          <a:blip r:embed="rId5"/>
          <a:stretch/>
        </p:blipFill>
        <p:spPr>
          <a:xfrm>
            <a:off x="2589120" y="762120"/>
            <a:ext cx="8911080" cy="669240"/>
          </a:xfrm>
          <a:prstGeom prst="rect">
            <a:avLst/>
          </a:prstGeom>
          <a:ln w="0">
            <a:noFill/>
          </a:ln>
        </p:spPr>
      </p:pic>
      <p:sp>
        <p:nvSpPr>
          <p:cNvPr id="166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67" name="Obrázek 4"/>
          <p:cNvPicPr/>
          <p:nvPr/>
        </p:nvPicPr>
        <p:blipFill>
          <a:blip r:embed="rId6"/>
          <a:stretch/>
        </p:blipFill>
        <p:spPr>
          <a:xfrm>
            <a:off x="8865000" y="1604160"/>
            <a:ext cx="2476080" cy="4358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/>
          </p:nvPr>
        </p:nvSpPr>
        <p:spPr>
          <a:xfrm>
            <a:off x="1249920" y="2133720"/>
            <a:ext cx="7054560" cy="377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2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Zákaz praktické výuky v nemocnicích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Studenti z oborů Praktická sestra a Všeobecná sestra nemohli vykonávat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odbornou praxi v nemocnicích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Výuka probíhala distančně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Studenti přišli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o cca 120 hodin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odborné výuky v nemocnicích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Odborné učitelky i studenti pomáhali jako dobrovolníci na odděleních trutnovské a náchodské nemocnice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Na konci května 2020 pro maturitní ročníky probíhaly konzultace přímo v nemocnici na chirurgickém či interním oddělení (příprava na maturitu)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Návrat do škol a do nemocnice pro nematuritní ročníky byl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    6. 6. 2020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pic>
        <p:nvPicPr>
          <p:cNvPr id="170" name="Zástupný symbol pro obsah 4"/>
          <p:cNvPicPr/>
          <p:nvPr/>
        </p:nvPicPr>
        <p:blipFill>
          <a:blip r:embed="rId2"/>
          <a:stretch/>
        </p:blipFill>
        <p:spPr>
          <a:xfrm>
            <a:off x="2589120" y="756000"/>
            <a:ext cx="8911080" cy="840240"/>
          </a:xfrm>
          <a:prstGeom prst="rect">
            <a:avLst/>
          </a:prstGeom>
          <a:ln w="0">
            <a:noFill/>
          </a:ln>
        </p:spPr>
      </p:pic>
      <p:sp>
        <p:nvSpPr>
          <p:cNvPr id="171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sp>
        <p:nvSpPr>
          <p:cNvPr id="172" name="Šipka: doprava 1"/>
          <p:cNvSpPr/>
          <p:nvPr/>
        </p:nvSpPr>
        <p:spPr>
          <a:xfrm>
            <a:off x="6921000" y="3938400"/>
            <a:ext cx="921960" cy="16704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A53010"/>
          </a:solidFill>
          <a:ln cap="rnd">
            <a:solidFill>
              <a:srgbClr val="7A230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73" name="Obrázek 7"/>
          <p:cNvPicPr/>
          <p:nvPr/>
        </p:nvPicPr>
        <p:blipFill>
          <a:blip r:embed="rId3"/>
          <a:stretch/>
        </p:blipFill>
        <p:spPr>
          <a:xfrm>
            <a:off x="8552520" y="1921680"/>
            <a:ext cx="2991240" cy="39888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973080" y="2133720"/>
            <a:ext cx="5929200" cy="377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AutoNum type="arabicPeriod"/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covidová vlna v Česku byla vlnou solidarity a soudržnosti: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Odborné učitelky i studenti chodili pomáhat do nemocnic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Z důvodu nedostatku pomůcek na ochranu dýchacích cest Češi šili látkové roušky a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výjimkou nebyli ani učitelé a žáci naší školy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pic>
        <p:nvPicPr>
          <p:cNvPr id="176" name="Zástupný symbol pro obsah 4"/>
          <p:cNvPicPr/>
          <p:nvPr/>
        </p:nvPicPr>
        <p:blipFill>
          <a:blip r:embed="rId2"/>
          <a:stretch/>
        </p:blipFill>
        <p:spPr>
          <a:xfrm>
            <a:off x="2390760" y="624240"/>
            <a:ext cx="9113040" cy="885240"/>
          </a:xfrm>
          <a:prstGeom prst="rect">
            <a:avLst/>
          </a:prstGeom>
          <a:ln w="0">
            <a:noFill/>
          </a:ln>
        </p:spPr>
      </p:pic>
      <p:sp>
        <p:nvSpPr>
          <p:cNvPr id="177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78" name="Obrázek 11"/>
          <p:cNvPicPr/>
          <p:nvPr/>
        </p:nvPicPr>
        <p:blipFill>
          <a:blip r:embed="rId3"/>
          <a:stretch/>
        </p:blipFill>
        <p:spPr>
          <a:xfrm>
            <a:off x="7381440" y="2104920"/>
            <a:ext cx="3017880" cy="2008080"/>
          </a:xfrm>
          <a:prstGeom prst="rect">
            <a:avLst/>
          </a:prstGeom>
          <a:ln w="0">
            <a:noFill/>
          </a:ln>
        </p:spPr>
      </p:pic>
      <p:pic>
        <p:nvPicPr>
          <p:cNvPr id="179" name="Obrázek 12"/>
          <p:cNvPicPr/>
          <p:nvPr/>
        </p:nvPicPr>
        <p:blipFill>
          <a:blip r:embed="rId4"/>
          <a:stretch/>
        </p:blipFill>
        <p:spPr>
          <a:xfrm>
            <a:off x="7589880" y="4223160"/>
            <a:ext cx="2618640" cy="1742400"/>
          </a:xfrm>
          <a:prstGeom prst="rect">
            <a:avLst/>
          </a:prstGeom>
          <a:ln w="0">
            <a:noFill/>
          </a:ln>
        </p:spPr>
      </p:pic>
      <p:pic>
        <p:nvPicPr>
          <p:cNvPr id="180" name="Obrázek 13"/>
          <p:cNvPicPr/>
          <p:nvPr/>
        </p:nvPicPr>
        <p:blipFill>
          <a:blip r:embed="rId5"/>
          <a:stretch/>
        </p:blipFill>
        <p:spPr>
          <a:xfrm>
            <a:off x="3018600" y="4616280"/>
            <a:ext cx="2311560" cy="12942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Obrázek 10"/>
          <p:cNvPicPr/>
          <p:nvPr/>
        </p:nvPicPr>
        <p:blipFill>
          <a:blip r:embed="rId2"/>
          <a:stretch/>
        </p:blipFill>
        <p:spPr>
          <a:xfrm>
            <a:off x="2365560" y="436320"/>
            <a:ext cx="9138240" cy="855000"/>
          </a:xfrm>
          <a:prstGeom prst="rect">
            <a:avLst/>
          </a:prstGeom>
          <a:ln w="0">
            <a:noFill/>
          </a:ln>
        </p:spPr>
      </p:pic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2593080" y="357120"/>
            <a:ext cx="8911080" cy="327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7000"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/>
          </p:nvPr>
        </p:nvSpPr>
        <p:spPr>
          <a:xfrm>
            <a:off x="1191240" y="1923840"/>
            <a:ext cx="9946080" cy="40348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Co zabránilo v 1. vlně v efektivním zvládání krizového managementu? 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Pro efektivní řízení krize jsou nutné tyto fáze: 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Century Gothic"/>
              <a:buAutoNum type="arabicPeriod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Fáze - Příprava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(řeší otázky plánování, simulace a školení)     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    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realita: pandemie a následný uzávěr škol nebyla nikdy MŠMT vyhodnocena jako  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     možné riziko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Century Gothic"/>
              <a:buAutoNum type="arabicPeriod" startAt="2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Fáze - Management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(řeší otázky přidělování a využívání zdrojů zabezpečovacích systémů a komunikace)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    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realita: protože nebyla pandemie vyhodnocena jako možné riziko, nebyly 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    naplánovány a realizovány potřebné zdroje (komunikační systémy, školení, ICT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    vybavení pro pedagogy a žáky)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85" name="Zástupný symbol pro obsah 7"/>
          <p:cNvPicPr/>
          <p:nvPr/>
        </p:nvPicPr>
        <p:blipFill>
          <a:blip r:embed="rId3"/>
          <a:stretch/>
        </p:blipFill>
        <p:spPr>
          <a:xfrm>
            <a:off x="9480600" y="1573200"/>
            <a:ext cx="1656720" cy="1319400"/>
          </a:xfrm>
          <a:prstGeom prst="rect">
            <a:avLst/>
          </a:prstGeom>
          <a:ln w="0">
            <a:noFill/>
          </a:ln>
        </p:spPr>
      </p:pic>
      <p:sp>
        <p:nvSpPr>
          <p:cNvPr id="186" name="Nadpis 4"/>
          <p:cNvSpPr/>
          <p:nvPr/>
        </p:nvSpPr>
        <p:spPr>
          <a:xfrm>
            <a:off x="798480" y="605160"/>
            <a:ext cx="9403920" cy="1399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/>
          </p:nvPr>
        </p:nvSpPr>
        <p:spPr>
          <a:xfrm>
            <a:off x="1258200" y="2133720"/>
            <a:ext cx="1024560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7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Již během 1. vlny COVID – 19 byly splněny podmínky krizového řízení pro jasnou komunikaci a efektivní vedení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18. Března 2020 mail od ředitele školy - Mgr. Bc. Roman Hásek, Ph.D.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,, Hlavně – neděláte to pro vedení, ale především pro sebe a pro děti. Až se vrátíme, budete Vy navazovat. Pokud to zvládnete, lépe se Vám bude dohánět…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Pokud se cítíte vyčerpaní, tak si dejte prostě pár dnů pauzu, děti to pochopí (možná i přivítají) a my také.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Pokud se Vám něco nezdá, trápí Vás, máte návrh, nemůžete, jste naštvaní, frustrovaní, nakažení – volejte, pište a neduste to v sobě. Od toho jsem tady. Najdeme řešení.“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400" cy="687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90" name="Zástupný symbol pro obsah 4"/>
          <p:cNvPicPr/>
          <p:nvPr/>
        </p:nvPicPr>
        <p:blipFill>
          <a:blip r:embed="rId2"/>
          <a:stretch/>
        </p:blipFill>
        <p:spPr>
          <a:xfrm>
            <a:off x="2593080" y="723600"/>
            <a:ext cx="8911080" cy="8193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Obrázek 10"/>
          <p:cNvPicPr/>
          <p:nvPr/>
        </p:nvPicPr>
        <p:blipFill>
          <a:blip r:embed="rId2"/>
          <a:stretch/>
        </p:blipFill>
        <p:spPr>
          <a:xfrm>
            <a:off x="2486880" y="550080"/>
            <a:ext cx="7217640" cy="967320"/>
          </a:xfrm>
          <a:prstGeom prst="rect">
            <a:avLst/>
          </a:prstGeom>
          <a:ln w="0">
            <a:noFill/>
          </a:ln>
        </p:spPr>
      </p:pic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/>
          </p:nvPr>
        </p:nvSpPr>
        <p:spPr>
          <a:xfrm>
            <a:off x="1224720" y="2133720"/>
            <a:ext cx="1027908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Co zabránilo v 1. vlně v efektivním zvládání krizového managementu? 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Pro efektivní řízení krize jsou nutné tyto fáze: 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Century Gothic"/>
              <a:buAutoNum type="arabicPeriod" startAt="3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Fáze - Evaluace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(analyzuje vzniklou situaci, sbírá a vyhodnocuje odpovědi)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realita: poučení z jarní pandemické krize vedlo k získání potřebných zdrojů, k zahájení intenzivního školení učitelů a žáků – viz dále (na SZŠ vybrána platforma Microsoft Teams)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Byli jsme připraveni na další možnou vlnu pandemie….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sp>
        <p:nvSpPr>
          <p:cNvPr id="194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195" name="Zástupný symbol pro obsah 7"/>
          <p:cNvPicPr/>
          <p:nvPr/>
        </p:nvPicPr>
        <p:blipFill>
          <a:blip r:embed="rId3"/>
          <a:stretch/>
        </p:blipFill>
        <p:spPr>
          <a:xfrm>
            <a:off x="9480600" y="1573200"/>
            <a:ext cx="1656720" cy="1319400"/>
          </a:xfrm>
          <a:prstGeom prst="rect">
            <a:avLst/>
          </a:prstGeom>
          <a:ln w="0">
            <a:noFill/>
          </a:ln>
        </p:spPr>
      </p:pic>
      <p:sp>
        <p:nvSpPr>
          <p:cNvPr id="196" name="Nadpis 4"/>
          <p:cNvSpPr/>
          <p:nvPr/>
        </p:nvSpPr>
        <p:spPr>
          <a:xfrm>
            <a:off x="798480" y="605160"/>
            <a:ext cx="9403920" cy="1399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97" name="Obrázek 2"/>
          <p:cNvPicPr/>
          <p:nvPr/>
        </p:nvPicPr>
        <p:blipFill>
          <a:blip r:embed="rId4"/>
          <a:stretch/>
        </p:blipFill>
        <p:spPr>
          <a:xfrm>
            <a:off x="7815960" y="4254120"/>
            <a:ext cx="3150720" cy="16563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Obrázek 10"/>
          <p:cNvPicPr/>
          <p:nvPr/>
        </p:nvPicPr>
        <p:blipFill>
          <a:blip r:embed="rId2"/>
          <a:stretch/>
        </p:blipFill>
        <p:spPr>
          <a:xfrm>
            <a:off x="1786680" y="550080"/>
            <a:ext cx="9717120" cy="808200"/>
          </a:xfrm>
          <a:prstGeom prst="rect">
            <a:avLst/>
          </a:prstGeom>
          <a:ln w="0">
            <a:noFill/>
          </a:ln>
        </p:spPr>
      </p:pic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1786680" y="357120"/>
            <a:ext cx="9717120" cy="99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3000"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/>
          </p:nvPr>
        </p:nvSpPr>
        <p:spPr>
          <a:xfrm>
            <a:off x="1224720" y="2133720"/>
            <a:ext cx="1027908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2. vlna - pandemie COVID – 19 na podzim a v zimě 2020/2021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Opětovný uzávěr škol nastal 12. října 2020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Dne18. listopadu 2020 se vrátili do škol žáci 1. a 2. ročníků a speciálních škol 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Dne 25. listopadu 2020 se do škol vrátili žáci závěrečných ročníků středních škol a dne 30. listopadu 2020 se do škol vrátili ostatní žáci základních škol (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rotační výuka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Po Vánocích nastal opět úplný uzávěr škol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Čeští žáci patří ke smutným světovým rekordmanům,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    školy byly s malými přestávkami zavřené více než rok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sp>
        <p:nvSpPr>
          <p:cNvPr id="201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sp>
        <p:nvSpPr>
          <p:cNvPr id="202" name="Nadpis 4"/>
          <p:cNvSpPr/>
          <p:nvPr/>
        </p:nvSpPr>
        <p:spPr>
          <a:xfrm>
            <a:off x="798480" y="605160"/>
            <a:ext cx="9403920" cy="1399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03" name="Obrázek 4"/>
          <p:cNvPicPr/>
          <p:nvPr/>
        </p:nvPicPr>
        <p:blipFill>
          <a:blip r:embed="rId3"/>
          <a:stretch/>
        </p:blipFill>
        <p:spPr>
          <a:xfrm>
            <a:off x="7948080" y="4022280"/>
            <a:ext cx="3513240" cy="19648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5680" cy="860040"/>
          </a:xfrm>
          <a:prstGeom prst="rect">
            <a:avLst/>
          </a:prstGeom>
          <a:ln w="0">
            <a:noFill/>
          </a:ln>
        </p:spPr>
      </p:pic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1199520" y="2133720"/>
            <a:ext cx="1030428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Krizový management v 2. vlně pandemie: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Všichni učitelé VOŠ , SZŠ a OA byly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vybaveni ICT technikou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(pevné PC, notebooky, tablety), kterou doma mohli připojit ke školním systémům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Pro komunikaci s rodiči byl využíván informační systém Bakaláři (nově rodičovské schůzky on-line),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pro žáky platforma Microsoft Teams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V srpnu 2020 proběhlo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školení pro učitele v Microsoft Teams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Pedagogům byla doporučena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pravidelná komunikace k výuce v rozsahu podobném rozvrhu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Dále byla doporučena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kombinace asynchronní a synchronní výuky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 type="ftr"/>
          </p:nvPr>
        </p:nvSpPr>
        <p:spPr>
          <a:xfrm>
            <a:off x="2589120" y="5847120"/>
            <a:ext cx="7619400" cy="54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5680" cy="860040"/>
          </a:xfrm>
          <a:prstGeom prst="rect">
            <a:avLst/>
          </a:prstGeom>
          <a:ln w="0">
            <a:noFill/>
          </a:ln>
        </p:spPr>
      </p:pic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1199520" y="2133720"/>
            <a:ext cx="1030428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Krizový management v 2. vlně pandemie: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Všichni žáci jsou vybaveni ICT technikou (zmapováni studenti bez PC a škola zapůjčila potřebnou techniku)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Pro žáky ze sociálně slabších rodin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– nabídka SIM karet s daty zdarma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V rámci výuky IKT </a:t>
            </a: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proběhlo v září školení pro žáky v platformě Microsoft Teams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V říjnu 2020 další on-line školení pro žáky a pedagogy (Microsoft Forms a Teams)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Pedagogické rady vedeny on-line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Zajištěno hlídání dětí  pedagogů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 ve škole k dispozici PC učebna, menší děti v DM)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 type="ftr"/>
          </p:nvPr>
        </p:nvSpPr>
        <p:spPr>
          <a:xfrm>
            <a:off x="2589120" y="5847120"/>
            <a:ext cx="7619400" cy="54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5680" cy="860040"/>
          </a:xfrm>
          <a:prstGeom prst="rect">
            <a:avLst/>
          </a:prstGeom>
          <a:ln w="0">
            <a:noFill/>
          </a:ln>
        </p:spPr>
      </p:pic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1199520" y="2133720"/>
            <a:ext cx="1030428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u="sng" strike="noStrike" spc="-1">
                <a:solidFill>
                  <a:srgbClr val="404040"/>
                </a:solidFill>
                <a:uFillTx/>
                <a:latin typeface="Century Gothic"/>
              </a:rPr>
              <a:t>Krizový management v 2. vlně pandemie: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16. 10. 2020 byli studenti 3. ročníku VOŠ a 4. ročníků SZŠ 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     rozkazem nasazeni do nemocnic (ostatní pracují jako dobrovolníci)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Doporučení ředitele k výuce (zasláno mailem 19. 10. 2020):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,,V neprofilových předmětech stáhněte výukové aktivity na minimum – konzultace, on-line výuka synchronní jenom pro zájemce (pokud nebudou na směně)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Předměty státní maturity – nabídnout konzultace v určitý čas, kdo bude moci, bude na nich, studijní materiály zasílat, procvičování – pokud budete dělat on-line synchronní hodinu, ať se připojí, kdo může…“</a:t>
            </a:r>
            <a:endParaRPr lang="pl-PL" sz="1800" b="0" strike="noStrike" spc="-1"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 type="ftr"/>
          </p:nvPr>
        </p:nvSpPr>
        <p:spPr>
          <a:xfrm>
            <a:off x="2589120" y="5847120"/>
            <a:ext cx="7619400" cy="54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216" name="Obrázek 6"/>
          <p:cNvPicPr/>
          <p:nvPr/>
        </p:nvPicPr>
        <p:blipFill>
          <a:blip r:embed="rId3"/>
          <a:stretch/>
        </p:blipFill>
        <p:spPr>
          <a:xfrm>
            <a:off x="9325440" y="2083320"/>
            <a:ext cx="2401560" cy="1842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5680" cy="860040"/>
          </a:xfrm>
          <a:prstGeom prst="rect">
            <a:avLst/>
          </a:prstGeom>
          <a:ln w="0">
            <a:noFill/>
          </a:ln>
        </p:spPr>
      </p:pic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/>
          </p:nvPr>
        </p:nvSpPr>
        <p:spPr>
          <a:xfrm>
            <a:off x="1680480" y="2133720"/>
            <a:ext cx="5221800" cy="377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12. 2. 2021 škola vytvořila tříčlenné mobilní odběrové testovací týmy, které působily na Trutnovsku během února  a března 2021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(povinné testování ve firmách, v úřadech)</a:t>
            </a:r>
            <a:endParaRPr lang="pl-PL" sz="1800" b="0" strike="noStrike" spc="-1">
              <a:latin typeface="Arial"/>
            </a:endParaRPr>
          </a:p>
        </p:txBody>
      </p:sp>
      <p:sp>
        <p:nvSpPr>
          <p:cNvPr id="220" name="PlaceHolder 3"/>
          <p:cNvSpPr>
            <a:spLocks noGrp="1"/>
          </p:cNvSpPr>
          <p:nvPr>
            <p:ph/>
          </p:nvPr>
        </p:nvSpPr>
        <p:spPr>
          <a:xfrm>
            <a:off x="7190640" y="2126160"/>
            <a:ext cx="4313160" cy="377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endParaRPr lang="pl-PL" sz="3200" b="0" strike="noStrike" spc="-1">
              <a:latin typeface="Arial"/>
            </a:endParaRPr>
          </a:p>
        </p:txBody>
      </p:sp>
      <p:sp>
        <p:nvSpPr>
          <p:cNvPr id="221" name="PlaceHolder 4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222" name="Obrázek 6"/>
          <p:cNvPicPr/>
          <p:nvPr/>
        </p:nvPicPr>
        <p:blipFill>
          <a:blip r:embed="rId3"/>
          <a:stretch/>
        </p:blipFill>
        <p:spPr>
          <a:xfrm>
            <a:off x="7058160" y="4055760"/>
            <a:ext cx="3452400" cy="1904400"/>
          </a:xfrm>
          <a:prstGeom prst="rect">
            <a:avLst/>
          </a:prstGeom>
          <a:ln w="0">
            <a:noFill/>
          </a:ln>
        </p:spPr>
      </p:pic>
      <p:pic>
        <p:nvPicPr>
          <p:cNvPr id="223" name="Obrázek 8"/>
          <p:cNvPicPr/>
          <p:nvPr/>
        </p:nvPicPr>
        <p:blipFill>
          <a:blip r:embed="rId4"/>
          <a:stretch/>
        </p:blipFill>
        <p:spPr>
          <a:xfrm>
            <a:off x="7058160" y="2080080"/>
            <a:ext cx="3452400" cy="1904400"/>
          </a:xfrm>
          <a:prstGeom prst="rect">
            <a:avLst/>
          </a:prstGeom>
          <a:ln w="0">
            <a:noFill/>
          </a:ln>
        </p:spPr>
      </p:pic>
      <p:pic>
        <p:nvPicPr>
          <p:cNvPr id="224" name="Obrázek 9"/>
          <p:cNvPicPr/>
          <p:nvPr/>
        </p:nvPicPr>
        <p:blipFill>
          <a:blip r:embed="rId5"/>
          <a:stretch/>
        </p:blipFill>
        <p:spPr>
          <a:xfrm>
            <a:off x="2910960" y="4200480"/>
            <a:ext cx="2449080" cy="13712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Obrázek 5"/>
          <p:cNvPicPr/>
          <p:nvPr/>
        </p:nvPicPr>
        <p:blipFill>
          <a:blip r:embed="rId2"/>
          <a:stretch/>
        </p:blipFill>
        <p:spPr>
          <a:xfrm>
            <a:off x="2508480" y="624240"/>
            <a:ext cx="8995680" cy="860040"/>
          </a:xfrm>
          <a:prstGeom prst="rect">
            <a:avLst/>
          </a:prstGeom>
          <a:ln w="0">
            <a:noFill/>
          </a:ln>
        </p:spPr>
      </p:pic>
      <p:sp>
        <p:nvSpPr>
          <p:cNvPr id="226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/>
          </p:nvPr>
        </p:nvSpPr>
        <p:spPr>
          <a:xfrm>
            <a:off x="1476360" y="2133720"/>
            <a:ext cx="1002744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Přestože byly v 2. covidové vlně splněny všechny podmínky pro krizové řízení, je nyní jasné, že distanční výuka prezenční výuku nenahradí a problémy s ročním výpadkem ve výuce budou v dlouhodobém horizontu vzdělávání žáků výrazné a nenahraditelné..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Regionální ředitel Světové zdravotnické organizace (WHO) pro Evropu Hans Kluge uvedl: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2000" b="1" strike="noStrike" spc="-1">
                <a:solidFill>
                  <a:srgbClr val="404040"/>
                </a:solidFill>
                <a:latin typeface="Century Gothic"/>
              </a:rPr>
              <a:t>,,Pandemie způsobila nejkatastrofálnější narušení vzdělávání v poválečné historii. Je proto životně důležité, aby fyzická výuka ve třídách pokračovala bez přerušení v celém evropské regionu. Má to zásadní význam pro vzdělávání dětí, jejich duševní zdraví a sociální dovednosti“</a:t>
            </a:r>
            <a:endParaRPr lang="pl-PL" sz="2000" b="0" strike="noStrike" spc="-1">
              <a:latin typeface="Arial"/>
            </a:endParaRPr>
          </a:p>
        </p:txBody>
      </p:sp>
      <p:sp>
        <p:nvSpPr>
          <p:cNvPr id="228" name="PlaceHolder 3"/>
          <p:cNvSpPr>
            <a:spLocks noGrp="1"/>
          </p:cNvSpPr>
          <p:nvPr>
            <p:ph type="ftr"/>
          </p:nvPr>
        </p:nvSpPr>
        <p:spPr>
          <a:xfrm>
            <a:off x="2589120" y="5847120"/>
            <a:ext cx="7619400" cy="544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/>
            <a:endParaRPr lang="pl-PL" sz="4400" b="0" strike="noStrike" spc="-1">
              <a:latin typeface="Arial"/>
            </a:endParaRPr>
          </a:p>
        </p:txBody>
      </p:sp>
      <p:sp>
        <p:nvSpPr>
          <p:cNvPr id="230" name="PlaceHolder 2"/>
          <p:cNvSpPr>
            <a:spLocks noGrp="1"/>
          </p:cNvSpPr>
          <p:nvPr>
            <p:ph/>
          </p:nvPr>
        </p:nvSpPr>
        <p:spPr>
          <a:xfrm>
            <a:off x="1384200" y="2133720"/>
            <a:ext cx="1011960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4000"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Další problémy distanční výuky: 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Psychické problémy dětí vyplývající ze sociální izolace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Nerovnoměrný přístup ke vzdělávání, který byl zaviněn socioekonomickými rozdíly v rodinách žáků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Nedostatečná motivace žáků ke vzdělávání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Málo pohybu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Velké množství učiva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(nebyly jasně stanoveny priority vzdělávacího obsahu)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Zhoršená komunikace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 (pro učitele je velmi náročné vést s žáky dialog a zároveň např. sledovat chat s dotazy apod.)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1" strike="noStrike" spc="-1">
                <a:solidFill>
                  <a:srgbClr val="404040"/>
                </a:solidFill>
                <a:latin typeface="Century Gothic"/>
              </a:rPr>
              <a:t>Používání klasického známkování 1-5, ne formativního hodnocení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 (orientace na pozitivní výsledky žáka, využívání slovního hodnocení)</a:t>
            </a:r>
            <a:endParaRPr lang="pl-PL" sz="1800" b="0" strike="noStrike" spc="-1">
              <a:latin typeface="Arial"/>
            </a:endParaRPr>
          </a:p>
        </p:txBody>
      </p:sp>
      <p:sp>
        <p:nvSpPr>
          <p:cNvPr id="231" name="PlaceHolder 3"/>
          <p:cNvSpPr>
            <a:spLocks noGrp="1"/>
          </p:cNvSpPr>
          <p:nvPr>
            <p:ph type="ftr"/>
          </p:nvPr>
        </p:nvSpPr>
        <p:spPr>
          <a:xfrm>
            <a:off x="646200" y="6313320"/>
            <a:ext cx="9716400" cy="687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CZ.11.4.120/0.0/0.0/20_032/0002839</a:t>
            </a:r>
            <a:endParaRPr lang="pl-PL" sz="900" b="0" strike="noStrike" spc="-1">
              <a:latin typeface="Times New Roman"/>
            </a:endParaRPr>
          </a:p>
          <a:p>
            <a:pPr>
              <a:lnSpc>
                <a:spcPct val="100000"/>
              </a:lnSpc>
            </a:pPr>
            <a:endParaRPr lang="pl-PL" sz="900" b="0" strike="noStrike" spc="-1">
              <a:latin typeface="Times New Roman"/>
            </a:endParaRPr>
          </a:p>
        </p:txBody>
      </p:sp>
      <p:pic>
        <p:nvPicPr>
          <p:cNvPr id="232" name="Zástupný symbol pro obsah 4"/>
          <p:cNvPicPr/>
          <p:nvPr/>
        </p:nvPicPr>
        <p:blipFill>
          <a:blip r:embed="rId2"/>
          <a:stretch/>
        </p:blipFill>
        <p:spPr>
          <a:xfrm>
            <a:off x="2593080" y="723600"/>
            <a:ext cx="8911080" cy="6598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2593080" y="624240"/>
            <a:ext cx="8911080" cy="1280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cs-CZ" sz="3600" b="0" strike="noStrike" spc="-1">
                <a:solidFill>
                  <a:srgbClr val="262626"/>
                </a:solidFill>
                <a:latin typeface="Century Gothic"/>
              </a:rPr>
              <a:t>Zdroje</a:t>
            </a:r>
            <a:endParaRPr lang="pl-PL" sz="3600" b="0" strike="noStrike" spc="-1"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/>
          </p:nvPr>
        </p:nvSpPr>
        <p:spPr>
          <a:xfrm>
            <a:off x="1317240" y="2133720"/>
            <a:ext cx="10186920" cy="3776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en-US" sz="1800" b="0" strike="noStrike" spc="-1">
                <a:solidFill>
                  <a:srgbClr val="404040"/>
                </a:solidFill>
                <a:latin typeface="Century Gothic"/>
              </a:rPr>
              <a:t>RAIS, R. </a:t>
            </a:r>
            <a:r>
              <a:rPr lang="en-US" sz="1800" b="0" i="1" strike="noStrike" spc="-1">
                <a:solidFill>
                  <a:srgbClr val="404040"/>
                </a:solidFill>
                <a:latin typeface="Century Gothic"/>
              </a:rPr>
              <a:t>Specifika krizového managementu. </a:t>
            </a:r>
            <a:r>
              <a:rPr lang="en-US" sz="1800" b="0" strike="noStrike" spc="-1">
                <a:solidFill>
                  <a:srgbClr val="404040"/>
                </a:solidFill>
                <a:latin typeface="Century Gothic"/>
              </a:rPr>
              <a:t>1. vydání. Brno: Key Publishing, 2007;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 92 s. ISBN 978-80-87071-11-3.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ZUZÁK, R.; KÖNIGOVÁ, M. </a:t>
            </a:r>
            <a:r>
              <a:rPr lang="cs-CZ" sz="1800" b="0" i="1" strike="noStrike" spc="-1">
                <a:solidFill>
                  <a:srgbClr val="404040"/>
                </a:solidFill>
                <a:latin typeface="Century Gothic"/>
              </a:rPr>
              <a:t>Krizové řízení podniku: hrozby - krize - příležitosti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. 2., aktualiz. a rozšířené. vyd. Praha: Grada, 2009, 253 s. Expert (Grada). ISBN 978-80-247-3156-8. 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i="1" strike="noStrike" spc="-1">
                <a:solidFill>
                  <a:srgbClr val="404040"/>
                </a:solidFill>
                <a:latin typeface="Century Gothic"/>
              </a:rPr>
              <a:t>Wikipedie: otevřená encyklopedie </a:t>
            </a: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[online]. Pandemie covidu v Česku: Wikimedia Foundation, 2021 [cit. 2021-07-12]. Dostupné z: https://cs.wikipedia.org/wiki/Pandemie_covidu-19_v_%C4%8Cesku</a:t>
            </a: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Zákon číslo 240/2000 Sb., o krizovém řízení a o změně některých zákonů“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A53010"/>
              </a:buClr>
              <a:buFont typeface="Wingdings 3" charset="2"/>
              <a:buChar char=""/>
              <a:tabLst>
                <a:tab pos="0" algn="l"/>
              </a:tabLst>
            </a:pPr>
            <a:r>
              <a:rPr lang="cs-CZ" sz="1800" b="0" strike="noStrike" spc="-1">
                <a:solidFill>
                  <a:srgbClr val="404040"/>
                </a:solidFill>
                <a:latin typeface="Century Gothic"/>
              </a:rPr>
              <a:t>V prezentaci byly použity fotky VOŠ, SZŠ a OA Trutnov a fotky z webu idnes.cz/zpravodajství</a:t>
            </a:r>
            <a:endParaRPr lang="pl-PL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1800" b="0" strike="noStrike" spc="-1">
              <a:latin typeface="Aria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ftr"/>
          </p:nvPr>
        </p:nvSpPr>
        <p:spPr>
          <a:xfrm>
            <a:off x="2589120" y="6135840"/>
            <a:ext cx="76194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00" b="0" strike="noStrike" spc="-1">
                <a:solidFill>
                  <a:srgbClr val="8B8B8B"/>
                </a:solidFill>
                <a:latin typeface="Century Gothic"/>
              </a:rPr>
              <a:t>Název projektu: Online digitální platforma s informacemi pro pedagogy a management škol v přeshraničním regionu</a:t>
            </a:r>
            <a:endParaRPr lang="pl-PL" sz="90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966</TotalTime>
  <Words>1692</Words>
  <Application>Microsoft Office PowerPoint</Application>
  <PresentationFormat>Širokoúhlá obrazovka</PresentationFormat>
  <Paragraphs>148</Paragraphs>
  <Slides>19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9" baseType="lpstr">
      <vt:lpstr>Arial</vt:lpstr>
      <vt:lpstr>Calibri</vt:lpstr>
      <vt:lpstr>Century Gothic</vt:lpstr>
      <vt:lpstr>DejaVu Sans</vt:lpstr>
      <vt:lpstr>Symbol</vt:lpstr>
      <vt:lpstr>Times New Roman</vt:lpstr>
      <vt:lpstr>Wingdings</vt:lpstr>
      <vt:lpstr>Wingdings 3</vt:lpstr>
      <vt:lpstr>Office Theme</vt:lpstr>
      <vt:lpstr>Office Theme</vt:lpstr>
      <vt:lpstr>Krizový management  v pandemii COVID -19  na školách v ČR  VOŠ, SZŠ A OA TRUTNOV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Vzdělávání na dálku v základních a středních školách   Tematická zpráva ČŠI</dc:title>
  <dc:subject/>
  <dc:creator>User</dc:creator>
  <dc:description/>
  <cp:lastModifiedBy>Miluše Matějcová</cp:lastModifiedBy>
  <cp:revision>125</cp:revision>
  <dcterms:created xsi:type="dcterms:W3CDTF">2021-11-21T18:16:47Z</dcterms:created>
  <dcterms:modified xsi:type="dcterms:W3CDTF">2022-02-02T12:48:00Z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Širokoúhlá obrazovka</vt:lpwstr>
  </property>
  <property fmtid="{D5CDD505-2E9C-101B-9397-08002B2CF9AE}" pid="4" name="Slides">
    <vt:i4>19</vt:i4>
  </property>
</Properties>
</file>