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Lst>
  <p:notesMasterIdLst>
    <p:notesMasterId r:id="rId16"/>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6" d="100"/>
          <a:sy n="106" d="100"/>
        </p:scale>
        <p:origin x="67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6" name="PlaceHolder 1"/>
          <p:cNvSpPr>
            <a:spLocks noGrp="1" noRot="1" noChangeAspect="1"/>
          </p:cNvSpPr>
          <p:nvPr>
            <p:ph type="sldImg"/>
          </p:nvPr>
        </p:nvSpPr>
        <p:spPr>
          <a:xfrm>
            <a:off x="216000" y="812520"/>
            <a:ext cx="7127280" cy="4008960"/>
          </a:xfrm>
          <a:prstGeom prst="rect">
            <a:avLst/>
          </a:prstGeom>
          <a:noFill/>
          <a:ln w="0">
            <a:noFill/>
          </a:ln>
        </p:spPr>
        <p:txBody>
          <a:bodyPr lIns="0" tIns="0" rIns="0" bIns="0" anchor="ctr">
            <a:noAutofit/>
          </a:bodyPr>
          <a:lstStyle/>
          <a:p>
            <a:r>
              <a:rPr lang="pl-PL" sz="1400" b="0" strike="noStrike" spc="-1">
                <a:solidFill>
                  <a:srgbClr val="000000"/>
                </a:solidFill>
                <a:latin typeface="Arial"/>
              </a:rPr>
              <a:t>Kliknij, aby przesunąć slajd</a:t>
            </a:r>
          </a:p>
        </p:txBody>
      </p:sp>
      <p:sp>
        <p:nvSpPr>
          <p:cNvPr id="77" name="PlaceHolder 2"/>
          <p:cNvSpPr>
            <a:spLocks noGrp="1"/>
          </p:cNvSpPr>
          <p:nvPr>
            <p:ph type="body"/>
          </p:nvPr>
        </p:nvSpPr>
        <p:spPr>
          <a:xfrm>
            <a:off x="756000" y="5078520"/>
            <a:ext cx="6047640" cy="4811040"/>
          </a:xfrm>
          <a:prstGeom prst="rect">
            <a:avLst/>
          </a:prstGeom>
          <a:noFill/>
          <a:ln w="0">
            <a:noFill/>
          </a:ln>
        </p:spPr>
        <p:txBody>
          <a:bodyPr lIns="0" tIns="0" rIns="0" bIns="0" anchor="t">
            <a:noAutofit/>
          </a:bodyPr>
          <a:lstStyle/>
          <a:p>
            <a:r>
              <a:rPr lang="pl-PL" sz="2000" b="0" strike="noStrike" spc="-1">
                <a:latin typeface="Arial"/>
              </a:rPr>
              <a:t>Kliknij, aby edytować format notatek</a:t>
            </a:r>
          </a:p>
        </p:txBody>
      </p:sp>
      <p:sp>
        <p:nvSpPr>
          <p:cNvPr id="78" name="PlaceHolder 3"/>
          <p:cNvSpPr>
            <a:spLocks noGrp="1"/>
          </p:cNvSpPr>
          <p:nvPr>
            <p:ph type="hdr"/>
          </p:nvPr>
        </p:nvSpPr>
        <p:spPr>
          <a:xfrm>
            <a:off x="0" y="0"/>
            <a:ext cx="3280680" cy="534240"/>
          </a:xfrm>
          <a:prstGeom prst="rect">
            <a:avLst/>
          </a:prstGeom>
          <a:noFill/>
          <a:ln w="0">
            <a:noFill/>
          </a:ln>
        </p:spPr>
        <p:txBody>
          <a:bodyPr lIns="0" tIns="0" rIns="0" bIns="0" anchor="t">
            <a:noAutofit/>
          </a:bodyPr>
          <a:lstStyle/>
          <a:p>
            <a:r>
              <a:rPr lang="pl-PL" sz="1400" b="0" strike="noStrike" spc="-1">
                <a:latin typeface="Times New Roman"/>
              </a:rPr>
              <a:t>&lt;główka&gt;</a:t>
            </a:r>
          </a:p>
        </p:txBody>
      </p:sp>
      <p:sp>
        <p:nvSpPr>
          <p:cNvPr id="79" name="PlaceHolder 4"/>
          <p:cNvSpPr>
            <a:spLocks noGrp="1"/>
          </p:cNvSpPr>
          <p:nvPr>
            <p:ph type="dt"/>
          </p:nvPr>
        </p:nvSpPr>
        <p:spPr>
          <a:xfrm>
            <a:off x="4278960" y="0"/>
            <a:ext cx="3280680" cy="534240"/>
          </a:xfrm>
          <a:prstGeom prst="rect">
            <a:avLst/>
          </a:prstGeom>
          <a:noFill/>
          <a:ln w="0">
            <a:noFill/>
          </a:ln>
        </p:spPr>
        <p:txBody>
          <a:bodyPr lIns="0" tIns="0" rIns="0" bIns="0" anchor="t">
            <a:noAutofit/>
          </a:bodyPr>
          <a:lstStyle/>
          <a:p>
            <a:pPr algn="r">
              <a:buNone/>
            </a:pPr>
            <a:r>
              <a:rPr lang="pl-PL" sz="1400" b="0" strike="noStrike" spc="-1">
                <a:latin typeface="Times New Roman"/>
              </a:rPr>
              <a:t>&lt;data/godzina&gt;</a:t>
            </a:r>
          </a:p>
        </p:txBody>
      </p:sp>
      <p:sp>
        <p:nvSpPr>
          <p:cNvPr id="80" name="PlaceHolder 5"/>
          <p:cNvSpPr>
            <a:spLocks noGrp="1"/>
          </p:cNvSpPr>
          <p:nvPr>
            <p:ph type="ftr"/>
          </p:nvPr>
        </p:nvSpPr>
        <p:spPr>
          <a:xfrm>
            <a:off x="0" y="10157400"/>
            <a:ext cx="3280680" cy="534240"/>
          </a:xfrm>
          <a:prstGeom prst="rect">
            <a:avLst/>
          </a:prstGeom>
          <a:noFill/>
          <a:ln w="0">
            <a:noFill/>
          </a:ln>
        </p:spPr>
        <p:txBody>
          <a:bodyPr lIns="0" tIns="0" rIns="0" bIns="0" anchor="b">
            <a:noAutofit/>
          </a:bodyPr>
          <a:lstStyle/>
          <a:p>
            <a:r>
              <a:rPr lang="pl-PL" sz="1400" b="0" strike="noStrike" spc="-1">
                <a:latin typeface="Times New Roman"/>
              </a:rPr>
              <a:t>&lt;stopka&gt;</a:t>
            </a:r>
          </a:p>
        </p:txBody>
      </p:sp>
      <p:sp>
        <p:nvSpPr>
          <p:cNvPr id="81" name="PlaceHolder 6"/>
          <p:cNvSpPr>
            <a:spLocks noGrp="1"/>
          </p:cNvSpPr>
          <p:nvPr>
            <p:ph type="sldNum"/>
          </p:nvPr>
        </p:nvSpPr>
        <p:spPr>
          <a:xfrm>
            <a:off x="4278960" y="10157400"/>
            <a:ext cx="3280680" cy="534240"/>
          </a:xfrm>
          <a:prstGeom prst="rect">
            <a:avLst/>
          </a:prstGeom>
          <a:noFill/>
          <a:ln w="0">
            <a:noFill/>
          </a:ln>
        </p:spPr>
        <p:txBody>
          <a:bodyPr lIns="0" tIns="0" rIns="0" bIns="0" anchor="b">
            <a:noAutofit/>
          </a:bodyPr>
          <a:lstStyle/>
          <a:p>
            <a:pPr algn="r">
              <a:buNone/>
            </a:pPr>
            <a:fld id="{A761F4D5-A63A-4E24-AC74-50A10115919C}" type="slidenum">
              <a:rPr lang="pl-PL" sz="1400" b="0" strike="noStrike" spc="-1">
                <a:latin typeface="Times New Roman"/>
              </a:rPr>
              <a:t>‹#›</a:t>
            </a:fld>
            <a:endParaRPr lang="pl-PL" sz="1400" b="0" strike="noStrike" spc="-1">
              <a:latin typeface="Times New Roman"/>
            </a:endParaRPr>
          </a:p>
        </p:txBody>
      </p:sp>
    </p:spTree>
    <p:extLst>
      <p:ext uri="{BB962C8B-B14F-4D97-AF65-F5344CB8AC3E}">
        <p14:creationId xmlns:p14="http://schemas.microsoft.com/office/powerpoint/2010/main" val="14097154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 name="PlaceHolder 1"/>
          <p:cNvSpPr>
            <a:spLocks noGrp="1" noRot="1" noChangeAspect="1"/>
          </p:cNvSpPr>
          <p:nvPr>
            <p:ph type="sldImg"/>
          </p:nvPr>
        </p:nvSpPr>
        <p:spPr>
          <a:xfrm>
            <a:off x="685800" y="1143000"/>
            <a:ext cx="5486400" cy="3086100"/>
          </a:xfrm>
          <a:prstGeom prst="rect">
            <a:avLst/>
          </a:prstGeom>
          <a:ln w="0">
            <a:noFill/>
          </a:ln>
        </p:spPr>
      </p:sp>
      <p:sp>
        <p:nvSpPr>
          <p:cNvPr id="142" name="PlaceHolder 2"/>
          <p:cNvSpPr>
            <a:spLocks noGrp="1"/>
          </p:cNvSpPr>
          <p:nvPr>
            <p:ph type="body"/>
          </p:nvPr>
        </p:nvSpPr>
        <p:spPr>
          <a:xfrm>
            <a:off x="685800" y="4400640"/>
            <a:ext cx="5485680" cy="3599640"/>
          </a:xfrm>
          <a:prstGeom prst="rect">
            <a:avLst/>
          </a:prstGeom>
          <a:noFill/>
          <a:ln w="0">
            <a:noFill/>
          </a:ln>
        </p:spPr>
        <p:txBody>
          <a:bodyPr lIns="0" tIns="0" rIns="0" bIns="0" anchor="t">
            <a:noAutofit/>
          </a:bodyPr>
          <a:lstStyle/>
          <a:p>
            <a:endParaRPr lang="pl-PL" sz="2000" b="0" strike="noStrike" spc="-1">
              <a:latin typeface="Arial"/>
            </a:endParaRPr>
          </a:p>
        </p:txBody>
      </p:sp>
      <p:sp>
        <p:nvSpPr>
          <p:cNvPr id="143" name="PlaceHolder 3"/>
          <p:cNvSpPr>
            <a:spLocks noGrp="1"/>
          </p:cNvSpPr>
          <p:nvPr>
            <p:ph type="sldNum"/>
          </p:nvPr>
        </p:nvSpPr>
        <p:spPr>
          <a:xfrm>
            <a:off x="3884760" y="8685360"/>
            <a:ext cx="2971080" cy="457920"/>
          </a:xfrm>
          <a:prstGeom prst="rect">
            <a:avLst/>
          </a:prstGeom>
          <a:noFill/>
          <a:ln w="0">
            <a:noFill/>
          </a:ln>
        </p:spPr>
        <p:txBody>
          <a:bodyPr lIns="0" tIns="0" rIns="0" bIns="0" anchor="b">
            <a:noAutofit/>
          </a:bodyPr>
          <a:lstStyle/>
          <a:p>
            <a:pPr algn="r">
              <a:lnSpc>
                <a:spcPct val="100000"/>
              </a:lnSpc>
              <a:buNone/>
              <a:tabLst>
                <a:tab pos="0" algn="l"/>
              </a:tabLst>
            </a:pPr>
            <a:fld id="{04A922D6-08F8-498E-BB4B-74190C7B3B03}" type="slidenum">
              <a:rPr lang="pl-PL" sz="1200" b="0" strike="noStrike" spc="-1">
                <a:latin typeface="Times New Roman"/>
                <a:ea typeface="Times New Roman"/>
              </a:rPr>
              <a:t>1</a:t>
            </a:fld>
            <a:endParaRPr lang="pl-PL" sz="1200" b="0" strike="noStrike" spc="-1">
              <a:latin typeface="Times New Roman"/>
            </a:endParaRPr>
          </a:p>
        </p:txBody>
      </p:sp>
    </p:spTree>
    <p:extLst>
      <p:ext uri="{BB962C8B-B14F-4D97-AF65-F5344CB8AC3E}">
        <p14:creationId xmlns:p14="http://schemas.microsoft.com/office/powerpoint/2010/main" val="7767556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 name="PlaceHolder 1"/>
          <p:cNvSpPr>
            <a:spLocks noGrp="1" noRot="1" noChangeAspect="1"/>
          </p:cNvSpPr>
          <p:nvPr>
            <p:ph type="sldImg"/>
          </p:nvPr>
        </p:nvSpPr>
        <p:spPr>
          <a:xfrm>
            <a:off x="685800" y="1143000"/>
            <a:ext cx="5486400" cy="3086100"/>
          </a:xfrm>
          <a:prstGeom prst="rect">
            <a:avLst/>
          </a:prstGeom>
          <a:ln w="0">
            <a:noFill/>
          </a:ln>
        </p:spPr>
      </p:sp>
      <p:sp>
        <p:nvSpPr>
          <p:cNvPr id="145" name="PlaceHolder 2"/>
          <p:cNvSpPr>
            <a:spLocks noGrp="1"/>
          </p:cNvSpPr>
          <p:nvPr>
            <p:ph type="body"/>
          </p:nvPr>
        </p:nvSpPr>
        <p:spPr>
          <a:xfrm>
            <a:off x="685800" y="4400640"/>
            <a:ext cx="5485680" cy="3599640"/>
          </a:xfrm>
          <a:prstGeom prst="rect">
            <a:avLst/>
          </a:prstGeom>
          <a:noFill/>
          <a:ln w="0">
            <a:noFill/>
          </a:ln>
        </p:spPr>
        <p:txBody>
          <a:bodyPr lIns="0" tIns="0" rIns="0" bIns="0" anchor="t">
            <a:noAutofit/>
          </a:bodyPr>
          <a:lstStyle/>
          <a:p>
            <a:endParaRPr lang="pl-PL" sz="2000" b="0" strike="noStrike" spc="-1">
              <a:latin typeface="Arial"/>
            </a:endParaRPr>
          </a:p>
        </p:txBody>
      </p:sp>
      <p:sp>
        <p:nvSpPr>
          <p:cNvPr id="146" name="PlaceHolder 3"/>
          <p:cNvSpPr>
            <a:spLocks noGrp="1"/>
          </p:cNvSpPr>
          <p:nvPr>
            <p:ph type="sldNum"/>
          </p:nvPr>
        </p:nvSpPr>
        <p:spPr>
          <a:xfrm>
            <a:off x="3884760" y="8685360"/>
            <a:ext cx="2971080" cy="457920"/>
          </a:xfrm>
          <a:prstGeom prst="rect">
            <a:avLst/>
          </a:prstGeom>
          <a:noFill/>
          <a:ln w="0">
            <a:noFill/>
          </a:ln>
        </p:spPr>
        <p:txBody>
          <a:bodyPr lIns="0" tIns="0" rIns="0" bIns="0" anchor="b">
            <a:noAutofit/>
          </a:bodyPr>
          <a:lstStyle/>
          <a:p>
            <a:pPr algn="r">
              <a:lnSpc>
                <a:spcPct val="100000"/>
              </a:lnSpc>
              <a:buNone/>
              <a:tabLst>
                <a:tab pos="0" algn="l"/>
              </a:tabLst>
            </a:pPr>
            <a:fld id="{874C0A45-13B7-4A06-B51C-ECB1A33654F1}" type="slidenum">
              <a:rPr lang="pl-PL" sz="1200" b="0" strike="noStrike" spc="-1">
                <a:latin typeface="Times New Roman"/>
                <a:ea typeface="Times New Roman"/>
              </a:rPr>
              <a:t>2</a:t>
            </a:fld>
            <a:endParaRPr lang="pl-PL" sz="1200" b="0" strike="noStrike" spc="-1">
              <a:latin typeface="Times New Roman"/>
            </a:endParaRPr>
          </a:p>
        </p:txBody>
      </p:sp>
    </p:spTree>
    <p:extLst>
      <p:ext uri="{BB962C8B-B14F-4D97-AF65-F5344CB8AC3E}">
        <p14:creationId xmlns:p14="http://schemas.microsoft.com/office/powerpoint/2010/main" val="8335490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PlaceHolder 1"/>
          <p:cNvSpPr>
            <a:spLocks noGrp="1" noRot="1" noChangeAspect="1"/>
          </p:cNvSpPr>
          <p:nvPr>
            <p:ph type="sldImg"/>
          </p:nvPr>
        </p:nvSpPr>
        <p:spPr>
          <a:xfrm>
            <a:off x="685800" y="1143000"/>
            <a:ext cx="5486400" cy="3086100"/>
          </a:xfrm>
          <a:prstGeom prst="rect">
            <a:avLst/>
          </a:prstGeom>
          <a:ln w="0">
            <a:noFill/>
          </a:ln>
        </p:spPr>
      </p:sp>
      <p:sp>
        <p:nvSpPr>
          <p:cNvPr id="148" name="PlaceHolder 2"/>
          <p:cNvSpPr>
            <a:spLocks noGrp="1"/>
          </p:cNvSpPr>
          <p:nvPr>
            <p:ph type="body"/>
          </p:nvPr>
        </p:nvSpPr>
        <p:spPr>
          <a:xfrm>
            <a:off x="685800" y="4400640"/>
            <a:ext cx="5485680" cy="3599640"/>
          </a:xfrm>
          <a:prstGeom prst="rect">
            <a:avLst/>
          </a:prstGeom>
          <a:noFill/>
          <a:ln w="0">
            <a:noFill/>
          </a:ln>
        </p:spPr>
        <p:txBody>
          <a:bodyPr lIns="0" tIns="0" rIns="0" bIns="0" anchor="t">
            <a:noAutofit/>
          </a:bodyPr>
          <a:lstStyle/>
          <a:p>
            <a:pPr marL="216000" indent="-216000">
              <a:lnSpc>
                <a:spcPct val="100000"/>
              </a:lnSpc>
              <a:buNone/>
              <a:tabLst>
                <a:tab pos="0" algn="l"/>
              </a:tabLst>
            </a:pPr>
            <a:r>
              <a:rPr lang="pl-PL" sz="1100" b="0" strike="noStrike" spc="-1">
                <a:solidFill>
                  <a:srgbClr val="000000"/>
                </a:solidFill>
                <a:latin typeface="Arial"/>
                <a:ea typeface="Arial"/>
              </a:rPr>
              <a:t>Podstawą prowadzonych działań w systemie zarządzania kryzysowego opartym na ustawie z 2007 roku są plany, które: </a:t>
            </a:r>
            <a:endParaRPr lang="pl-PL" sz="1100" b="0" strike="noStrike" spc="-1">
              <a:latin typeface="Arial"/>
            </a:endParaRPr>
          </a:p>
          <a:p>
            <a:pPr marL="216000" indent="-216000">
              <a:lnSpc>
                <a:spcPct val="100000"/>
              </a:lnSpc>
              <a:buNone/>
              <a:tabLst>
                <a:tab pos="0" algn="l"/>
              </a:tabLst>
            </a:pPr>
            <a:r>
              <a:rPr lang="pl-PL" sz="1100" b="0" strike="noStrike" spc="-1">
                <a:solidFill>
                  <a:srgbClr val="000000"/>
                </a:solidFill>
                <a:latin typeface="Arial"/>
                <a:ea typeface="Arial"/>
              </a:rPr>
              <a:t>• określają sposób kierowania działaniami w sytuacji kryzysu, ustalając linie podległości i współdziałania; </a:t>
            </a:r>
            <a:endParaRPr lang="pl-PL" sz="1100" b="0" strike="noStrike" spc="-1">
              <a:latin typeface="Arial"/>
            </a:endParaRPr>
          </a:p>
          <a:p>
            <a:pPr marL="216000" indent="-216000">
              <a:lnSpc>
                <a:spcPct val="100000"/>
              </a:lnSpc>
              <a:buNone/>
              <a:tabLst>
                <a:tab pos="0" algn="l"/>
              </a:tabLst>
            </a:pPr>
            <a:r>
              <a:rPr lang="pl-PL" sz="1100" b="0" strike="noStrike" spc="-1">
                <a:solidFill>
                  <a:srgbClr val="000000"/>
                </a:solidFill>
                <a:latin typeface="Arial"/>
                <a:ea typeface="Arial"/>
              </a:rPr>
              <a:t>• przydzielają organizacjom i osobom zadania, które powinny być wykonywane w przypadku podjęcia decyzji o uruchomieniu i wdrożeniu planu, zgodnie z przyjętą siatką bezpieczeństwa; </a:t>
            </a:r>
            <a:endParaRPr lang="pl-PL" sz="1100" b="0" strike="noStrike" spc="-1">
              <a:latin typeface="Arial"/>
            </a:endParaRPr>
          </a:p>
          <a:p>
            <a:pPr marL="216000" indent="-216000">
              <a:lnSpc>
                <a:spcPct val="100000"/>
              </a:lnSpc>
              <a:buNone/>
              <a:tabLst>
                <a:tab pos="0" algn="l"/>
              </a:tabLst>
            </a:pPr>
            <a:r>
              <a:rPr lang="pl-PL" sz="1100" b="0" strike="noStrike" spc="-1">
                <a:solidFill>
                  <a:srgbClr val="000000"/>
                </a:solidFill>
                <a:latin typeface="Arial"/>
                <a:ea typeface="Arial"/>
              </a:rPr>
              <a:t>• określają siły i środki reagowania kryzysowego możliwe do użycia; </a:t>
            </a:r>
            <a:endParaRPr lang="pl-PL" sz="1100" b="0" strike="noStrike" spc="-1">
              <a:latin typeface="Arial"/>
            </a:endParaRPr>
          </a:p>
          <a:p>
            <a:pPr marL="216000" indent="-216000">
              <a:lnSpc>
                <a:spcPct val="100000"/>
              </a:lnSpc>
              <a:buNone/>
              <a:tabLst>
                <a:tab pos="0" algn="l"/>
              </a:tabLst>
            </a:pPr>
            <a:r>
              <a:rPr lang="pl-PL" sz="1100" b="0" strike="noStrike" spc="-1">
                <a:solidFill>
                  <a:srgbClr val="000000"/>
                </a:solidFill>
                <a:latin typeface="Arial"/>
                <a:ea typeface="Arial"/>
              </a:rPr>
              <a:t>• opisują procedury uruchomienia działań przewidzianych w planie oraz procedury zwracania się o pomoc do wyższego szczebla administracji publicznej. </a:t>
            </a:r>
            <a:endParaRPr lang="pl-PL" sz="1100" b="0" strike="noStrike" spc="-1">
              <a:latin typeface="Arial"/>
            </a:endParaRPr>
          </a:p>
          <a:p>
            <a:pPr marL="216000" indent="-216000">
              <a:lnSpc>
                <a:spcPct val="100000"/>
              </a:lnSpc>
              <a:buNone/>
              <a:tabLst>
                <a:tab pos="0" algn="l"/>
              </a:tabLst>
            </a:pPr>
            <a:r>
              <a:rPr lang="pl-PL" sz="1100" b="0" strike="noStrike" spc="-1">
                <a:solidFill>
                  <a:srgbClr val="000000"/>
                </a:solidFill>
                <a:latin typeface="Arial"/>
                <a:ea typeface="Arial"/>
              </a:rPr>
              <a:t>Plany zarządzania kryzysowego w przypadku wystąpienia zdarzenia stwarzającego zagrożenie epidemiczne opracowuje się przy uwzględnieniu analizy zagrożeń, przy czym biorąc pod uwagę zakres stosowania planu, natychmiastowe jego uruchomienie powinno nastąpić na poziomie wojewódzkim i krajowym. W tym miejscu pojawia się jeden z elementów chaosu wynikający z obligatoryjnej mnogości sporządzania planów. W systemie działalności organów publicznych odnoszących się do systemu planistycznego skuteczność działań przeciwzakaźnych mają bowiem gwarantować także inne plany, zwane wojewódzkimi planami działania na wypadek epidemii, sporządzane przez wojewodów na okres trzech lat. Plany te zawierają: </a:t>
            </a:r>
            <a:endParaRPr lang="pl-PL" sz="1100" b="0" strike="noStrike" spc="-1">
              <a:latin typeface="Arial"/>
            </a:endParaRPr>
          </a:p>
          <a:p>
            <a:pPr marL="216000" indent="-216000">
              <a:lnSpc>
                <a:spcPct val="100000"/>
              </a:lnSpc>
              <a:buNone/>
              <a:tabLst>
                <a:tab pos="0" algn="l"/>
              </a:tabLst>
            </a:pPr>
            <a:r>
              <a:rPr lang="pl-PL" sz="1100" b="0" strike="noStrike" spc="-1">
                <a:solidFill>
                  <a:srgbClr val="000000"/>
                </a:solidFill>
                <a:latin typeface="Arial"/>
                <a:ea typeface="Arial"/>
              </a:rPr>
              <a:t>• charakterystykę i ryzyko wystąpienia chorób zakaźnych; </a:t>
            </a:r>
            <a:endParaRPr lang="pl-PL" sz="1100" b="0" strike="noStrike" spc="-1">
              <a:latin typeface="Arial"/>
            </a:endParaRPr>
          </a:p>
          <a:p>
            <a:pPr marL="216000" indent="-216000">
              <a:lnSpc>
                <a:spcPct val="100000"/>
              </a:lnSpc>
              <a:buNone/>
              <a:tabLst>
                <a:tab pos="0" algn="l"/>
              </a:tabLst>
            </a:pPr>
            <a:r>
              <a:rPr lang="pl-PL" sz="1100" b="0" strike="noStrike" spc="-1">
                <a:solidFill>
                  <a:srgbClr val="000000"/>
                </a:solidFill>
                <a:latin typeface="Arial"/>
                <a:ea typeface="Arial"/>
              </a:rPr>
              <a:t>• wykaz i rozmieszczenie zakładów leczniczych i innych obiektów, które mogą być przeznaczone do leczenia, izolowania lub poddania kwarantannie; </a:t>
            </a:r>
            <a:endParaRPr lang="pl-PL" sz="1100" b="0" strike="noStrike" spc="-1">
              <a:latin typeface="Arial"/>
            </a:endParaRPr>
          </a:p>
          <a:p>
            <a:pPr marL="216000" indent="-216000">
              <a:lnSpc>
                <a:spcPct val="100000"/>
              </a:lnSpc>
              <a:buNone/>
              <a:tabLst>
                <a:tab pos="0" algn="l"/>
              </a:tabLst>
            </a:pPr>
            <a:r>
              <a:rPr lang="pl-PL" sz="1100" b="0" strike="noStrike" spc="-1">
                <a:solidFill>
                  <a:srgbClr val="000000"/>
                </a:solidFill>
                <a:latin typeface="Arial"/>
                <a:ea typeface="Arial"/>
              </a:rPr>
              <a:t>• liczbę osób, które mogą zostać poddane leczeniu, izolacji i kwarantannie; </a:t>
            </a:r>
            <a:endParaRPr lang="pl-PL" sz="1100" b="0" strike="noStrike" spc="-1">
              <a:latin typeface="Arial"/>
            </a:endParaRPr>
          </a:p>
          <a:p>
            <a:pPr marL="216000" indent="-216000">
              <a:lnSpc>
                <a:spcPct val="100000"/>
              </a:lnSpc>
              <a:buNone/>
              <a:tabLst>
                <a:tab pos="0" algn="l"/>
              </a:tabLst>
            </a:pPr>
            <a:r>
              <a:rPr lang="pl-PL" sz="1100" b="0" strike="noStrike" spc="-1">
                <a:solidFill>
                  <a:srgbClr val="000000"/>
                </a:solidFill>
                <a:latin typeface="Arial"/>
                <a:ea typeface="Arial"/>
              </a:rPr>
              <a:t>• imienne listy osób, które mogą zostać skierowane do działań służących ochronie przed zakażeniami. </a:t>
            </a:r>
            <a:endParaRPr lang="pl-PL" sz="1100" b="0" strike="noStrike" spc="-1">
              <a:latin typeface="Arial"/>
            </a:endParaRPr>
          </a:p>
          <a:p>
            <a:pPr marL="216000" indent="-216000">
              <a:lnSpc>
                <a:spcPct val="100000"/>
              </a:lnSpc>
              <a:buNone/>
              <a:tabLst>
                <a:tab pos="0" algn="l"/>
              </a:tabLst>
            </a:pPr>
            <a:endParaRPr lang="pl-PL" sz="1100" b="0" strike="noStrike" spc="-1">
              <a:latin typeface="Arial"/>
            </a:endParaRPr>
          </a:p>
        </p:txBody>
      </p:sp>
      <p:sp>
        <p:nvSpPr>
          <p:cNvPr id="149" name="PlaceHolder 3"/>
          <p:cNvSpPr>
            <a:spLocks noGrp="1"/>
          </p:cNvSpPr>
          <p:nvPr>
            <p:ph type="sldNum"/>
          </p:nvPr>
        </p:nvSpPr>
        <p:spPr>
          <a:xfrm>
            <a:off x="3884760" y="8685360"/>
            <a:ext cx="2971080" cy="457920"/>
          </a:xfrm>
          <a:prstGeom prst="rect">
            <a:avLst/>
          </a:prstGeom>
          <a:noFill/>
          <a:ln w="0">
            <a:noFill/>
          </a:ln>
        </p:spPr>
        <p:txBody>
          <a:bodyPr lIns="0" tIns="0" rIns="0" bIns="0" anchor="b">
            <a:noAutofit/>
          </a:bodyPr>
          <a:lstStyle/>
          <a:p>
            <a:pPr algn="r">
              <a:lnSpc>
                <a:spcPct val="100000"/>
              </a:lnSpc>
              <a:buNone/>
              <a:tabLst>
                <a:tab pos="0" algn="l"/>
              </a:tabLst>
            </a:pPr>
            <a:fld id="{A4A0FFBF-055F-4BA2-8B3E-94663BF466DB}" type="slidenum">
              <a:rPr lang="pl-PL" sz="1200" b="0" strike="noStrike" spc="-1">
                <a:latin typeface="Times New Roman"/>
                <a:ea typeface="Times New Roman"/>
              </a:rPr>
              <a:t>3</a:t>
            </a:fld>
            <a:endParaRPr lang="pl-PL" sz="1200" b="0" strike="noStrike" spc="-1">
              <a:latin typeface="Times New Roman"/>
            </a:endParaRPr>
          </a:p>
        </p:txBody>
      </p:sp>
    </p:spTree>
    <p:extLst>
      <p:ext uri="{BB962C8B-B14F-4D97-AF65-F5344CB8AC3E}">
        <p14:creationId xmlns:p14="http://schemas.microsoft.com/office/powerpoint/2010/main" val="1941279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 name="PlaceHolder 1"/>
          <p:cNvSpPr>
            <a:spLocks noGrp="1" noRot="1" noChangeAspect="1"/>
          </p:cNvSpPr>
          <p:nvPr>
            <p:ph type="sldImg"/>
          </p:nvPr>
        </p:nvSpPr>
        <p:spPr>
          <a:xfrm>
            <a:off x="685800" y="1143000"/>
            <a:ext cx="5486400" cy="3086100"/>
          </a:xfrm>
          <a:prstGeom prst="rect">
            <a:avLst/>
          </a:prstGeom>
          <a:ln w="0">
            <a:noFill/>
          </a:ln>
        </p:spPr>
      </p:sp>
      <p:sp>
        <p:nvSpPr>
          <p:cNvPr id="151" name="PlaceHolder 2"/>
          <p:cNvSpPr>
            <a:spLocks noGrp="1"/>
          </p:cNvSpPr>
          <p:nvPr>
            <p:ph type="body"/>
          </p:nvPr>
        </p:nvSpPr>
        <p:spPr>
          <a:xfrm>
            <a:off x="685800" y="4400640"/>
            <a:ext cx="5485680" cy="3599640"/>
          </a:xfrm>
          <a:prstGeom prst="rect">
            <a:avLst/>
          </a:prstGeom>
          <a:noFill/>
          <a:ln w="0">
            <a:noFill/>
          </a:ln>
        </p:spPr>
        <p:txBody>
          <a:bodyPr lIns="0" tIns="0" rIns="0" bIns="0" anchor="t">
            <a:noAutofit/>
          </a:bodyPr>
          <a:lstStyle/>
          <a:p>
            <a:endParaRPr lang="pl-PL" sz="2000" b="0" strike="noStrike" spc="-1">
              <a:latin typeface="Arial"/>
            </a:endParaRPr>
          </a:p>
        </p:txBody>
      </p:sp>
      <p:sp>
        <p:nvSpPr>
          <p:cNvPr id="152" name="PlaceHolder 3"/>
          <p:cNvSpPr>
            <a:spLocks noGrp="1"/>
          </p:cNvSpPr>
          <p:nvPr>
            <p:ph type="sldNum"/>
          </p:nvPr>
        </p:nvSpPr>
        <p:spPr>
          <a:xfrm>
            <a:off x="3884760" y="8685360"/>
            <a:ext cx="2971080" cy="457920"/>
          </a:xfrm>
          <a:prstGeom prst="rect">
            <a:avLst/>
          </a:prstGeom>
          <a:noFill/>
          <a:ln w="0">
            <a:noFill/>
          </a:ln>
        </p:spPr>
        <p:txBody>
          <a:bodyPr lIns="0" tIns="0" rIns="0" bIns="0" anchor="b">
            <a:noAutofit/>
          </a:bodyPr>
          <a:lstStyle/>
          <a:p>
            <a:pPr algn="r">
              <a:lnSpc>
                <a:spcPct val="100000"/>
              </a:lnSpc>
              <a:buNone/>
              <a:tabLst>
                <a:tab pos="0" algn="l"/>
              </a:tabLst>
            </a:pPr>
            <a:fld id="{C1A3CBD6-FC2C-4941-8FBB-CD4E01988D33}" type="slidenum">
              <a:rPr lang="pl-PL" sz="1200" b="0" strike="noStrike" spc="-1">
                <a:latin typeface="Times New Roman"/>
                <a:ea typeface="Times New Roman"/>
              </a:rPr>
              <a:t>4</a:t>
            </a:fld>
            <a:endParaRPr lang="pl-PL" sz="1200" b="0" strike="noStrike" spc="-1">
              <a:latin typeface="Times New Roman"/>
            </a:endParaRPr>
          </a:p>
        </p:txBody>
      </p:sp>
    </p:spTree>
    <p:extLst>
      <p:ext uri="{BB962C8B-B14F-4D97-AF65-F5344CB8AC3E}">
        <p14:creationId xmlns:p14="http://schemas.microsoft.com/office/powerpoint/2010/main" val="4504853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 name="PlaceHolder 1"/>
          <p:cNvSpPr>
            <a:spLocks noGrp="1" noRot="1" noChangeAspect="1"/>
          </p:cNvSpPr>
          <p:nvPr>
            <p:ph type="sldImg"/>
          </p:nvPr>
        </p:nvSpPr>
        <p:spPr>
          <a:xfrm>
            <a:off x="685800" y="1143000"/>
            <a:ext cx="5486400" cy="3086100"/>
          </a:xfrm>
          <a:prstGeom prst="rect">
            <a:avLst/>
          </a:prstGeom>
          <a:ln w="0">
            <a:noFill/>
          </a:ln>
        </p:spPr>
      </p:sp>
      <p:sp>
        <p:nvSpPr>
          <p:cNvPr id="154" name="PlaceHolder 2"/>
          <p:cNvSpPr>
            <a:spLocks noGrp="1"/>
          </p:cNvSpPr>
          <p:nvPr>
            <p:ph type="body"/>
          </p:nvPr>
        </p:nvSpPr>
        <p:spPr>
          <a:xfrm>
            <a:off x="685800" y="4400640"/>
            <a:ext cx="5485680" cy="3599640"/>
          </a:xfrm>
          <a:prstGeom prst="rect">
            <a:avLst/>
          </a:prstGeom>
          <a:noFill/>
          <a:ln w="0">
            <a:noFill/>
          </a:ln>
        </p:spPr>
        <p:txBody>
          <a:bodyPr lIns="0" tIns="0" rIns="0" bIns="0" anchor="t">
            <a:noAutofit/>
          </a:bodyPr>
          <a:lstStyle/>
          <a:p>
            <a:endParaRPr lang="pl-PL" sz="2000" b="0" strike="noStrike" spc="-1">
              <a:latin typeface="Arial"/>
            </a:endParaRPr>
          </a:p>
        </p:txBody>
      </p:sp>
      <p:sp>
        <p:nvSpPr>
          <p:cNvPr id="155" name="PlaceHolder 3"/>
          <p:cNvSpPr>
            <a:spLocks noGrp="1"/>
          </p:cNvSpPr>
          <p:nvPr>
            <p:ph type="sldNum"/>
          </p:nvPr>
        </p:nvSpPr>
        <p:spPr>
          <a:xfrm>
            <a:off x="3884760" y="8685360"/>
            <a:ext cx="2971080" cy="457920"/>
          </a:xfrm>
          <a:prstGeom prst="rect">
            <a:avLst/>
          </a:prstGeom>
          <a:noFill/>
          <a:ln w="0">
            <a:noFill/>
          </a:ln>
        </p:spPr>
        <p:txBody>
          <a:bodyPr lIns="0" tIns="0" rIns="0" bIns="0" anchor="b">
            <a:noAutofit/>
          </a:bodyPr>
          <a:lstStyle/>
          <a:p>
            <a:pPr algn="r">
              <a:lnSpc>
                <a:spcPct val="100000"/>
              </a:lnSpc>
              <a:buNone/>
              <a:tabLst>
                <a:tab pos="0" algn="l"/>
              </a:tabLst>
            </a:pPr>
            <a:fld id="{39031D54-DC07-47B3-959B-920421C73452}" type="slidenum">
              <a:rPr lang="pl-PL" sz="1200" b="0" strike="noStrike" spc="-1">
                <a:latin typeface="Times New Roman"/>
                <a:ea typeface="Times New Roman"/>
              </a:rPr>
              <a:t>5</a:t>
            </a:fld>
            <a:endParaRPr lang="pl-PL" sz="1200" b="0" strike="noStrike" spc="-1">
              <a:latin typeface="Times New Roman"/>
            </a:endParaRPr>
          </a:p>
        </p:txBody>
      </p:sp>
    </p:spTree>
    <p:extLst>
      <p:ext uri="{BB962C8B-B14F-4D97-AF65-F5344CB8AC3E}">
        <p14:creationId xmlns:p14="http://schemas.microsoft.com/office/powerpoint/2010/main" val="41501945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 name="PlaceHolder 1"/>
          <p:cNvSpPr>
            <a:spLocks noGrp="1" noRot="1" noChangeAspect="1"/>
          </p:cNvSpPr>
          <p:nvPr>
            <p:ph type="sldImg"/>
          </p:nvPr>
        </p:nvSpPr>
        <p:spPr>
          <a:xfrm>
            <a:off x="685800" y="1143000"/>
            <a:ext cx="5486400" cy="3086100"/>
          </a:xfrm>
          <a:prstGeom prst="rect">
            <a:avLst/>
          </a:prstGeom>
          <a:ln w="0">
            <a:noFill/>
          </a:ln>
        </p:spPr>
      </p:sp>
      <p:sp>
        <p:nvSpPr>
          <p:cNvPr id="157" name="PlaceHolder 2"/>
          <p:cNvSpPr>
            <a:spLocks noGrp="1"/>
          </p:cNvSpPr>
          <p:nvPr>
            <p:ph type="body"/>
          </p:nvPr>
        </p:nvSpPr>
        <p:spPr>
          <a:xfrm>
            <a:off x="685800" y="4400640"/>
            <a:ext cx="5485680" cy="3599640"/>
          </a:xfrm>
          <a:prstGeom prst="rect">
            <a:avLst/>
          </a:prstGeom>
          <a:noFill/>
          <a:ln w="0">
            <a:noFill/>
          </a:ln>
        </p:spPr>
        <p:txBody>
          <a:bodyPr lIns="0" tIns="0" rIns="0" bIns="0" anchor="t">
            <a:noAutofit/>
          </a:bodyPr>
          <a:lstStyle/>
          <a:p>
            <a:endParaRPr lang="pl-PL" sz="2000" b="0" strike="noStrike" spc="-1">
              <a:latin typeface="Arial"/>
            </a:endParaRPr>
          </a:p>
        </p:txBody>
      </p:sp>
      <p:sp>
        <p:nvSpPr>
          <p:cNvPr id="158" name="PlaceHolder 3"/>
          <p:cNvSpPr>
            <a:spLocks noGrp="1"/>
          </p:cNvSpPr>
          <p:nvPr>
            <p:ph type="sldNum"/>
          </p:nvPr>
        </p:nvSpPr>
        <p:spPr>
          <a:xfrm>
            <a:off x="3884760" y="8685360"/>
            <a:ext cx="2971080" cy="457920"/>
          </a:xfrm>
          <a:prstGeom prst="rect">
            <a:avLst/>
          </a:prstGeom>
          <a:noFill/>
          <a:ln w="0">
            <a:noFill/>
          </a:ln>
        </p:spPr>
        <p:txBody>
          <a:bodyPr lIns="0" tIns="0" rIns="0" bIns="0" anchor="b">
            <a:noAutofit/>
          </a:bodyPr>
          <a:lstStyle/>
          <a:p>
            <a:pPr algn="r">
              <a:lnSpc>
                <a:spcPct val="100000"/>
              </a:lnSpc>
              <a:buNone/>
              <a:tabLst>
                <a:tab pos="0" algn="l"/>
              </a:tabLst>
            </a:pPr>
            <a:fld id="{5F529D3C-F5D4-4838-96F3-8ED8D059F170}" type="slidenum">
              <a:rPr lang="pl-PL" sz="1200" b="0" strike="noStrike" spc="-1">
                <a:latin typeface="Times New Roman"/>
                <a:ea typeface="Times New Roman"/>
              </a:rPr>
              <a:t>6</a:t>
            </a:fld>
            <a:endParaRPr lang="pl-PL" sz="1200" b="0" strike="noStrike" spc="-1">
              <a:latin typeface="Times New Roman"/>
            </a:endParaRPr>
          </a:p>
        </p:txBody>
      </p:sp>
    </p:spTree>
    <p:extLst>
      <p:ext uri="{BB962C8B-B14F-4D97-AF65-F5344CB8AC3E}">
        <p14:creationId xmlns:p14="http://schemas.microsoft.com/office/powerpoint/2010/main" val="20436063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 name="PlaceHolder 1"/>
          <p:cNvSpPr>
            <a:spLocks noGrp="1" noRot="1" noChangeAspect="1"/>
          </p:cNvSpPr>
          <p:nvPr>
            <p:ph type="sldImg"/>
          </p:nvPr>
        </p:nvSpPr>
        <p:spPr>
          <a:xfrm>
            <a:off x="685800" y="1143000"/>
            <a:ext cx="5486400" cy="3086100"/>
          </a:xfrm>
          <a:prstGeom prst="rect">
            <a:avLst/>
          </a:prstGeom>
          <a:ln w="0">
            <a:noFill/>
          </a:ln>
        </p:spPr>
      </p:sp>
      <p:sp>
        <p:nvSpPr>
          <p:cNvPr id="160" name="PlaceHolder 2"/>
          <p:cNvSpPr>
            <a:spLocks noGrp="1"/>
          </p:cNvSpPr>
          <p:nvPr>
            <p:ph type="body"/>
          </p:nvPr>
        </p:nvSpPr>
        <p:spPr>
          <a:xfrm>
            <a:off x="685800" y="4400640"/>
            <a:ext cx="5485680" cy="3599640"/>
          </a:xfrm>
          <a:prstGeom prst="rect">
            <a:avLst/>
          </a:prstGeom>
          <a:noFill/>
          <a:ln w="0">
            <a:noFill/>
          </a:ln>
        </p:spPr>
        <p:txBody>
          <a:bodyPr lIns="0" tIns="0" rIns="0" bIns="0" anchor="t">
            <a:noAutofit/>
          </a:bodyPr>
          <a:lstStyle/>
          <a:p>
            <a:endParaRPr lang="pl-PL" sz="2000" b="0" strike="noStrike" spc="-1">
              <a:latin typeface="Arial"/>
            </a:endParaRPr>
          </a:p>
        </p:txBody>
      </p:sp>
      <p:sp>
        <p:nvSpPr>
          <p:cNvPr id="161" name="PlaceHolder 3"/>
          <p:cNvSpPr>
            <a:spLocks noGrp="1"/>
          </p:cNvSpPr>
          <p:nvPr>
            <p:ph type="sldNum"/>
          </p:nvPr>
        </p:nvSpPr>
        <p:spPr>
          <a:xfrm>
            <a:off x="3884760" y="8685360"/>
            <a:ext cx="2971080" cy="457920"/>
          </a:xfrm>
          <a:prstGeom prst="rect">
            <a:avLst/>
          </a:prstGeom>
          <a:noFill/>
          <a:ln w="0">
            <a:noFill/>
          </a:ln>
        </p:spPr>
        <p:txBody>
          <a:bodyPr lIns="0" tIns="0" rIns="0" bIns="0" anchor="b">
            <a:noAutofit/>
          </a:bodyPr>
          <a:lstStyle/>
          <a:p>
            <a:pPr algn="r">
              <a:lnSpc>
                <a:spcPct val="100000"/>
              </a:lnSpc>
              <a:buNone/>
              <a:tabLst>
                <a:tab pos="0" algn="l"/>
              </a:tabLst>
            </a:pPr>
            <a:fld id="{C047830F-38F5-4043-9EE0-B8FCCE3ED03B}" type="slidenum">
              <a:rPr lang="pl-PL" sz="1200" b="0" strike="noStrike" spc="-1">
                <a:latin typeface="Times New Roman"/>
                <a:ea typeface="Times New Roman"/>
              </a:rPr>
              <a:t>7</a:t>
            </a:fld>
            <a:endParaRPr lang="pl-PL" sz="1200" b="0" strike="noStrike" spc="-1">
              <a:latin typeface="Times New Roman"/>
            </a:endParaRPr>
          </a:p>
        </p:txBody>
      </p:sp>
    </p:spTree>
    <p:extLst>
      <p:ext uri="{BB962C8B-B14F-4D97-AF65-F5344CB8AC3E}">
        <p14:creationId xmlns:p14="http://schemas.microsoft.com/office/powerpoint/2010/main" val="1985177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 name="PlaceHolder 1"/>
          <p:cNvSpPr>
            <a:spLocks noGrp="1" noRot="1" noChangeAspect="1"/>
          </p:cNvSpPr>
          <p:nvPr>
            <p:ph type="sldImg"/>
          </p:nvPr>
        </p:nvSpPr>
        <p:spPr>
          <a:xfrm>
            <a:off x="685800" y="1143000"/>
            <a:ext cx="5486400" cy="3086100"/>
          </a:xfrm>
          <a:prstGeom prst="rect">
            <a:avLst/>
          </a:prstGeom>
          <a:ln w="0">
            <a:noFill/>
          </a:ln>
        </p:spPr>
      </p:sp>
      <p:sp>
        <p:nvSpPr>
          <p:cNvPr id="163" name="PlaceHolder 2"/>
          <p:cNvSpPr>
            <a:spLocks noGrp="1"/>
          </p:cNvSpPr>
          <p:nvPr>
            <p:ph type="body"/>
          </p:nvPr>
        </p:nvSpPr>
        <p:spPr>
          <a:xfrm>
            <a:off x="685800" y="4400640"/>
            <a:ext cx="5485680" cy="3599640"/>
          </a:xfrm>
          <a:prstGeom prst="rect">
            <a:avLst/>
          </a:prstGeom>
          <a:noFill/>
          <a:ln w="0">
            <a:noFill/>
          </a:ln>
        </p:spPr>
        <p:txBody>
          <a:bodyPr lIns="0" tIns="0" rIns="0" bIns="0" anchor="t">
            <a:noAutofit/>
          </a:bodyPr>
          <a:lstStyle/>
          <a:p>
            <a:endParaRPr lang="pl-PL" sz="2000" b="0" strike="noStrike" spc="-1">
              <a:latin typeface="Arial"/>
            </a:endParaRPr>
          </a:p>
        </p:txBody>
      </p:sp>
      <p:sp>
        <p:nvSpPr>
          <p:cNvPr id="164" name="PlaceHolder 3"/>
          <p:cNvSpPr>
            <a:spLocks noGrp="1"/>
          </p:cNvSpPr>
          <p:nvPr>
            <p:ph type="sldNum"/>
          </p:nvPr>
        </p:nvSpPr>
        <p:spPr>
          <a:xfrm>
            <a:off x="3884760" y="8685360"/>
            <a:ext cx="2971080" cy="457920"/>
          </a:xfrm>
          <a:prstGeom prst="rect">
            <a:avLst/>
          </a:prstGeom>
          <a:noFill/>
          <a:ln w="0">
            <a:noFill/>
          </a:ln>
        </p:spPr>
        <p:txBody>
          <a:bodyPr lIns="0" tIns="0" rIns="0" bIns="0" anchor="b">
            <a:noAutofit/>
          </a:bodyPr>
          <a:lstStyle/>
          <a:p>
            <a:pPr algn="r">
              <a:lnSpc>
                <a:spcPct val="100000"/>
              </a:lnSpc>
              <a:buNone/>
              <a:tabLst>
                <a:tab pos="0" algn="l"/>
              </a:tabLst>
            </a:pPr>
            <a:fld id="{69B3DA72-A3E8-497F-B80F-A59894D2E23F}" type="slidenum">
              <a:rPr lang="pl-PL" sz="1200" b="0" strike="noStrike" spc="-1">
                <a:latin typeface="Times New Roman"/>
                <a:ea typeface="Times New Roman"/>
              </a:rPr>
              <a:t>8</a:t>
            </a:fld>
            <a:endParaRPr lang="pl-PL" sz="1200" b="0" strike="noStrike" spc="-1">
              <a:latin typeface="Times New Roman"/>
            </a:endParaRPr>
          </a:p>
        </p:txBody>
      </p:sp>
    </p:spTree>
    <p:extLst>
      <p:ext uri="{BB962C8B-B14F-4D97-AF65-F5344CB8AC3E}">
        <p14:creationId xmlns:p14="http://schemas.microsoft.com/office/powerpoint/2010/main" val="18661977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 name="PlaceHolder 1"/>
          <p:cNvSpPr>
            <a:spLocks noGrp="1" noRot="1" noChangeAspect="1"/>
          </p:cNvSpPr>
          <p:nvPr>
            <p:ph type="sldImg"/>
          </p:nvPr>
        </p:nvSpPr>
        <p:spPr>
          <a:xfrm>
            <a:off x="685800" y="1143000"/>
            <a:ext cx="5486400" cy="3086100"/>
          </a:xfrm>
          <a:prstGeom prst="rect">
            <a:avLst/>
          </a:prstGeom>
          <a:ln w="0">
            <a:noFill/>
          </a:ln>
        </p:spPr>
      </p:sp>
      <p:sp>
        <p:nvSpPr>
          <p:cNvPr id="166" name="PlaceHolder 2"/>
          <p:cNvSpPr>
            <a:spLocks noGrp="1"/>
          </p:cNvSpPr>
          <p:nvPr>
            <p:ph type="body"/>
          </p:nvPr>
        </p:nvSpPr>
        <p:spPr>
          <a:xfrm>
            <a:off x="685800" y="4400640"/>
            <a:ext cx="5485680" cy="3599640"/>
          </a:xfrm>
          <a:prstGeom prst="rect">
            <a:avLst/>
          </a:prstGeom>
          <a:noFill/>
          <a:ln w="0">
            <a:noFill/>
          </a:ln>
        </p:spPr>
        <p:txBody>
          <a:bodyPr lIns="0" tIns="0" rIns="0" bIns="0" anchor="t">
            <a:noAutofit/>
          </a:bodyPr>
          <a:lstStyle/>
          <a:p>
            <a:pPr marL="216000" indent="-216000">
              <a:lnSpc>
                <a:spcPct val="100000"/>
              </a:lnSpc>
              <a:buNone/>
              <a:tabLst>
                <a:tab pos="0" algn="l"/>
              </a:tabLst>
            </a:pPr>
            <a:r>
              <a:rPr lang="pl-PL" sz="1200" b="1" strike="noStrike" spc="-1">
                <a:solidFill>
                  <a:srgbClr val="0070C0"/>
                </a:solidFill>
                <a:latin typeface="Calibri"/>
                <a:ea typeface="Calibri"/>
              </a:rPr>
              <a:t>Model menedżerski </a:t>
            </a:r>
            <a:r>
              <a:rPr lang="pl-PL" sz="1200" b="0" strike="noStrike" spc="-1">
                <a:solidFill>
                  <a:srgbClr val="000000"/>
                </a:solidFill>
                <a:latin typeface="Calibri"/>
                <a:ea typeface="Calibri"/>
              </a:rPr>
              <a:t>– charakteryzuje się tym, że samorząd jako organ prowadzący posiada odrębny dokument strategiczny o tematyce oświatowej, dyrektor jest postrzegany przede wszystkim jako menedżer odpowiadający za rozwój szkoły, obsługa administracyjno-księgowa przekazana została do szkół, w JST funkcjonuje system zarządzania jakością, do realizacji zajęć dodatkowych wykorzystuje się przede wszystkim środki własne, podstawą przygotowania planów finansowych są arkusze organizacyjne szkół lub wykorzystanie formuły bonu oświatowego, przeznaczającej określoną kwotę na każdego ucznia. </a:t>
            </a:r>
            <a:endParaRPr lang="pl-PL" sz="1200" b="0" strike="noStrike" spc="-1">
              <a:latin typeface="Arial"/>
            </a:endParaRPr>
          </a:p>
          <a:p>
            <a:pPr marL="216000" indent="-216000">
              <a:lnSpc>
                <a:spcPct val="100000"/>
              </a:lnSpc>
              <a:buNone/>
              <a:tabLst>
                <a:tab pos="0" algn="l"/>
              </a:tabLst>
            </a:pPr>
            <a:r>
              <a:rPr lang="pl-PL" sz="1200" b="1" strike="noStrike" spc="-1">
                <a:solidFill>
                  <a:srgbClr val="0070C0"/>
                </a:solidFill>
                <a:latin typeface="Calibri"/>
                <a:ea typeface="Calibri"/>
              </a:rPr>
              <a:t>Model przedsiębiorczy </a:t>
            </a:r>
            <a:r>
              <a:rPr lang="pl-PL" sz="1200" b="0" strike="noStrike" spc="-1">
                <a:solidFill>
                  <a:srgbClr val="000000"/>
                </a:solidFill>
                <a:latin typeface="Calibri"/>
                <a:ea typeface="Calibri"/>
              </a:rPr>
              <a:t>– charakteryzuje się tym, że samorząd nie ma odrębnego dokumentu strategicznego o tematyce oświatowej, oświata została ujęta w ogólnej strategii rozwoju gminy, dyrektor jest postrzegany przede wszystkim jako menedżer odpowiadający za rozwój szkoły, obsługa administracyjno-księgowa przekazana została do szkół, ale w JST w zasadzie nie ma systemu zarządzania jakością, samorządy w ogóle nie wykorzystują środków własnych jako głównego źródła finansowania zajęć dodatkowych, plany finansowe szkół przygotowywane są w gminie, podstawą są arkusze organizacyjne szkół lub formuła bonu oświatowego, lub JST przygotowuje plany na podstawie danych finansowych z poprzedniego roku, z uwzględnieniem przewidywanej zmiany budżetu oświaty. </a:t>
            </a:r>
            <a:endParaRPr lang="pl-PL" sz="1200" b="0" strike="noStrike" spc="-1">
              <a:latin typeface="Arial"/>
            </a:endParaRPr>
          </a:p>
          <a:p>
            <a:pPr marL="216000" indent="-216000">
              <a:lnSpc>
                <a:spcPct val="100000"/>
              </a:lnSpc>
              <a:buNone/>
              <a:tabLst>
                <a:tab pos="0" algn="l"/>
              </a:tabLst>
            </a:pPr>
            <a:r>
              <a:rPr lang="pl-PL" sz="1200" b="1" strike="noStrike" spc="-1">
                <a:solidFill>
                  <a:srgbClr val="0070C0"/>
                </a:solidFill>
                <a:latin typeface="Calibri"/>
                <a:ea typeface="Calibri"/>
              </a:rPr>
              <a:t>Model konkurencyjny </a:t>
            </a:r>
            <a:r>
              <a:rPr lang="pl-PL" sz="1200" b="0" strike="noStrike" spc="-1">
                <a:solidFill>
                  <a:srgbClr val="000000"/>
                </a:solidFill>
                <a:latin typeface="Calibri"/>
                <a:ea typeface="Calibri"/>
              </a:rPr>
              <a:t>– są dokumenty opisujące cele strategiczne w obszarze oświaty, ale raczej nie istnieje odrębny dokument strategiczny o tematyce oświatowej, oświata została ujęta w ogólnej strategii rozwoju gminy a dyrektor jest postrzegany jako nauczyciel odpowiadający za proces dydaktyczny w szkole, obsługa administracyjno-księgowa przekazana została do szkół, a samorząd może mieć wdrożony system zarządzania jakością, samorządy w ogóle nie wykorzystują środków własnych jako głównego źródła finansowania zajęć dodatkowych, plany finansowe szkół przygotowywane są w gminie, podstawą są plany finansowe z poprzedniego roku, z uwzględnieniem przewidywanej zmiany budżetu oświaty, lub na podstawie arkuszy organizacyjnych szkół albo wykorzystując formułę bonu oświatowego. </a:t>
            </a:r>
            <a:endParaRPr lang="pl-PL" sz="1200" b="0" strike="noStrike" spc="-1">
              <a:latin typeface="Arial"/>
            </a:endParaRPr>
          </a:p>
          <a:p>
            <a:pPr marL="216000" indent="-216000">
              <a:lnSpc>
                <a:spcPct val="100000"/>
              </a:lnSpc>
              <a:buNone/>
              <a:tabLst>
                <a:tab pos="0" algn="l"/>
              </a:tabLst>
            </a:pPr>
            <a:r>
              <a:rPr lang="pl-PL" sz="1200" b="1" strike="noStrike" spc="-1">
                <a:solidFill>
                  <a:srgbClr val="0070C0"/>
                </a:solidFill>
                <a:latin typeface="Calibri"/>
                <a:ea typeface="Calibri"/>
              </a:rPr>
              <a:t>Model scentralizowany </a:t>
            </a:r>
            <a:r>
              <a:rPr lang="pl-PL" sz="1200" b="0" strike="noStrike" spc="-1">
                <a:solidFill>
                  <a:srgbClr val="000000"/>
                </a:solidFill>
                <a:latin typeface="Calibri"/>
                <a:ea typeface="Calibri"/>
              </a:rPr>
              <a:t>– nie ma odrębnego dokumentu strategicznego o tematyce oświatowej, natomiast oświata została ujęta w ogólnej strategii rozwoju gminy, dyrektor jest postrzegany przede wszystkim jako nauczyciel odpowiadający za proces dydaktyczny w szkole, sporadycznie obsługa administracyjno-księgowa szkół została przekazana do szkół, a samorządy raczej nie wdrożyły zarządzania jakością, w zasadzie nie wykorzystują środków unijnych jako głównego źródła finansowania zajęć dodatkowych pozalekcyjnych, przygotowywania planów finansowych szkół odbywają się w gminie, raczej w oparciu o plany finansowe z poprzedniego roku, z uwzględnieniem przewidywanej zmiany budżetu oświaty. </a:t>
            </a:r>
            <a:endParaRPr lang="pl-PL" sz="1200" b="0" strike="noStrike" spc="-1">
              <a:latin typeface="Arial"/>
            </a:endParaRPr>
          </a:p>
          <a:p>
            <a:pPr marL="216000" indent="-216000">
              <a:lnSpc>
                <a:spcPct val="100000"/>
              </a:lnSpc>
              <a:buNone/>
              <a:tabLst>
                <a:tab pos="0" algn="l"/>
              </a:tabLst>
            </a:pPr>
            <a:r>
              <a:rPr lang="pl-PL" sz="1200" b="1" strike="noStrike" spc="-1">
                <a:solidFill>
                  <a:srgbClr val="0070C0"/>
                </a:solidFill>
                <a:latin typeface="Calibri"/>
                <a:ea typeface="Calibri"/>
              </a:rPr>
              <a:t>Model demokratyczny </a:t>
            </a:r>
            <a:r>
              <a:rPr lang="pl-PL" sz="1200" b="0" strike="noStrike" spc="-1">
                <a:solidFill>
                  <a:srgbClr val="000000"/>
                </a:solidFill>
                <a:latin typeface="Calibri"/>
                <a:ea typeface="Calibri"/>
              </a:rPr>
              <a:t>– JST nie ma odrębnego dokumentu strategicznego o tematyce oświatowej, oświata została ujęta w ogólnej strategii rozwoju gminy, dyrektor jest postrzegany przede wszystkim jako nauczyciel odpowiadający za proces dydaktyczny w szkole, obsługa administracyjno-księgowa została przekazana do szkół, a w samorządach raczej wdrożono system zarządzania jakością, głównym źródłem finansowania zajęć dodatkowych są środki własne, plany finansowe szkół są przygotowywane w gminie na podstawie planów finansowych z poprzedniego roku, z uwzględnieniem przewidywanej zmiany budżetu oświaty, sporadycznie podstawą są dane z arkuszy organizacyjnych szkół lub wykorzystuje się formułę bonu oświatowego. </a:t>
            </a:r>
            <a:endParaRPr lang="pl-PL" sz="1200" b="0" strike="noStrike" spc="-1">
              <a:latin typeface="Arial"/>
            </a:endParaRPr>
          </a:p>
          <a:p>
            <a:pPr marL="216000" indent="-216000">
              <a:lnSpc>
                <a:spcPct val="100000"/>
              </a:lnSpc>
              <a:buNone/>
              <a:tabLst>
                <a:tab pos="0" algn="l"/>
              </a:tabLst>
            </a:pPr>
            <a:r>
              <a:rPr lang="pl-PL" sz="1200" b="1" strike="noStrike" spc="-1">
                <a:solidFill>
                  <a:srgbClr val="0070C0"/>
                </a:solidFill>
                <a:latin typeface="Calibri"/>
                <a:ea typeface="Calibri"/>
              </a:rPr>
              <a:t>Model nieingerujący </a:t>
            </a:r>
            <a:r>
              <a:rPr lang="pl-PL" sz="1200" b="0" strike="noStrike" spc="-1">
                <a:solidFill>
                  <a:srgbClr val="000000"/>
                </a:solidFill>
                <a:latin typeface="Calibri"/>
                <a:ea typeface="Calibri"/>
              </a:rPr>
              <a:t>– samorząd w zasadzie posiada odrębny dokument strategiczny o tematyce oświatowej, dyrektor jest postrzegany jako menedżer lub nauczyciel odpowiadający za rozwój szkoły, obsługa administracyjno-księgowa nie została przekazana do szkół, samorząd raczej nie inwestuje w dodatkowe zajęcia, podstawą przygotowywania planów finansowych szkół przygotowywanych w gminie są plany finansowe z poprzedniego roku, z uwzględnieniem przewidywanej zmiany budżetu oświaty. </a:t>
            </a:r>
            <a:endParaRPr lang="pl-PL" sz="1200" b="0" strike="noStrike" spc="-1">
              <a:latin typeface="Arial"/>
            </a:endParaRPr>
          </a:p>
          <a:p>
            <a:pPr marL="216000" indent="-216000">
              <a:lnSpc>
                <a:spcPct val="100000"/>
              </a:lnSpc>
              <a:buNone/>
              <a:tabLst>
                <a:tab pos="0" algn="l"/>
              </a:tabLst>
            </a:pPr>
            <a:endParaRPr lang="pl-PL" sz="1200" b="0" strike="noStrike" spc="-1">
              <a:latin typeface="Arial"/>
            </a:endParaRPr>
          </a:p>
          <a:p>
            <a:pPr marL="216000" indent="-216000">
              <a:lnSpc>
                <a:spcPct val="100000"/>
              </a:lnSpc>
              <a:buNone/>
              <a:tabLst>
                <a:tab pos="0" algn="l"/>
              </a:tabLst>
            </a:pPr>
            <a:endParaRPr lang="pl-PL" sz="1200" b="0" strike="noStrike" spc="-1">
              <a:latin typeface="Arial"/>
            </a:endParaRPr>
          </a:p>
          <a:p>
            <a:pPr marL="216000" indent="-216000">
              <a:lnSpc>
                <a:spcPct val="100000"/>
              </a:lnSpc>
              <a:buNone/>
              <a:tabLst>
                <a:tab pos="0" algn="l"/>
              </a:tabLst>
            </a:pPr>
            <a:endParaRPr lang="pl-PL" sz="1200" b="0" strike="noStrike" spc="-1">
              <a:latin typeface="Arial"/>
            </a:endParaRPr>
          </a:p>
        </p:txBody>
      </p:sp>
      <p:sp>
        <p:nvSpPr>
          <p:cNvPr id="167" name="PlaceHolder 3"/>
          <p:cNvSpPr>
            <a:spLocks noGrp="1"/>
          </p:cNvSpPr>
          <p:nvPr>
            <p:ph type="sldNum"/>
          </p:nvPr>
        </p:nvSpPr>
        <p:spPr>
          <a:xfrm>
            <a:off x="3884760" y="8685360"/>
            <a:ext cx="2971080" cy="457920"/>
          </a:xfrm>
          <a:prstGeom prst="rect">
            <a:avLst/>
          </a:prstGeom>
          <a:noFill/>
          <a:ln w="0">
            <a:noFill/>
          </a:ln>
        </p:spPr>
        <p:txBody>
          <a:bodyPr lIns="0" tIns="0" rIns="0" bIns="0" anchor="b">
            <a:noAutofit/>
          </a:bodyPr>
          <a:lstStyle/>
          <a:p>
            <a:pPr algn="r">
              <a:lnSpc>
                <a:spcPct val="100000"/>
              </a:lnSpc>
              <a:buNone/>
              <a:tabLst>
                <a:tab pos="0" algn="l"/>
              </a:tabLst>
            </a:pPr>
            <a:fld id="{6CF3F1D8-F9ED-4DE2-97B0-DF4D326C51A7}" type="slidenum">
              <a:rPr lang="pl-PL" sz="1200" b="0" strike="noStrike" spc="-1">
                <a:latin typeface="Times New Roman"/>
                <a:ea typeface="Times New Roman"/>
              </a:rPr>
              <a:t>9</a:t>
            </a:fld>
            <a:endParaRPr lang="pl-PL" sz="1200" b="0" strike="noStrike" spc="-1">
              <a:latin typeface="Times New Roman"/>
            </a:endParaRPr>
          </a:p>
        </p:txBody>
      </p:sp>
    </p:spTree>
    <p:extLst>
      <p:ext uri="{BB962C8B-B14F-4D97-AF65-F5344CB8AC3E}">
        <p14:creationId xmlns:p14="http://schemas.microsoft.com/office/powerpoint/2010/main" val="38253160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 name="PlaceHolder 1"/>
          <p:cNvSpPr>
            <a:spLocks noGrp="1" noRot="1" noChangeAspect="1"/>
          </p:cNvSpPr>
          <p:nvPr>
            <p:ph type="sldImg"/>
          </p:nvPr>
        </p:nvSpPr>
        <p:spPr>
          <a:xfrm>
            <a:off x="685800" y="1143000"/>
            <a:ext cx="5486400" cy="3086100"/>
          </a:xfrm>
          <a:prstGeom prst="rect">
            <a:avLst/>
          </a:prstGeom>
          <a:ln w="0">
            <a:noFill/>
          </a:ln>
        </p:spPr>
      </p:sp>
      <p:sp>
        <p:nvSpPr>
          <p:cNvPr id="169" name="PlaceHolder 2"/>
          <p:cNvSpPr>
            <a:spLocks noGrp="1"/>
          </p:cNvSpPr>
          <p:nvPr>
            <p:ph type="body"/>
          </p:nvPr>
        </p:nvSpPr>
        <p:spPr>
          <a:xfrm>
            <a:off x="685800" y="4400640"/>
            <a:ext cx="5485680" cy="3599640"/>
          </a:xfrm>
          <a:prstGeom prst="rect">
            <a:avLst/>
          </a:prstGeom>
          <a:noFill/>
          <a:ln w="0">
            <a:noFill/>
          </a:ln>
        </p:spPr>
        <p:txBody>
          <a:bodyPr lIns="0" tIns="0" rIns="0" bIns="0" anchor="t">
            <a:noAutofit/>
          </a:bodyPr>
          <a:lstStyle/>
          <a:p>
            <a:pPr marL="216000" indent="-216000">
              <a:lnSpc>
                <a:spcPct val="100000"/>
              </a:lnSpc>
              <a:buNone/>
              <a:tabLst>
                <a:tab pos="0" algn="l"/>
              </a:tabLst>
            </a:pPr>
            <a:r>
              <a:rPr lang="pl-PL" sz="1200" b="0" strike="noStrike" spc="-1">
                <a:solidFill>
                  <a:srgbClr val="000000"/>
                </a:solidFill>
                <a:latin typeface="Calibri"/>
                <a:ea typeface="Calibri"/>
              </a:rPr>
              <a:t>Kotter zwraca uwagę na fakt, że zmiana jest procesem i wymaga czasu a tym samym realizowania zaproponowanych faz we wskazanej kolejności, bowiem ich przyspieszanie lub omijanie stworzy tylko pozory zmiany. Nie bez znaczenia jest także wskazanie, że zmiana powinna opierać się na silnym przywództwie. </a:t>
            </a:r>
            <a:endParaRPr lang="pl-PL" sz="1200" b="0" strike="noStrike" spc="-1">
              <a:latin typeface="Arial"/>
            </a:endParaRPr>
          </a:p>
          <a:p>
            <a:pPr marL="216000" indent="-216000">
              <a:lnSpc>
                <a:spcPct val="100000"/>
              </a:lnSpc>
              <a:buNone/>
              <a:tabLst>
                <a:tab pos="0" algn="l"/>
              </a:tabLst>
            </a:pPr>
            <a:endParaRPr lang="pl-PL" sz="1200" b="0" strike="noStrike" spc="-1">
              <a:latin typeface="Arial"/>
            </a:endParaRPr>
          </a:p>
        </p:txBody>
      </p:sp>
      <p:sp>
        <p:nvSpPr>
          <p:cNvPr id="170" name="PlaceHolder 3"/>
          <p:cNvSpPr>
            <a:spLocks noGrp="1"/>
          </p:cNvSpPr>
          <p:nvPr>
            <p:ph type="sldNum"/>
          </p:nvPr>
        </p:nvSpPr>
        <p:spPr>
          <a:xfrm>
            <a:off x="3884760" y="8685360"/>
            <a:ext cx="2971080" cy="457920"/>
          </a:xfrm>
          <a:prstGeom prst="rect">
            <a:avLst/>
          </a:prstGeom>
          <a:noFill/>
          <a:ln w="0">
            <a:noFill/>
          </a:ln>
        </p:spPr>
        <p:txBody>
          <a:bodyPr lIns="0" tIns="0" rIns="0" bIns="0" anchor="b">
            <a:noAutofit/>
          </a:bodyPr>
          <a:lstStyle/>
          <a:p>
            <a:pPr algn="r">
              <a:lnSpc>
                <a:spcPct val="100000"/>
              </a:lnSpc>
              <a:buNone/>
              <a:tabLst>
                <a:tab pos="0" algn="l"/>
              </a:tabLst>
            </a:pPr>
            <a:fld id="{C5538377-9A9B-458D-B6AD-91F3A7D8A91F}" type="slidenum">
              <a:rPr lang="pl-PL" sz="1200" b="0" strike="noStrike" spc="-1">
                <a:latin typeface="Times New Roman"/>
                <a:ea typeface="Times New Roman"/>
              </a:rPr>
              <a:t>10</a:t>
            </a:fld>
            <a:endParaRPr lang="pl-PL" sz="1200" b="0" strike="noStrike" spc="-1">
              <a:latin typeface="Times New Roman"/>
            </a:endParaRPr>
          </a:p>
        </p:txBody>
      </p:sp>
    </p:spTree>
    <p:extLst>
      <p:ext uri="{BB962C8B-B14F-4D97-AF65-F5344CB8AC3E}">
        <p14:creationId xmlns:p14="http://schemas.microsoft.com/office/powerpoint/2010/main" val="39694690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 name="PlaceHolder 1"/>
          <p:cNvSpPr>
            <a:spLocks noGrp="1" noRot="1" noChangeAspect="1"/>
          </p:cNvSpPr>
          <p:nvPr>
            <p:ph type="sldImg"/>
          </p:nvPr>
        </p:nvSpPr>
        <p:spPr>
          <a:xfrm>
            <a:off x="685800" y="1143000"/>
            <a:ext cx="5486400" cy="3086100"/>
          </a:xfrm>
          <a:prstGeom prst="rect">
            <a:avLst/>
          </a:prstGeom>
          <a:ln w="0">
            <a:noFill/>
          </a:ln>
        </p:spPr>
      </p:sp>
      <p:sp>
        <p:nvSpPr>
          <p:cNvPr id="172" name="PlaceHolder 2"/>
          <p:cNvSpPr>
            <a:spLocks noGrp="1"/>
          </p:cNvSpPr>
          <p:nvPr>
            <p:ph type="body"/>
          </p:nvPr>
        </p:nvSpPr>
        <p:spPr>
          <a:xfrm>
            <a:off x="685800" y="4400640"/>
            <a:ext cx="5485680" cy="3599640"/>
          </a:xfrm>
          <a:prstGeom prst="rect">
            <a:avLst/>
          </a:prstGeom>
          <a:noFill/>
          <a:ln w="0">
            <a:noFill/>
          </a:ln>
        </p:spPr>
        <p:txBody>
          <a:bodyPr lIns="0" tIns="0" rIns="0" bIns="0" anchor="t">
            <a:noAutofit/>
          </a:bodyPr>
          <a:lstStyle/>
          <a:p>
            <a:pPr marL="216000" indent="-216000">
              <a:lnSpc>
                <a:spcPct val="100000"/>
              </a:lnSpc>
              <a:buNone/>
              <a:tabLst>
                <a:tab pos="0" algn="l"/>
              </a:tabLst>
            </a:pPr>
            <a:r>
              <a:rPr lang="pl-PL" sz="2000" b="0" strike="noStrike" spc="-1">
                <a:solidFill>
                  <a:srgbClr val="000000"/>
                </a:solidFill>
                <a:latin typeface="Calibri"/>
                <a:ea typeface="Calibri"/>
              </a:rPr>
              <a:t>Wszystkie modele wdrażania zmian łączy założenie, że zmiana jest procesem, który wymaga działań ze strony organizacji niezależnie od tego, jakie są przyczyny tych zmian – zewnętrzne czy wewnętrzne. </a:t>
            </a:r>
            <a:endParaRPr lang="pl-PL" sz="2000" b="0" strike="noStrike" spc="-1">
              <a:latin typeface="Arial"/>
            </a:endParaRPr>
          </a:p>
          <a:p>
            <a:pPr marL="216000" indent="-216000">
              <a:lnSpc>
                <a:spcPct val="100000"/>
              </a:lnSpc>
              <a:buNone/>
              <a:tabLst>
                <a:tab pos="0" algn="l"/>
              </a:tabLst>
            </a:pPr>
            <a:r>
              <a:rPr lang="pl-PL" sz="2000" b="0" strike="noStrike" spc="-1">
                <a:solidFill>
                  <a:srgbClr val="000000"/>
                </a:solidFill>
                <a:latin typeface="Calibri"/>
                <a:ea typeface="Calibri"/>
              </a:rPr>
              <a:t>Zarządzanie zmianą wymaga natomiast wyznaczenia i przestrzegania następujących po sobie etapów postępowania tzw. postępowania metodycznego z uwzględnieniem: celów organizacji, analizy sieci interakcji wzajemnych wpływów, analizy mocnych i słabych stron organizacji, analizy możliwych scenariuszy, opracowania strategii działania oraz wdrożenia wybranego rozwiązania29. Zasadna wydaje się propozycja K. Dziekońskiego i A. Jurczuka polegająca na podziale każdej zmiany na etapy: przyczyn (dlaczego?), celu i zakresu (co?) planu (jak?)30. Można stwierdzić, że taki cykl zarządzania zmianą jest bardzo bliski etapom przechodzenia przez zmiany jakie w ostatnich miesiącach „dzieją” się w oświacie. </a:t>
            </a:r>
            <a:endParaRPr lang="pl-PL" sz="2000" b="0" strike="noStrike" spc="-1">
              <a:latin typeface="Arial"/>
            </a:endParaRPr>
          </a:p>
          <a:p>
            <a:pPr marL="216000" indent="-216000">
              <a:lnSpc>
                <a:spcPct val="100000"/>
              </a:lnSpc>
              <a:buNone/>
              <a:tabLst>
                <a:tab pos="0" algn="l"/>
              </a:tabLst>
            </a:pPr>
            <a:r>
              <a:rPr lang="pl-PL" sz="2000" b="0" strike="noStrike" spc="-1">
                <a:solidFill>
                  <a:srgbClr val="000000"/>
                </a:solidFill>
                <a:latin typeface="Calibri"/>
                <a:ea typeface="Calibri"/>
              </a:rPr>
              <a:t>Omawiając problematykę zarządzania zmianą, nie należy pomijać problematyki oporu wobec zmiany, który jest rzeczą naturalną. Źródła oporu mogą być wielorakie, warto więc je przeanalizować w ramach swojej organizacji, aby w odpowiedni sposób móc opór zminimalizować lub zamienić go w akceptację zmian. W zakresie oporu wobec zmiany, oprócz doświadczenia przywódcy pomocą służy także bogata literatura przedmiotu np. przyczyny podane przez J. Penca, w tym m.in.: niezrozumienie potrzeby zmiany, obawa przed nowymi wymaganiami, skłonność do trwania w starym, mało efektywne wprowadzanie zmian czy też przekonanie, że poparcie zmiany narazi własne interesy </a:t>
            </a:r>
            <a:endParaRPr lang="pl-PL" sz="2000" b="0" strike="noStrike" spc="-1">
              <a:latin typeface="Arial"/>
            </a:endParaRPr>
          </a:p>
        </p:txBody>
      </p:sp>
      <p:sp>
        <p:nvSpPr>
          <p:cNvPr id="173" name="PlaceHolder 3"/>
          <p:cNvSpPr>
            <a:spLocks noGrp="1"/>
          </p:cNvSpPr>
          <p:nvPr>
            <p:ph type="sldNum"/>
          </p:nvPr>
        </p:nvSpPr>
        <p:spPr>
          <a:xfrm>
            <a:off x="3884760" y="8685360"/>
            <a:ext cx="2971080" cy="457920"/>
          </a:xfrm>
          <a:prstGeom prst="rect">
            <a:avLst/>
          </a:prstGeom>
          <a:noFill/>
          <a:ln w="0">
            <a:noFill/>
          </a:ln>
        </p:spPr>
        <p:txBody>
          <a:bodyPr lIns="0" tIns="0" rIns="0" bIns="0" anchor="b">
            <a:noAutofit/>
          </a:bodyPr>
          <a:lstStyle/>
          <a:p>
            <a:pPr algn="r">
              <a:lnSpc>
                <a:spcPct val="100000"/>
              </a:lnSpc>
              <a:buNone/>
              <a:tabLst>
                <a:tab pos="0" algn="l"/>
              </a:tabLst>
            </a:pPr>
            <a:fld id="{8E8BBE7C-5B65-4B5D-99BD-ACF9C5161C7A}" type="slidenum">
              <a:rPr lang="pl-PL" sz="1200" b="0" strike="noStrike" spc="-1">
                <a:latin typeface="Times New Roman"/>
                <a:ea typeface="Times New Roman"/>
              </a:rPr>
              <a:t>11</a:t>
            </a:fld>
            <a:endParaRPr lang="pl-PL" sz="1200" b="0" strike="noStrike" spc="-1">
              <a:latin typeface="Times New Roman"/>
            </a:endParaRPr>
          </a:p>
        </p:txBody>
      </p:sp>
    </p:spTree>
    <p:extLst>
      <p:ext uri="{BB962C8B-B14F-4D97-AF65-F5344CB8AC3E}">
        <p14:creationId xmlns:p14="http://schemas.microsoft.com/office/powerpoint/2010/main" val="42018409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 name="PlaceHolder 1"/>
          <p:cNvSpPr>
            <a:spLocks noGrp="1" noRot="1" noChangeAspect="1"/>
          </p:cNvSpPr>
          <p:nvPr>
            <p:ph type="sldImg"/>
          </p:nvPr>
        </p:nvSpPr>
        <p:spPr>
          <a:xfrm>
            <a:off x="685800" y="1143000"/>
            <a:ext cx="5486400" cy="3086100"/>
          </a:xfrm>
          <a:prstGeom prst="rect">
            <a:avLst/>
          </a:prstGeom>
          <a:ln w="0">
            <a:noFill/>
          </a:ln>
        </p:spPr>
      </p:sp>
      <p:sp>
        <p:nvSpPr>
          <p:cNvPr id="175" name="PlaceHolder 2"/>
          <p:cNvSpPr>
            <a:spLocks noGrp="1"/>
          </p:cNvSpPr>
          <p:nvPr>
            <p:ph type="body"/>
          </p:nvPr>
        </p:nvSpPr>
        <p:spPr>
          <a:xfrm>
            <a:off x="685800" y="4400640"/>
            <a:ext cx="5485680" cy="3599640"/>
          </a:xfrm>
          <a:prstGeom prst="rect">
            <a:avLst/>
          </a:prstGeom>
          <a:noFill/>
          <a:ln w="0">
            <a:noFill/>
          </a:ln>
        </p:spPr>
        <p:txBody>
          <a:bodyPr lIns="0" tIns="0" rIns="0" bIns="0" anchor="t">
            <a:noAutofit/>
          </a:bodyPr>
          <a:lstStyle/>
          <a:p>
            <a:pPr marL="216000" indent="-216000">
              <a:lnSpc>
                <a:spcPct val="100000"/>
              </a:lnSpc>
              <a:buNone/>
              <a:tabLst>
                <a:tab pos="0" algn="l"/>
              </a:tabLst>
            </a:pPr>
            <a:r>
              <a:rPr lang="pl-PL" sz="2000" b="0" strike="noStrike" spc="-1">
                <a:solidFill>
                  <a:srgbClr val="000000"/>
                </a:solidFill>
                <a:latin typeface="Calibri"/>
                <a:ea typeface="Calibri"/>
              </a:rPr>
              <a:t>Zarządzanie zmianą może mieć różny zakres i charakter. Zjawisko pandemii wirusa SARS-CoV-2, który wywołuje chorobę COVID-19 nastąpiło nagle, niespodziewanie, na globalną skalę więc trudno doszukiwać się tu precyzyjnych związków z wieloma teoriami z zakresu zarządzania zmianą. Wydawałoby się, że dezorganizacja życia codziennego będzie miała krótkotrwały charakter, tymczasem konieczność bieżących działań nie zawsze wiąże się z planowanymi zmianami, lecz raczej z walką o przetrwanie. </a:t>
            </a:r>
            <a:endParaRPr lang="pl-PL" sz="2000" b="0" strike="noStrike" spc="-1">
              <a:latin typeface="Arial"/>
            </a:endParaRPr>
          </a:p>
          <a:p>
            <a:pPr marL="216000" indent="-216000">
              <a:lnSpc>
                <a:spcPct val="100000"/>
              </a:lnSpc>
              <a:buNone/>
              <a:tabLst>
                <a:tab pos="0" algn="l"/>
              </a:tabLst>
            </a:pPr>
            <a:r>
              <a:rPr lang="pl-PL" sz="2000" b="0" strike="noStrike" spc="-1">
                <a:solidFill>
                  <a:srgbClr val="000000"/>
                </a:solidFill>
                <a:latin typeface="Calibri"/>
                <a:ea typeface="Calibri"/>
              </a:rPr>
              <a:t>Pandemia stworzyła szansę na zmianę i transformację szkoły, zmieniła mentalność nauczycieli i przyczyniła się do szerszego wykorzystania technologii w nauczaniu i zarzadzaniu. Oświata od marcu 2020 roku już nie jest i nie będzie ta sama. Znalazła się w świecie VUCA (zmienności, niepewności, złożoności i niejednoznaczności – volaility, uncerteiuty, complexity, ambiguity). Wbrew przewidywaniom okazało się, że przestawienie się na nauczanie zdalne oraz zdalne zarzadzanie szkołą w stosunkowo krótkim czasie jest jednak możliwe. Nie da się ukryć, że zmiana, która miała miejsce była zmianą narzuconą (wymuszoną), ale okazała się też zmianą rozwojową dla szkoły. Skok technologiczny, jaki dokonał się w ciągu tych kilku miesięcy nie byłby prawdopodobnie możliwy na tak szeroką skalę, gdyby nie został wymuszony okolicznościami zewnętrznymi. Zmiana dotyczyła głównie ludzi: kompetencji, postaw, motywacji i relacji. Można powiedzieć, że była raczej fragmentaryczna niż całościowa. Reaktywna i stopniowa. Adaptacyjna – choć po części innowacyjna i na pewno zmiana trwała- edukacja wspomagana technologią i elementy nauczania hybrydowego zostaną w szkole na dłużej. Pandemia wymusiła na nauczycielach zmianę strategii i metod nauczania, wyjście poza schematy. </a:t>
            </a:r>
            <a:endParaRPr lang="pl-PL" sz="2000" b="0" strike="noStrike" spc="-1">
              <a:latin typeface="Arial"/>
            </a:endParaRPr>
          </a:p>
        </p:txBody>
      </p:sp>
      <p:sp>
        <p:nvSpPr>
          <p:cNvPr id="176" name="PlaceHolder 3"/>
          <p:cNvSpPr>
            <a:spLocks noGrp="1"/>
          </p:cNvSpPr>
          <p:nvPr>
            <p:ph type="sldNum"/>
          </p:nvPr>
        </p:nvSpPr>
        <p:spPr>
          <a:xfrm>
            <a:off x="3884760" y="8685360"/>
            <a:ext cx="2971080" cy="457920"/>
          </a:xfrm>
          <a:prstGeom prst="rect">
            <a:avLst/>
          </a:prstGeom>
          <a:noFill/>
          <a:ln w="0">
            <a:noFill/>
          </a:ln>
        </p:spPr>
        <p:txBody>
          <a:bodyPr lIns="0" tIns="0" rIns="0" bIns="0" anchor="b">
            <a:noAutofit/>
          </a:bodyPr>
          <a:lstStyle/>
          <a:p>
            <a:pPr algn="r">
              <a:lnSpc>
                <a:spcPct val="100000"/>
              </a:lnSpc>
              <a:buNone/>
              <a:tabLst>
                <a:tab pos="0" algn="l"/>
              </a:tabLst>
            </a:pPr>
            <a:fld id="{ADB84778-D645-4F29-876E-C2443EA8A147}" type="slidenum">
              <a:rPr lang="pl-PL" sz="1200" b="0" strike="noStrike" spc="-1">
                <a:latin typeface="Times New Roman"/>
                <a:ea typeface="Times New Roman"/>
              </a:rPr>
              <a:t>12</a:t>
            </a:fld>
            <a:endParaRPr lang="pl-PL" sz="1200" b="0" strike="noStrike" spc="-1">
              <a:latin typeface="Times New Roman"/>
            </a:endParaRPr>
          </a:p>
        </p:txBody>
      </p:sp>
    </p:spTree>
    <p:extLst>
      <p:ext uri="{BB962C8B-B14F-4D97-AF65-F5344CB8AC3E}">
        <p14:creationId xmlns:p14="http://schemas.microsoft.com/office/powerpoint/2010/main" val="32065478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p>
            <a:endParaRPr lang="pl-PL" sz="1400" b="0" strike="noStrike" spc="-1">
              <a:solidFill>
                <a:srgbClr val="000000"/>
              </a:solidFill>
              <a:latin typeface="Arial"/>
            </a:endParaRPr>
          </a:p>
        </p:txBody>
      </p:sp>
      <p:sp>
        <p:nvSpPr>
          <p:cNvPr id="3" name="PlaceHolder 2"/>
          <p:cNvSpPr>
            <a:spLocks noGrp="1"/>
          </p:cNvSpPr>
          <p:nvPr>
            <p:ph type="subTitle"/>
          </p:nvPr>
        </p:nvSpPr>
        <p:spPr>
          <a:xfrm>
            <a:off x="609480" y="1604520"/>
            <a:ext cx="10972440" cy="3977280"/>
          </a:xfrm>
          <a:prstGeom prst="rect">
            <a:avLst/>
          </a:prstGeom>
          <a:noFill/>
          <a:ln w="0">
            <a:noFill/>
          </a:ln>
        </p:spPr>
        <p:txBody>
          <a:bodyPr lIns="0" tIns="0" rIns="0" bIns="0" anchor="ctr">
            <a:noAutofit/>
          </a:bodyPr>
          <a:lstStyle/>
          <a:p>
            <a:pPr algn="ctr">
              <a:buNone/>
            </a:pPr>
            <a:endParaRPr lang="pl-PL" sz="3200" b="0" strike="noStrike" spc="-1">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 name="PlaceHolder 1"/>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p>
            <a:endParaRPr lang="pl-PL" sz="1400" b="0" strike="noStrike" spc="-1">
              <a:solidFill>
                <a:srgbClr val="000000"/>
              </a:solidFill>
              <a:latin typeface="Arial"/>
            </a:endParaRPr>
          </a:p>
        </p:txBody>
      </p:sp>
      <p:sp>
        <p:nvSpPr>
          <p:cNvPr id="5" name="PlaceHolder 2"/>
          <p:cNvSpPr>
            <a:spLocks noGrp="1"/>
          </p:cNvSpPr>
          <p:nvPr>
            <p:ph/>
          </p:nvPr>
        </p:nvSpPr>
        <p:spPr>
          <a:xfrm>
            <a:off x="609480" y="1604520"/>
            <a:ext cx="10972440" cy="397728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p>
            <a:endParaRPr lang="pl-PL" sz="1400" b="0" strike="noStrike" spc="-1">
              <a:solidFill>
                <a:srgbClr val="000000"/>
              </a:solidFill>
              <a:latin typeface="Arial"/>
            </a:endParaRPr>
          </a:p>
        </p:txBody>
      </p:sp>
      <p:sp>
        <p:nvSpPr>
          <p:cNvPr id="7" name="PlaceHolder 2"/>
          <p:cNvSpPr>
            <a:spLocks noGrp="1"/>
          </p:cNvSpPr>
          <p:nvPr>
            <p:ph/>
          </p:nvPr>
        </p:nvSpPr>
        <p:spPr>
          <a:xfrm>
            <a:off x="609480" y="1604520"/>
            <a:ext cx="5354280" cy="397728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8" name="PlaceHolder 3"/>
          <p:cNvSpPr>
            <a:spLocks noGrp="1"/>
          </p:cNvSpPr>
          <p:nvPr>
            <p:ph/>
          </p:nvPr>
        </p:nvSpPr>
        <p:spPr>
          <a:xfrm>
            <a:off x="6231960" y="1604520"/>
            <a:ext cx="5354280" cy="397728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PlaceHolder 1"/>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p>
            <a:endParaRPr lang="pl-PL" sz="1400" b="0" strike="noStrike" spc="-1">
              <a:solidFill>
                <a:srgbClr val="000000"/>
              </a:solidFill>
              <a:latin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0" name="PlaceHolder 1"/>
          <p:cNvSpPr>
            <a:spLocks noGrp="1"/>
          </p:cNvSpPr>
          <p:nvPr>
            <p:ph type="subTitle"/>
          </p:nvPr>
        </p:nvSpPr>
        <p:spPr>
          <a:xfrm>
            <a:off x="609480" y="273600"/>
            <a:ext cx="10972440" cy="5307840"/>
          </a:xfrm>
          <a:prstGeom prst="rect">
            <a:avLst/>
          </a:prstGeom>
          <a:noFill/>
          <a:ln w="0">
            <a:noFill/>
          </a:ln>
        </p:spPr>
        <p:txBody>
          <a:bodyPr lIns="0" tIns="0" rIns="0" bIns="0" anchor="ctr">
            <a:noAutofit/>
          </a:bodyPr>
          <a:lstStyle/>
          <a:p>
            <a:pPr algn="ctr">
              <a:buNone/>
            </a:pPr>
            <a:endParaRPr lang="pl-PL" sz="3200" b="0" strike="noStrike" spc="-1">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p>
            <a:endParaRPr lang="pl-PL" sz="1400" b="0" strike="noStrike" spc="-1">
              <a:solidFill>
                <a:srgbClr val="000000"/>
              </a:solidFill>
              <a:latin typeface="Arial"/>
            </a:endParaRPr>
          </a:p>
        </p:txBody>
      </p:sp>
      <p:sp>
        <p:nvSpPr>
          <p:cNvPr id="12" name="PlaceHolder 2"/>
          <p:cNvSpPr>
            <a:spLocks noGrp="1"/>
          </p:cNvSpPr>
          <p:nvPr>
            <p:ph/>
          </p:nvPr>
        </p:nvSpPr>
        <p:spPr>
          <a:xfrm>
            <a:off x="609480" y="1604520"/>
            <a:ext cx="535428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13" name="PlaceHolder 3"/>
          <p:cNvSpPr>
            <a:spLocks noGrp="1"/>
          </p:cNvSpPr>
          <p:nvPr>
            <p:ph/>
          </p:nvPr>
        </p:nvSpPr>
        <p:spPr>
          <a:xfrm>
            <a:off x="6231960" y="1604520"/>
            <a:ext cx="5354280" cy="397728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14" name="PlaceHolder 4"/>
          <p:cNvSpPr>
            <a:spLocks noGrp="1"/>
          </p:cNvSpPr>
          <p:nvPr>
            <p:ph/>
          </p:nvPr>
        </p:nvSpPr>
        <p:spPr>
          <a:xfrm>
            <a:off x="609480" y="3682080"/>
            <a:ext cx="535428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p>
            <a:endParaRPr lang="pl-PL" sz="1400" b="0" strike="noStrike" spc="-1">
              <a:solidFill>
                <a:srgbClr val="000000"/>
              </a:solidFill>
              <a:latin typeface="Arial"/>
            </a:endParaRPr>
          </a:p>
        </p:txBody>
      </p:sp>
      <p:sp>
        <p:nvSpPr>
          <p:cNvPr id="16" name="PlaceHolder 2"/>
          <p:cNvSpPr>
            <a:spLocks noGrp="1"/>
          </p:cNvSpPr>
          <p:nvPr>
            <p:ph/>
          </p:nvPr>
        </p:nvSpPr>
        <p:spPr>
          <a:xfrm>
            <a:off x="609480" y="1604520"/>
            <a:ext cx="5354280" cy="397728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17" name="PlaceHolder 3"/>
          <p:cNvSpPr>
            <a:spLocks noGrp="1"/>
          </p:cNvSpPr>
          <p:nvPr>
            <p:ph/>
          </p:nvPr>
        </p:nvSpPr>
        <p:spPr>
          <a:xfrm>
            <a:off x="6231960" y="1604520"/>
            <a:ext cx="535428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18" name="PlaceHolder 4"/>
          <p:cNvSpPr>
            <a:spLocks noGrp="1"/>
          </p:cNvSpPr>
          <p:nvPr>
            <p:ph/>
          </p:nvPr>
        </p:nvSpPr>
        <p:spPr>
          <a:xfrm>
            <a:off x="6231960" y="3682080"/>
            <a:ext cx="535428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p>
            <a:endParaRPr lang="pl-PL" sz="1400" b="0" strike="noStrike" spc="-1">
              <a:solidFill>
                <a:srgbClr val="000000"/>
              </a:solidFill>
              <a:latin typeface="Arial"/>
            </a:endParaRPr>
          </a:p>
        </p:txBody>
      </p:sp>
      <p:sp>
        <p:nvSpPr>
          <p:cNvPr id="20" name="PlaceHolder 2"/>
          <p:cNvSpPr>
            <a:spLocks noGrp="1"/>
          </p:cNvSpPr>
          <p:nvPr>
            <p:ph/>
          </p:nvPr>
        </p:nvSpPr>
        <p:spPr>
          <a:xfrm>
            <a:off x="609480" y="1604520"/>
            <a:ext cx="535428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22" name="PlaceHolder 4"/>
          <p:cNvSpPr>
            <a:spLocks noGrp="1"/>
          </p:cNvSpPr>
          <p:nvPr>
            <p:ph/>
          </p:nvPr>
        </p:nvSpPr>
        <p:spPr>
          <a:xfrm>
            <a:off x="609480" y="3682080"/>
            <a:ext cx="1097244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p>
            <a:endParaRPr lang="pl-PL" sz="1400" b="0" strike="noStrike" spc="-1">
              <a:solidFill>
                <a:srgbClr val="000000"/>
              </a:solidFill>
              <a:latin typeface="Arial"/>
            </a:endParaRPr>
          </a:p>
        </p:txBody>
      </p:sp>
      <p:sp>
        <p:nvSpPr>
          <p:cNvPr id="24" name="PlaceHolder 2"/>
          <p:cNvSpPr>
            <a:spLocks noGrp="1"/>
          </p:cNvSpPr>
          <p:nvPr>
            <p:ph/>
          </p:nvPr>
        </p:nvSpPr>
        <p:spPr>
          <a:xfrm>
            <a:off x="609480" y="1604520"/>
            <a:ext cx="1097244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25" name="PlaceHolder 3"/>
          <p:cNvSpPr>
            <a:spLocks noGrp="1"/>
          </p:cNvSpPr>
          <p:nvPr>
            <p:ph/>
          </p:nvPr>
        </p:nvSpPr>
        <p:spPr>
          <a:xfrm>
            <a:off x="609480" y="3682080"/>
            <a:ext cx="1097244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p>
            <a:endParaRPr lang="pl-PL" sz="1400" b="0" strike="noStrike" spc="-1">
              <a:solidFill>
                <a:srgbClr val="000000"/>
              </a:solidFill>
              <a:latin typeface="Arial"/>
            </a:endParaRPr>
          </a:p>
        </p:txBody>
      </p:sp>
      <p:sp>
        <p:nvSpPr>
          <p:cNvPr id="27" name="PlaceHolder 2"/>
          <p:cNvSpPr>
            <a:spLocks noGrp="1"/>
          </p:cNvSpPr>
          <p:nvPr>
            <p:ph/>
          </p:nvPr>
        </p:nvSpPr>
        <p:spPr>
          <a:xfrm>
            <a:off x="609480" y="1604520"/>
            <a:ext cx="535428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28" name="PlaceHolder 3"/>
          <p:cNvSpPr>
            <a:spLocks noGrp="1"/>
          </p:cNvSpPr>
          <p:nvPr>
            <p:ph/>
          </p:nvPr>
        </p:nvSpPr>
        <p:spPr>
          <a:xfrm>
            <a:off x="6231960" y="1604520"/>
            <a:ext cx="535428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29" name="PlaceHolder 4"/>
          <p:cNvSpPr>
            <a:spLocks noGrp="1"/>
          </p:cNvSpPr>
          <p:nvPr>
            <p:ph/>
          </p:nvPr>
        </p:nvSpPr>
        <p:spPr>
          <a:xfrm>
            <a:off x="609480" y="3682080"/>
            <a:ext cx="535428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30" name="PlaceHolder 5"/>
          <p:cNvSpPr>
            <a:spLocks noGrp="1"/>
          </p:cNvSpPr>
          <p:nvPr>
            <p:ph/>
          </p:nvPr>
        </p:nvSpPr>
        <p:spPr>
          <a:xfrm>
            <a:off x="6231960" y="3682080"/>
            <a:ext cx="535428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p>
            <a:endParaRPr lang="pl-PL" sz="1400" b="0" strike="noStrike" spc="-1">
              <a:solidFill>
                <a:srgbClr val="000000"/>
              </a:solidFill>
              <a:latin typeface="Arial"/>
            </a:endParaRPr>
          </a:p>
        </p:txBody>
      </p:sp>
      <p:sp>
        <p:nvSpPr>
          <p:cNvPr id="32" name="PlaceHolder 2"/>
          <p:cNvSpPr>
            <a:spLocks noGrp="1"/>
          </p:cNvSpPr>
          <p:nvPr>
            <p:ph/>
          </p:nvPr>
        </p:nvSpPr>
        <p:spPr>
          <a:xfrm>
            <a:off x="609480" y="1604520"/>
            <a:ext cx="353304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33" name="PlaceHolder 3"/>
          <p:cNvSpPr>
            <a:spLocks noGrp="1"/>
          </p:cNvSpPr>
          <p:nvPr>
            <p:ph/>
          </p:nvPr>
        </p:nvSpPr>
        <p:spPr>
          <a:xfrm>
            <a:off x="4319640" y="1604520"/>
            <a:ext cx="353304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34" name="PlaceHolder 4"/>
          <p:cNvSpPr>
            <a:spLocks noGrp="1"/>
          </p:cNvSpPr>
          <p:nvPr>
            <p:ph/>
          </p:nvPr>
        </p:nvSpPr>
        <p:spPr>
          <a:xfrm>
            <a:off x="8029800" y="1604520"/>
            <a:ext cx="353304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35" name="PlaceHolder 5"/>
          <p:cNvSpPr>
            <a:spLocks noGrp="1"/>
          </p:cNvSpPr>
          <p:nvPr>
            <p:ph/>
          </p:nvPr>
        </p:nvSpPr>
        <p:spPr>
          <a:xfrm>
            <a:off x="609480" y="3682080"/>
            <a:ext cx="353304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36" name="PlaceHolder 6"/>
          <p:cNvSpPr>
            <a:spLocks noGrp="1"/>
          </p:cNvSpPr>
          <p:nvPr>
            <p:ph/>
          </p:nvPr>
        </p:nvSpPr>
        <p:spPr>
          <a:xfrm>
            <a:off x="4319640" y="3682080"/>
            <a:ext cx="353304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37" name="PlaceHolder 7"/>
          <p:cNvSpPr>
            <a:spLocks noGrp="1"/>
          </p:cNvSpPr>
          <p:nvPr>
            <p:ph/>
          </p:nvPr>
        </p:nvSpPr>
        <p:spPr>
          <a:xfrm>
            <a:off x="8029800" y="3682080"/>
            <a:ext cx="353304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40" name="PlaceHolder 1"/>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p>
            <a:endParaRPr lang="pl-PL" sz="1400" b="0" strike="noStrike" spc="-1">
              <a:solidFill>
                <a:srgbClr val="000000"/>
              </a:solidFill>
              <a:latin typeface="Arial"/>
            </a:endParaRPr>
          </a:p>
        </p:txBody>
      </p:sp>
      <p:sp>
        <p:nvSpPr>
          <p:cNvPr id="41" name="PlaceHolder 2"/>
          <p:cNvSpPr>
            <a:spLocks noGrp="1"/>
          </p:cNvSpPr>
          <p:nvPr>
            <p:ph type="subTitle"/>
          </p:nvPr>
        </p:nvSpPr>
        <p:spPr>
          <a:xfrm>
            <a:off x="609480" y="1604520"/>
            <a:ext cx="10972440" cy="3977280"/>
          </a:xfrm>
          <a:prstGeom prst="rect">
            <a:avLst/>
          </a:prstGeom>
          <a:noFill/>
          <a:ln w="0">
            <a:noFill/>
          </a:ln>
        </p:spPr>
        <p:txBody>
          <a:bodyPr lIns="0" tIns="0" rIns="0" bIns="0" anchor="ctr">
            <a:noAutofit/>
          </a:bodyPr>
          <a:lstStyle/>
          <a:p>
            <a:pPr algn="ctr">
              <a:buNone/>
            </a:pPr>
            <a:endParaRPr lang="pl-PL" sz="3200" b="0" strike="noStrike" spc="-1">
              <a:latin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2" name="PlaceHolder 1"/>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p>
            <a:endParaRPr lang="pl-PL" sz="1400" b="0" strike="noStrike" spc="-1">
              <a:solidFill>
                <a:srgbClr val="000000"/>
              </a:solidFill>
              <a:latin typeface="Arial"/>
            </a:endParaRPr>
          </a:p>
        </p:txBody>
      </p:sp>
      <p:sp>
        <p:nvSpPr>
          <p:cNvPr id="43" name="PlaceHolder 2"/>
          <p:cNvSpPr>
            <a:spLocks noGrp="1"/>
          </p:cNvSpPr>
          <p:nvPr>
            <p:ph/>
          </p:nvPr>
        </p:nvSpPr>
        <p:spPr>
          <a:xfrm>
            <a:off x="609480" y="1604520"/>
            <a:ext cx="10972440" cy="397728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44" name="PlaceHolder 1"/>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p>
            <a:endParaRPr lang="pl-PL" sz="1400" b="0" strike="noStrike" spc="-1">
              <a:solidFill>
                <a:srgbClr val="000000"/>
              </a:solidFill>
              <a:latin typeface="Arial"/>
            </a:endParaRPr>
          </a:p>
        </p:txBody>
      </p:sp>
      <p:sp>
        <p:nvSpPr>
          <p:cNvPr id="45" name="PlaceHolder 2"/>
          <p:cNvSpPr>
            <a:spLocks noGrp="1"/>
          </p:cNvSpPr>
          <p:nvPr>
            <p:ph/>
          </p:nvPr>
        </p:nvSpPr>
        <p:spPr>
          <a:xfrm>
            <a:off x="609480" y="1604520"/>
            <a:ext cx="5354280" cy="397728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46" name="PlaceHolder 3"/>
          <p:cNvSpPr>
            <a:spLocks noGrp="1"/>
          </p:cNvSpPr>
          <p:nvPr>
            <p:ph/>
          </p:nvPr>
        </p:nvSpPr>
        <p:spPr>
          <a:xfrm>
            <a:off x="6231960" y="1604520"/>
            <a:ext cx="5354280" cy="397728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47" name="PlaceHolder 1"/>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p>
            <a:endParaRPr lang="pl-PL" sz="1400" b="0" strike="noStrike" spc="-1">
              <a:solidFill>
                <a:srgbClr val="000000"/>
              </a:solidFill>
              <a:latin typeface="Aria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48" name="PlaceHolder 1"/>
          <p:cNvSpPr>
            <a:spLocks noGrp="1"/>
          </p:cNvSpPr>
          <p:nvPr>
            <p:ph type="subTitle"/>
          </p:nvPr>
        </p:nvSpPr>
        <p:spPr>
          <a:xfrm>
            <a:off x="609480" y="273600"/>
            <a:ext cx="10972440" cy="5307840"/>
          </a:xfrm>
          <a:prstGeom prst="rect">
            <a:avLst/>
          </a:prstGeom>
          <a:noFill/>
          <a:ln w="0">
            <a:noFill/>
          </a:ln>
        </p:spPr>
        <p:txBody>
          <a:bodyPr lIns="0" tIns="0" rIns="0" bIns="0" anchor="ctr">
            <a:noAutofit/>
          </a:bodyPr>
          <a:lstStyle/>
          <a:p>
            <a:pPr algn="ctr">
              <a:buNone/>
            </a:pPr>
            <a:endParaRPr lang="pl-PL" sz="3200" b="0" strike="noStrike" spc="-1">
              <a:latin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p>
            <a:endParaRPr lang="pl-PL" sz="1400" b="0" strike="noStrike" spc="-1">
              <a:solidFill>
                <a:srgbClr val="000000"/>
              </a:solidFill>
              <a:latin typeface="Arial"/>
            </a:endParaRPr>
          </a:p>
        </p:txBody>
      </p:sp>
      <p:sp>
        <p:nvSpPr>
          <p:cNvPr id="50" name="PlaceHolder 2"/>
          <p:cNvSpPr>
            <a:spLocks noGrp="1"/>
          </p:cNvSpPr>
          <p:nvPr>
            <p:ph/>
          </p:nvPr>
        </p:nvSpPr>
        <p:spPr>
          <a:xfrm>
            <a:off x="609480" y="1604520"/>
            <a:ext cx="535428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51" name="PlaceHolder 3"/>
          <p:cNvSpPr>
            <a:spLocks noGrp="1"/>
          </p:cNvSpPr>
          <p:nvPr>
            <p:ph/>
          </p:nvPr>
        </p:nvSpPr>
        <p:spPr>
          <a:xfrm>
            <a:off x="6231960" y="1604520"/>
            <a:ext cx="5354280" cy="397728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52" name="PlaceHolder 4"/>
          <p:cNvSpPr>
            <a:spLocks noGrp="1"/>
          </p:cNvSpPr>
          <p:nvPr>
            <p:ph/>
          </p:nvPr>
        </p:nvSpPr>
        <p:spPr>
          <a:xfrm>
            <a:off x="609480" y="3682080"/>
            <a:ext cx="535428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p>
            <a:endParaRPr lang="pl-PL" sz="1400" b="0" strike="noStrike" spc="-1">
              <a:solidFill>
                <a:srgbClr val="000000"/>
              </a:solidFill>
              <a:latin typeface="Arial"/>
            </a:endParaRPr>
          </a:p>
        </p:txBody>
      </p:sp>
      <p:sp>
        <p:nvSpPr>
          <p:cNvPr id="54" name="PlaceHolder 2"/>
          <p:cNvSpPr>
            <a:spLocks noGrp="1"/>
          </p:cNvSpPr>
          <p:nvPr>
            <p:ph/>
          </p:nvPr>
        </p:nvSpPr>
        <p:spPr>
          <a:xfrm>
            <a:off x="609480" y="1604520"/>
            <a:ext cx="5354280" cy="397728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55" name="PlaceHolder 3"/>
          <p:cNvSpPr>
            <a:spLocks noGrp="1"/>
          </p:cNvSpPr>
          <p:nvPr>
            <p:ph/>
          </p:nvPr>
        </p:nvSpPr>
        <p:spPr>
          <a:xfrm>
            <a:off x="6231960" y="1604520"/>
            <a:ext cx="535428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56" name="PlaceHolder 4"/>
          <p:cNvSpPr>
            <a:spLocks noGrp="1"/>
          </p:cNvSpPr>
          <p:nvPr>
            <p:ph/>
          </p:nvPr>
        </p:nvSpPr>
        <p:spPr>
          <a:xfrm>
            <a:off x="6231960" y="3682080"/>
            <a:ext cx="535428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57" name="PlaceHolder 1"/>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p>
            <a:endParaRPr lang="pl-PL" sz="1400" b="0" strike="noStrike" spc="-1">
              <a:solidFill>
                <a:srgbClr val="000000"/>
              </a:solidFill>
              <a:latin typeface="Arial"/>
            </a:endParaRPr>
          </a:p>
        </p:txBody>
      </p:sp>
      <p:sp>
        <p:nvSpPr>
          <p:cNvPr id="58" name="PlaceHolder 2"/>
          <p:cNvSpPr>
            <a:spLocks noGrp="1"/>
          </p:cNvSpPr>
          <p:nvPr>
            <p:ph/>
          </p:nvPr>
        </p:nvSpPr>
        <p:spPr>
          <a:xfrm>
            <a:off x="609480" y="1604520"/>
            <a:ext cx="535428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59" name="PlaceHolder 3"/>
          <p:cNvSpPr>
            <a:spLocks noGrp="1"/>
          </p:cNvSpPr>
          <p:nvPr>
            <p:ph/>
          </p:nvPr>
        </p:nvSpPr>
        <p:spPr>
          <a:xfrm>
            <a:off x="6231960" y="1604520"/>
            <a:ext cx="535428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60" name="PlaceHolder 4"/>
          <p:cNvSpPr>
            <a:spLocks noGrp="1"/>
          </p:cNvSpPr>
          <p:nvPr>
            <p:ph/>
          </p:nvPr>
        </p:nvSpPr>
        <p:spPr>
          <a:xfrm>
            <a:off x="609480" y="3682080"/>
            <a:ext cx="1097244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p>
            <a:endParaRPr lang="pl-PL" sz="1400" b="0" strike="noStrike" spc="-1">
              <a:solidFill>
                <a:srgbClr val="000000"/>
              </a:solidFill>
              <a:latin typeface="Arial"/>
            </a:endParaRPr>
          </a:p>
        </p:txBody>
      </p:sp>
      <p:sp>
        <p:nvSpPr>
          <p:cNvPr id="62" name="PlaceHolder 2"/>
          <p:cNvSpPr>
            <a:spLocks noGrp="1"/>
          </p:cNvSpPr>
          <p:nvPr>
            <p:ph/>
          </p:nvPr>
        </p:nvSpPr>
        <p:spPr>
          <a:xfrm>
            <a:off x="609480" y="1604520"/>
            <a:ext cx="1097244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63" name="PlaceHolder 3"/>
          <p:cNvSpPr>
            <a:spLocks noGrp="1"/>
          </p:cNvSpPr>
          <p:nvPr>
            <p:ph/>
          </p:nvPr>
        </p:nvSpPr>
        <p:spPr>
          <a:xfrm>
            <a:off x="609480" y="3682080"/>
            <a:ext cx="1097244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64" name="PlaceHolder 1"/>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p>
            <a:endParaRPr lang="pl-PL" sz="1400" b="0" strike="noStrike" spc="-1">
              <a:solidFill>
                <a:srgbClr val="000000"/>
              </a:solidFill>
              <a:latin typeface="Arial"/>
            </a:endParaRPr>
          </a:p>
        </p:txBody>
      </p:sp>
      <p:sp>
        <p:nvSpPr>
          <p:cNvPr id="65" name="PlaceHolder 2"/>
          <p:cNvSpPr>
            <a:spLocks noGrp="1"/>
          </p:cNvSpPr>
          <p:nvPr>
            <p:ph/>
          </p:nvPr>
        </p:nvSpPr>
        <p:spPr>
          <a:xfrm>
            <a:off x="609480" y="1604520"/>
            <a:ext cx="535428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66" name="PlaceHolder 3"/>
          <p:cNvSpPr>
            <a:spLocks noGrp="1"/>
          </p:cNvSpPr>
          <p:nvPr>
            <p:ph/>
          </p:nvPr>
        </p:nvSpPr>
        <p:spPr>
          <a:xfrm>
            <a:off x="6231960" y="1604520"/>
            <a:ext cx="535428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67" name="PlaceHolder 4"/>
          <p:cNvSpPr>
            <a:spLocks noGrp="1"/>
          </p:cNvSpPr>
          <p:nvPr>
            <p:ph/>
          </p:nvPr>
        </p:nvSpPr>
        <p:spPr>
          <a:xfrm>
            <a:off x="609480" y="3682080"/>
            <a:ext cx="535428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68" name="PlaceHolder 5"/>
          <p:cNvSpPr>
            <a:spLocks noGrp="1"/>
          </p:cNvSpPr>
          <p:nvPr>
            <p:ph/>
          </p:nvPr>
        </p:nvSpPr>
        <p:spPr>
          <a:xfrm>
            <a:off x="6231960" y="3682080"/>
            <a:ext cx="535428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69" name="PlaceHolder 1"/>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p>
            <a:endParaRPr lang="pl-PL" sz="1400" b="0" strike="noStrike" spc="-1">
              <a:solidFill>
                <a:srgbClr val="000000"/>
              </a:solidFill>
              <a:latin typeface="Arial"/>
            </a:endParaRPr>
          </a:p>
        </p:txBody>
      </p:sp>
      <p:sp>
        <p:nvSpPr>
          <p:cNvPr id="70" name="PlaceHolder 2"/>
          <p:cNvSpPr>
            <a:spLocks noGrp="1"/>
          </p:cNvSpPr>
          <p:nvPr>
            <p:ph/>
          </p:nvPr>
        </p:nvSpPr>
        <p:spPr>
          <a:xfrm>
            <a:off x="609480" y="1604520"/>
            <a:ext cx="353304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71" name="PlaceHolder 3"/>
          <p:cNvSpPr>
            <a:spLocks noGrp="1"/>
          </p:cNvSpPr>
          <p:nvPr>
            <p:ph/>
          </p:nvPr>
        </p:nvSpPr>
        <p:spPr>
          <a:xfrm>
            <a:off x="4319640" y="1604520"/>
            <a:ext cx="353304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72" name="PlaceHolder 4"/>
          <p:cNvSpPr>
            <a:spLocks noGrp="1"/>
          </p:cNvSpPr>
          <p:nvPr>
            <p:ph/>
          </p:nvPr>
        </p:nvSpPr>
        <p:spPr>
          <a:xfrm>
            <a:off x="8029800" y="1604520"/>
            <a:ext cx="353304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73" name="PlaceHolder 5"/>
          <p:cNvSpPr>
            <a:spLocks noGrp="1"/>
          </p:cNvSpPr>
          <p:nvPr>
            <p:ph/>
          </p:nvPr>
        </p:nvSpPr>
        <p:spPr>
          <a:xfrm>
            <a:off x="609480" y="3682080"/>
            <a:ext cx="353304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74" name="PlaceHolder 6"/>
          <p:cNvSpPr>
            <a:spLocks noGrp="1"/>
          </p:cNvSpPr>
          <p:nvPr>
            <p:ph/>
          </p:nvPr>
        </p:nvSpPr>
        <p:spPr>
          <a:xfrm>
            <a:off x="4319640" y="3682080"/>
            <a:ext cx="353304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
        <p:nvSpPr>
          <p:cNvPr id="75" name="PlaceHolder 7"/>
          <p:cNvSpPr>
            <a:spLocks noGrp="1"/>
          </p:cNvSpPr>
          <p:nvPr>
            <p:ph/>
          </p:nvPr>
        </p:nvSpPr>
        <p:spPr>
          <a:xfrm>
            <a:off x="8029800" y="3682080"/>
            <a:ext cx="3533040" cy="1896840"/>
          </a:xfrm>
          <a:prstGeom prst="rect">
            <a:avLst/>
          </a:prstGeom>
          <a:noFill/>
          <a:ln w="0">
            <a:noFill/>
          </a:ln>
        </p:spPr>
        <p:txBody>
          <a:bodyPr lIns="0" tIns="0" rIns="0" bIns="0" anchor="t">
            <a:normAutofit/>
          </a:bodyPr>
          <a:lstStyle/>
          <a:p>
            <a:endParaRPr lang="pl-PL" sz="1400" b="0" strike="noStrike" spc="-1">
              <a:solidFill>
                <a:srgbClr val="000000"/>
              </a:solidFill>
              <a:latin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PlaceHolder 1"/>
          <p:cNvSpPr>
            <a:spLocks noGrp="1"/>
          </p:cNvSpPr>
          <p:nvPr>
            <p:ph type="title"/>
          </p:nvPr>
        </p:nvSpPr>
        <p:spPr>
          <a:xfrm>
            <a:off x="838080" y="365040"/>
            <a:ext cx="10514880" cy="1324800"/>
          </a:xfrm>
          <a:prstGeom prst="rect">
            <a:avLst/>
          </a:prstGeom>
          <a:noFill/>
          <a:ln w="0">
            <a:noFill/>
          </a:ln>
        </p:spPr>
        <p:txBody>
          <a:bodyPr lIns="0" tIns="0" rIns="0" bIns="0" anchor="ctr">
            <a:noAutofit/>
          </a:bodyPr>
          <a:lstStyle/>
          <a:p>
            <a:r>
              <a:rPr lang="pl-PL" sz="1800" b="0" strike="noStrike" spc="-1">
                <a:solidFill>
                  <a:srgbClr val="000000"/>
                </a:solidFill>
                <a:latin typeface="Arial"/>
              </a:rPr>
              <a:t>Kliknij, aby edytować format tekstu tytułu</a:t>
            </a:r>
          </a:p>
        </p:txBody>
      </p:sp>
      <p:sp>
        <p:nvSpPr>
          <p:cNvPr id="3" name="PlaceHolder 2"/>
          <p:cNvSpPr>
            <a:spLocks noGrp="1"/>
          </p:cNvSpPr>
          <p:nvPr>
            <p:ph type="body"/>
          </p:nvPr>
        </p:nvSpPr>
        <p:spPr>
          <a:xfrm>
            <a:off x="609480" y="1604520"/>
            <a:ext cx="10972440" cy="3977280"/>
          </a:xfrm>
          <a:prstGeom prst="rect">
            <a:avLst/>
          </a:prstGeom>
          <a:noFill/>
          <a:ln w="0">
            <a:noFill/>
          </a:ln>
        </p:spPr>
        <p:txBody>
          <a:bodyPr lIns="0" tIns="0" rIns="0" bIns="0" anchor="t">
            <a:normAutofit/>
          </a:bodyPr>
          <a:lstStyle/>
          <a:p>
            <a:pPr marL="432000" indent="-324000">
              <a:spcBef>
                <a:spcPts val="1417"/>
              </a:spcBef>
              <a:buClr>
                <a:srgbClr val="000000"/>
              </a:buClr>
              <a:buSzPct val="45000"/>
              <a:buFont typeface="Wingdings" charset="2"/>
              <a:buChar char=""/>
            </a:pPr>
            <a:r>
              <a:rPr lang="pl-PL" sz="1400" b="0" strike="noStrike" spc="-1">
                <a:solidFill>
                  <a:srgbClr val="000000"/>
                </a:solidFill>
                <a:latin typeface="Arial"/>
              </a:rPr>
              <a:t>Kliknij, aby edytować format tekstu konspektu</a:t>
            </a:r>
          </a:p>
          <a:p>
            <a:pPr marL="864000" lvl="1" indent="-324000">
              <a:spcBef>
                <a:spcPts val="1134"/>
              </a:spcBef>
              <a:buClr>
                <a:srgbClr val="000000"/>
              </a:buClr>
              <a:buSzPct val="75000"/>
              <a:buFont typeface="Symbol" charset="2"/>
              <a:buChar char=""/>
            </a:pPr>
            <a:r>
              <a:rPr lang="pl-PL" sz="1400" b="0" strike="noStrike" spc="-1">
                <a:solidFill>
                  <a:srgbClr val="000000"/>
                </a:solidFill>
                <a:latin typeface="Arial"/>
              </a:rPr>
              <a:t>Drugi poziom konspektu</a:t>
            </a:r>
          </a:p>
          <a:p>
            <a:pPr marL="1296000" lvl="2" indent="-288000">
              <a:spcBef>
                <a:spcPts val="850"/>
              </a:spcBef>
              <a:buClr>
                <a:srgbClr val="000000"/>
              </a:buClr>
              <a:buSzPct val="45000"/>
              <a:buFont typeface="Wingdings" charset="2"/>
              <a:buChar char=""/>
            </a:pPr>
            <a:r>
              <a:rPr lang="pl-PL" sz="1400" b="0" strike="noStrike" spc="-1">
                <a:solidFill>
                  <a:srgbClr val="000000"/>
                </a:solidFill>
                <a:latin typeface="Arial"/>
              </a:rPr>
              <a:t>Trzeci poziom konspektu</a:t>
            </a:r>
          </a:p>
          <a:p>
            <a:pPr marL="1728000" lvl="3" indent="-216000">
              <a:spcBef>
                <a:spcPts val="567"/>
              </a:spcBef>
              <a:buClr>
                <a:srgbClr val="000000"/>
              </a:buClr>
              <a:buSzPct val="75000"/>
              <a:buFont typeface="Symbol" charset="2"/>
              <a:buChar char=""/>
            </a:pPr>
            <a:r>
              <a:rPr lang="pl-PL" sz="1400" b="0" strike="noStrike" spc="-1">
                <a:solidFill>
                  <a:srgbClr val="000000"/>
                </a:solidFill>
                <a:latin typeface="Arial"/>
              </a:rPr>
              <a:t>Czwarty poziom konspektu</a:t>
            </a:r>
          </a:p>
          <a:p>
            <a:pPr marL="2160000" lvl="4" indent="-216000">
              <a:spcBef>
                <a:spcPts val="283"/>
              </a:spcBef>
              <a:buClr>
                <a:srgbClr val="000000"/>
              </a:buClr>
              <a:buSzPct val="45000"/>
              <a:buFont typeface="Wingdings" charset="2"/>
              <a:buChar char=""/>
            </a:pPr>
            <a:r>
              <a:rPr lang="pl-PL" sz="2000" b="0" strike="noStrike" spc="-1">
                <a:solidFill>
                  <a:srgbClr val="000000"/>
                </a:solidFill>
                <a:latin typeface="Arial"/>
              </a:rPr>
              <a:t>Piąty poziom konspektu</a:t>
            </a:r>
          </a:p>
          <a:p>
            <a:pPr marL="2592000" lvl="5" indent="-216000">
              <a:spcBef>
                <a:spcPts val="283"/>
              </a:spcBef>
              <a:buClr>
                <a:srgbClr val="000000"/>
              </a:buClr>
              <a:buSzPct val="45000"/>
              <a:buFont typeface="Wingdings" charset="2"/>
              <a:buChar char=""/>
            </a:pPr>
            <a:r>
              <a:rPr lang="pl-PL" sz="2000" b="0" strike="noStrike" spc="-1">
                <a:solidFill>
                  <a:srgbClr val="000000"/>
                </a:solidFill>
                <a:latin typeface="Arial"/>
              </a:rPr>
              <a:t>Szósty poziom konspektu</a:t>
            </a:r>
          </a:p>
          <a:p>
            <a:pPr marL="3024000" lvl="6" indent="-216000">
              <a:spcBef>
                <a:spcPts val="283"/>
              </a:spcBef>
              <a:buClr>
                <a:srgbClr val="000000"/>
              </a:buClr>
              <a:buSzPct val="45000"/>
              <a:buFont typeface="Wingdings" charset="2"/>
              <a:buChar char=""/>
            </a:pPr>
            <a:r>
              <a:rPr lang="pl-PL" sz="2000" b="0" strike="noStrike" spc="-1">
                <a:solidFill>
                  <a:srgbClr val="000000"/>
                </a:solidFill>
                <a:latin typeface="Arial"/>
              </a:rPr>
              <a:t>Siódmy poziom konspektu</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 name="PlaceHolder 1"/>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p>
            <a:r>
              <a:rPr lang="pl-PL" sz="1400" b="0" strike="noStrike" spc="-1">
                <a:solidFill>
                  <a:srgbClr val="000000"/>
                </a:solidFill>
                <a:latin typeface="Arial"/>
              </a:rPr>
              <a:t>Kliknij, aby edytować format tekstu tytułu</a:t>
            </a:r>
          </a:p>
        </p:txBody>
      </p:sp>
      <p:sp>
        <p:nvSpPr>
          <p:cNvPr id="39" name="PlaceHolder 2"/>
          <p:cNvSpPr>
            <a:spLocks noGrp="1"/>
          </p:cNvSpPr>
          <p:nvPr>
            <p:ph type="body"/>
          </p:nvPr>
        </p:nvSpPr>
        <p:spPr>
          <a:xfrm>
            <a:off x="609480" y="1604520"/>
            <a:ext cx="10972440" cy="3977280"/>
          </a:xfrm>
          <a:prstGeom prst="rect">
            <a:avLst/>
          </a:prstGeom>
          <a:noFill/>
          <a:ln w="0">
            <a:noFill/>
          </a:ln>
        </p:spPr>
        <p:txBody>
          <a:bodyPr lIns="0" tIns="0" rIns="0" bIns="0" anchor="t">
            <a:normAutofit/>
          </a:bodyPr>
          <a:lstStyle/>
          <a:p>
            <a:pPr marL="432000" indent="-324000">
              <a:spcBef>
                <a:spcPts val="1417"/>
              </a:spcBef>
              <a:buClr>
                <a:srgbClr val="000000"/>
              </a:buClr>
              <a:buSzPct val="45000"/>
              <a:buFont typeface="Wingdings" charset="2"/>
              <a:buChar char=""/>
            </a:pPr>
            <a:r>
              <a:rPr lang="pl-PL" sz="1400" b="0" strike="noStrike" spc="-1">
                <a:solidFill>
                  <a:srgbClr val="000000"/>
                </a:solidFill>
                <a:latin typeface="Arial"/>
              </a:rPr>
              <a:t>Kliknij, aby edytować format tekstu konspektu</a:t>
            </a:r>
          </a:p>
          <a:p>
            <a:pPr marL="864000" lvl="1" indent="-324000">
              <a:spcBef>
                <a:spcPts val="1134"/>
              </a:spcBef>
              <a:buClr>
                <a:srgbClr val="000000"/>
              </a:buClr>
              <a:buSzPct val="75000"/>
              <a:buFont typeface="Symbol" charset="2"/>
              <a:buChar char=""/>
            </a:pPr>
            <a:r>
              <a:rPr lang="pl-PL" sz="1400" b="0" strike="noStrike" spc="-1">
                <a:solidFill>
                  <a:srgbClr val="000000"/>
                </a:solidFill>
                <a:latin typeface="Arial"/>
              </a:rPr>
              <a:t>Drugi poziom konspektu</a:t>
            </a:r>
          </a:p>
          <a:p>
            <a:pPr marL="1296000" lvl="2" indent="-288000">
              <a:spcBef>
                <a:spcPts val="850"/>
              </a:spcBef>
              <a:buClr>
                <a:srgbClr val="000000"/>
              </a:buClr>
              <a:buSzPct val="45000"/>
              <a:buFont typeface="Wingdings" charset="2"/>
              <a:buChar char=""/>
            </a:pPr>
            <a:r>
              <a:rPr lang="pl-PL" sz="1400" b="0" strike="noStrike" spc="-1">
                <a:solidFill>
                  <a:srgbClr val="000000"/>
                </a:solidFill>
                <a:latin typeface="Arial"/>
              </a:rPr>
              <a:t>Trzeci poziom konspektu</a:t>
            </a:r>
          </a:p>
          <a:p>
            <a:pPr marL="1728000" lvl="3" indent="-216000">
              <a:spcBef>
                <a:spcPts val="567"/>
              </a:spcBef>
              <a:buClr>
                <a:srgbClr val="000000"/>
              </a:buClr>
              <a:buSzPct val="75000"/>
              <a:buFont typeface="Symbol" charset="2"/>
              <a:buChar char=""/>
            </a:pPr>
            <a:r>
              <a:rPr lang="pl-PL" sz="1400" b="0" strike="noStrike" spc="-1">
                <a:solidFill>
                  <a:srgbClr val="000000"/>
                </a:solidFill>
                <a:latin typeface="Arial"/>
              </a:rPr>
              <a:t>Czwarty poziom konspektu</a:t>
            </a:r>
          </a:p>
          <a:p>
            <a:pPr marL="2160000" lvl="4" indent="-216000">
              <a:spcBef>
                <a:spcPts val="283"/>
              </a:spcBef>
              <a:buClr>
                <a:srgbClr val="000000"/>
              </a:buClr>
              <a:buSzPct val="45000"/>
              <a:buFont typeface="Wingdings" charset="2"/>
              <a:buChar char=""/>
            </a:pPr>
            <a:r>
              <a:rPr lang="pl-PL" sz="2000" b="0" strike="noStrike" spc="-1">
                <a:solidFill>
                  <a:srgbClr val="000000"/>
                </a:solidFill>
                <a:latin typeface="Arial"/>
              </a:rPr>
              <a:t>Piąty poziom konspektu</a:t>
            </a:r>
          </a:p>
          <a:p>
            <a:pPr marL="2592000" lvl="5" indent="-216000">
              <a:spcBef>
                <a:spcPts val="283"/>
              </a:spcBef>
              <a:buClr>
                <a:srgbClr val="000000"/>
              </a:buClr>
              <a:buSzPct val="45000"/>
              <a:buFont typeface="Wingdings" charset="2"/>
              <a:buChar char=""/>
            </a:pPr>
            <a:r>
              <a:rPr lang="pl-PL" sz="2000" b="0" strike="noStrike" spc="-1">
                <a:solidFill>
                  <a:srgbClr val="000000"/>
                </a:solidFill>
                <a:latin typeface="Arial"/>
              </a:rPr>
              <a:t>Szósty poziom konspektu</a:t>
            </a:r>
          </a:p>
          <a:p>
            <a:pPr marL="3024000" lvl="6" indent="-216000">
              <a:spcBef>
                <a:spcPts val="283"/>
              </a:spcBef>
              <a:buClr>
                <a:srgbClr val="000000"/>
              </a:buClr>
              <a:buSzPct val="45000"/>
              <a:buFont typeface="Wingdings" charset="2"/>
              <a:buChar char=""/>
            </a:pPr>
            <a:r>
              <a:rPr lang="pl-PL" sz="2000" b="0" strike="noStrike" spc="-1">
                <a:solidFill>
                  <a:srgbClr val="000000"/>
                </a:solidFill>
                <a:latin typeface="Arial"/>
              </a:rPr>
              <a:t>Siódmy poziom konspektu</a:t>
            </a: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2" name="Google Shape;122;p1" descr="C:\Users\Marek Runiewicz\OneDrive - Karkonoska Państwowa Szkoła Wyższa w Jeleniej Górze\07215 PL-CZ Platforma cyfrowa\logo-cz-pl\Online-digitální-platforma-s-informacemi-pro-pedagogy-a-management-škol-v-přeshraničním-regionu.jpg"/>
          <p:cNvPicPr/>
          <p:nvPr/>
        </p:nvPicPr>
        <p:blipFill>
          <a:blip r:embed="rId3"/>
          <a:stretch/>
        </p:blipFill>
        <p:spPr>
          <a:xfrm>
            <a:off x="3705840" y="5085360"/>
            <a:ext cx="4277160" cy="1582200"/>
          </a:xfrm>
          <a:prstGeom prst="rect">
            <a:avLst/>
          </a:prstGeom>
          <a:ln w="0">
            <a:noFill/>
          </a:ln>
        </p:spPr>
      </p:pic>
      <p:sp>
        <p:nvSpPr>
          <p:cNvPr id="83" name="PlaceHolder 1"/>
          <p:cNvSpPr>
            <a:spLocks noGrp="1"/>
          </p:cNvSpPr>
          <p:nvPr>
            <p:ph type="title"/>
          </p:nvPr>
        </p:nvSpPr>
        <p:spPr>
          <a:xfrm>
            <a:off x="1581840" y="2412000"/>
            <a:ext cx="8857800" cy="1236240"/>
          </a:xfrm>
          <a:prstGeom prst="rect">
            <a:avLst/>
          </a:prstGeom>
          <a:noFill/>
          <a:ln w="0">
            <a:noFill/>
          </a:ln>
        </p:spPr>
        <p:txBody>
          <a:bodyPr lIns="0" tIns="0" rIns="0" bIns="0" anchor="ctr">
            <a:noAutofit/>
          </a:bodyPr>
          <a:lstStyle/>
          <a:p>
            <a:pPr algn="ctr">
              <a:lnSpc>
                <a:spcPct val="100000"/>
              </a:lnSpc>
              <a:buNone/>
              <a:tabLst>
                <a:tab pos="0" algn="l"/>
              </a:tabLst>
            </a:pPr>
            <a:r>
              <a:rPr lang="pl-PL" sz="3200" b="1" strike="noStrike" spc="-1">
                <a:solidFill>
                  <a:srgbClr val="FFFF00"/>
                </a:solidFill>
                <a:latin typeface="Arial"/>
                <a:ea typeface="Arial"/>
              </a:rPr>
              <a:t>Krizové řízení ve školách v době pandemie COVID-19</a:t>
            </a:r>
            <a:endParaRPr lang="pl-PL" sz="3200" b="0" strike="noStrike" spc="-1">
              <a:solidFill>
                <a:srgbClr val="000000"/>
              </a:solidFill>
              <a:latin typeface="Arial"/>
            </a:endParaRPr>
          </a:p>
        </p:txBody>
      </p:sp>
      <p:sp>
        <p:nvSpPr>
          <p:cNvPr id="84" name="PlaceHolder 2"/>
          <p:cNvSpPr>
            <a:spLocks noGrp="1"/>
          </p:cNvSpPr>
          <p:nvPr>
            <p:ph type="subTitle"/>
          </p:nvPr>
        </p:nvSpPr>
        <p:spPr>
          <a:xfrm>
            <a:off x="2846160" y="2405160"/>
            <a:ext cx="6304320" cy="4068720"/>
          </a:xfrm>
          <a:prstGeom prst="rect">
            <a:avLst/>
          </a:prstGeom>
          <a:noFill/>
          <a:ln w="0">
            <a:noFill/>
          </a:ln>
        </p:spPr>
        <p:txBody>
          <a:bodyPr lIns="0" tIns="0" rIns="0" bIns="0" anchor="ctr">
            <a:noAutofit/>
          </a:bodyPr>
          <a:lstStyle/>
          <a:p>
            <a:pPr algn="ctr">
              <a:lnSpc>
                <a:spcPct val="100000"/>
              </a:lnSpc>
              <a:buNone/>
              <a:tabLst>
                <a:tab pos="0" algn="l"/>
              </a:tabLst>
            </a:pPr>
            <a:r>
              <a:rPr lang="pl-PL" sz="2400" b="1" strike="noStrike" spc="-1">
                <a:solidFill>
                  <a:srgbClr val="FFFF00"/>
                </a:solidFill>
                <a:latin typeface="Arial"/>
                <a:ea typeface="Arial"/>
              </a:rPr>
              <a:t>Krizová situace nebo krok v evoluci?</a:t>
            </a:r>
            <a:endParaRPr lang="pl-PL" sz="2400" b="0" strike="noStrike" spc="-1">
              <a:latin typeface="Arial"/>
            </a:endParaRPr>
          </a:p>
        </p:txBody>
      </p:sp>
      <p:sp>
        <p:nvSpPr>
          <p:cNvPr id="85" name="Google Shape;125;p1"/>
          <p:cNvSpPr/>
          <p:nvPr/>
        </p:nvSpPr>
        <p:spPr>
          <a:xfrm>
            <a:off x="9150840" y="5883120"/>
            <a:ext cx="2855160" cy="700560"/>
          </a:xfrm>
          <a:prstGeom prst="rect">
            <a:avLst/>
          </a:prstGeom>
          <a:noFill/>
          <a:ln w="0">
            <a:noFill/>
          </a:ln>
        </p:spPr>
        <p:style>
          <a:lnRef idx="0">
            <a:scrgbClr r="0" g="0" b="0"/>
          </a:lnRef>
          <a:fillRef idx="0">
            <a:scrgbClr r="0" g="0" b="0"/>
          </a:fillRef>
          <a:effectRef idx="0">
            <a:scrgbClr r="0" g="0" b="0"/>
          </a:effectRef>
          <a:fontRef idx="minor"/>
        </p:style>
        <p:txBody>
          <a:bodyPr anchor="ctr">
            <a:spAutoFit/>
          </a:bodyPr>
          <a:lstStyle/>
          <a:p>
            <a:pPr>
              <a:lnSpc>
                <a:spcPct val="100000"/>
              </a:lnSpc>
              <a:buNone/>
              <a:tabLst>
                <a:tab pos="0" algn="l"/>
              </a:tabLst>
            </a:pPr>
            <a:r>
              <a:rPr lang="pl-PL" sz="2000" b="0" i="1" strike="noStrike" spc="-1">
                <a:solidFill>
                  <a:srgbClr val="FFFF00"/>
                </a:solidFill>
                <a:latin typeface="Arial"/>
                <a:ea typeface="Arial"/>
              </a:rPr>
              <a:t>dr inż. Jacek Trembecki</a:t>
            </a:r>
            <a:endParaRPr lang="pl-PL" sz="20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86" name="PlaceHolder 1"/>
          <p:cNvSpPr>
            <a:spLocks noGrp="1"/>
          </p:cNvSpPr>
          <p:nvPr>
            <p:ph type="title"/>
          </p:nvPr>
        </p:nvSpPr>
        <p:spPr>
          <a:xfrm>
            <a:off x="1203840" y="198720"/>
            <a:ext cx="10514880" cy="1364400"/>
          </a:xfrm>
          <a:prstGeom prst="rect">
            <a:avLst/>
          </a:prstGeom>
          <a:noFill/>
          <a:ln w="0">
            <a:noFill/>
          </a:ln>
        </p:spPr>
        <p:txBody>
          <a:bodyPr anchor="ctr">
            <a:normAutofit/>
          </a:bodyPr>
          <a:lstStyle/>
          <a:p>
            <a:pPr algn="ctr">
              <a:lnSpc>
                <a:spcPct val="90000"/>
              </a:lnSpc>
              <a:buNone/>
              <a:tabLst>
                <a:tab pos="0" algn="l"/>
              </a:tabLst>
            </a:pPr>
            <a:r>
              <a:rPr lang="pl-PL" sz="2400" b="1" strike="noStrike" spc="-1">
                <a:solidFill>
                  <a:srgbClr val="0070C0"/>
                </a:solidFill>
                <a:latin typeface="Arial"/>
                <a:ea typeface="Arial"/>
              </a:rPr>
              <a:t>Krizové řízení ve školách v době pandemie COVID-19</a:t>
            </a:r>
            <a:r>
              <a:t/>
            </a:r>
            <a:br/>
            <a:r>
              <a:rPr lang="pl-PL" sz="2400" b="1" strike="noStrike" spc="-1">
                <a:solidFill>
                  <a:srgbClr val="0070C0"/>
                </a:solidFill>
                <a:latin typeface="Arial"/>
                <a:ea typeface="Arial"/>
              </a:rPr>
              <a:t>Krizová situace nebo krok v evoluci?  </a:t>
            </a:r>
            <a:r>
              <a:t/>
            </a:r>
            <a:br/>
            <a:endParaRPr lang="pl-PL" sz="2400" b="0" strike="noStrike" spc="-1">
              <a:solidFill>
                <a:srgbClr val="000000"/>
              </a:solidFill>
              <a:latin typeface="Arial"/>
            </a:endParaRPr>
          </a:p>
        </p:txBody>
      </p:sp>
      <p:sp>
        <p:nvSpPr>
          <p:cNvPr id="87" name="PlaceHolder 2"/>
          <p:cNvSpPr>
            <a:spLocks noGrp="1"/>
          </p:cNvSpPr>
          <p:nvPr>
            <p:ph/>
          </p:nvPr>
        </p:nvSpPr>
        <p:spPr>
          <a:xfrm>
            <a:off x="1355400" y="1499040"/>
            <a:ext cx="10715400" cy="3517560"/>
          </a:xfrm>
          <a:prstGeom prst="rect">
            <a:avLst/>
          </a:prstGeom>
          <a:noFill/>
          <a:ln w="0">
            <a:noFill/>
          </a:ln>
        </p:spPr>
        <p:txBody>
          <a:bodyPr anchor="t">
            <a:normAutofit fontScale="92500" lnSpcReduction="10000"/>
          </a:bodyPr>
          <a:lstStyle/>
          <a:p>
            <a:pPr indent="-152280">
              <a:lnSpc>
                <a:spcPct val="150000"/>
              </a:lnSpc>
              <a:buClr>
                <a:srgbClr val="000000"/>
              </a:buClr>
              <a:buFont typeface="Arial"/>
              <a:buAutoNum type="arabicPeriod"/>
            </a:pPr>
            <a:r>
              <a:rPr lang="pl-PL" sz="2400" b="0" strike="noStrike" spc="-1">
                <a:solidFill>
                  <a:srgbClr val="0070C0"/>
                </a:solidFill>
                <a:latin typeface="Arial"/>
                <a:ea typeface="Arial"/>
              </a:rPr>
              <a:t> </a:t>
            </a:r>
            <a:r>
              <a:rPr lang="pl-PL" sz="2400" b="0" strike="noStrike" spc="-1">
                <a:solidFill>
                  <a:srgbClr val="000000"/>
                </a:solidFill>
                <a:latin typeface="Arial"/>
                <a:ea typeface="Arial"/>
              </a:rPr>
              <a:t>Přechodné omezení nebo pozastavení činnosti škol v souvislosti s pandemií COVID-19 – právní rámec.</a:t>
            </a:r>
            <a:endParaRPr lang="pl-PL" sz="2400" b="0" strike="noStrike" spc="-1">
              <a:solidFill>
                <a:srgbClr val="000000"/>
              </a:solidFill>
              <a:latin typeface="Arial"/>
            </a:endParaRPr>
          </a:p>
          <a:p>
            <a:pPr indent="-152280">
              <a:lnSpc>
                <a:spcPct val="150000"/>
              </a:lnSpc>
              <a:buClr>
                <a:srgbClr val="000000"/>
              </a:buClr>
              <a:buFont typeface="Arial"/>
              <a:buAutoNum type="arabicPeriod"/>
            </a:pPr>
            <a:r>
              <a:rPr lang="pl-PL" sz="2400" b="0" strike="noStrike" spc="-1">
                <a:solidFill>
                  <a:srgbClr val="000000"/>
                </a:solidFill>
                <a:latin typeface="Arial"/>
                <a:ea typeface="Arial"/>
              </a:rPr>
              <a:t> Organizace distančního vzdělávání a výchovy – hlavní předpoklady.</a:t>
            </a:r>
            <a:endParaRPr lang="pl-PL" sz="2400" b="0" strike="noStrike" spc="-1">
              <a:solidFill>
                <a:srgbClr val="000000"/>
              </a:solidFill>
              <a:latin typeface="Arial"/>
            </a:endParaRPr>
          </a:p>
          <a:p>
            <a:pPr indent="-152280">
              <a:lnSpc>
                <a:spcPct val="150000"/>
              </a:lnSpc>
              <a:buClr>
                <a:srgbClr val="000000"/>
              </a:buClr>
              <a:buFont typeface="Arial"/>
              <a:buAutoNum type="arabicPeriod"/>
            </a:pPr>
            <a:r>
              <a:rPr lang="pl-PL" sz="2400" b="0" strike="noStrike" spc="-1">
                <a:solidFill>
                  <a:srgbClr val="000000"/>
                </a:solidFill>
                <a:latin typeface="Arial"/>
                <a:ea typeface="Arial"/>
              </a:rPr>
              <a:t> Úkoly ředitele školy v souvislosti s organizací distanční výuky.</a:t>
            </a:r>
            <a:endParaRPr lang="pl-PL" sz="2400" b="0" strike="noStrike" spc="-1">
              <a:solidFill>
                <a:srgbClr val="000000"/>
              </a:solidFill>
              <a:latin typeface="Arial"/>
            </a:endParaRPr>
          </a:p>
          <a:p>
            <a:pPr indent="-152280">
              <a:lnSpc>
                <a:spcPct val="150000"/>
              </a:lnSpc>
              <a:buClr>
                <a:srgbClr val="000000"/>
              </a:buClr>
              <a:buFont typeface="Arial"/>
              <a:buAutoNum type="arabicPeriod"/>
            </a:pPr>
            <a:r>
              <a:rPr lang="pl-PL" sz="2400" b="0" strike="noStrike" spc="-1">
                <a:solidFill>
                  <a:srgbClr val="000000"/>
                </a:solidFill>
                <a:latin typeface="Arial"/>
                <a:ea typeface="Arial"/>
              </a:rPr>
              <a:t> Modely řízení škol z hlediska řízení na dálku.</a:t>
            </a:r>
            <a:endParaRPr lang="pl-PL" sz="2400" b="0" strike="noStrike" spc="-1">
              <a:solidFill>
                <a:srgbClr val="000000"/>
              </a:solidFill>
              <a:latin typeface="Arial"/>
            </a:endParaRPr>
          </a:p>
          <a:p>
            <a:pPr indent="-152280">
              <a:lnSpc>
                <a:spcPct val="150000"/>
              </a:lnSpc>
              <a:buClr>
                <a:srgbClr val="000000"/>
              </a:buClr>
              <a:buFont typeface="Arial"/>
              <a:buAutoNum type="arabicPeriod"/>
            </a:pPr>
            <a:r>
              <a:rPr lang="pl-PL" sz="2400" b="0" strike="noStrike" spc="-1">
                <a:solidFill>
                  <a:srgbClr val="000000"/>
                </a:solidFill>
                <a:latin typeface="Arial"/>
                <a:ea typeface="Arial"/>
              </a:rPr>
              <a:t> Řízení změn v době krize – jak to zvládáme?</a:t>
            </a:r>
            <a:endParaRPr lang="pl-PL" sz="2400" b="0" strike="noStrike" spc="-1">
              <a:solidFill>
                <a:srgbClr val="000000"/>
              </a:solidFill>
              <a:latin typeface="Arial"/>
            </a:endParaRPr>
          </a:p>
        </p:txBody>
      </p:sp>
      <p:pic>
        <p:nvPicPr>
          <p:cNvPr id="88" name="Google Shape;133;p2" descr="C:\Users\Marek Runiewicz\OneDrive - Karkonoska Państwowa Szkoła Wyższa w Jeleniej Górze\07215 PL-CZ Platforma cyfrowa\logo-cz-pl\Logo cz-pl eu.jpg"/>
          <p:cNvPicPr/>
          <p:nvPr/>
        </p:nvPicPr>
        <p:blipFill>
          <a:blip r:embed="rId4"/>
          <a:stretch/>
        </p:blipFill>
        <p:spPr>
          <a:xfrm>
            <a:off x="1355400" y="5584320"/>
            <a:ext cx="10242360" cy="98028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89" name="PlaceHolder 1"/>
          <p:cNvSpPr>
            <a:spLocks noGrp="1"/>
          </p:cNvSpPr>
          <p:nvPr>
            <p:ph type="title"/>
          </p:nvPr>
        </p:nvSpPr>
        <p:spPr>
          <a:xfrm>
            <a:off x="1218960" y="267840"/>
            <a:ext cx="10514880" cy="1324800"/>
          </a:xfrm>
          <a:prstGeom prst="rect">
            <a:avLst/>
          </a:prstGeom>
          <a:noFill/>
          <a:ln w="0">
            <a:noFill/>
          </a:ln>
        </p:spPr>
        <p:txBody>
          <a:bodyPr anchor="ctr">
            <a:noAutofit/>
          </a:bodyPr>
          <a:lstStyle/>
          <a:p>
            <a:pPr>
              <a:lnSpc>
                <a:spcPct val="100000"/>
              </a:lnSpc>
              <a:buNone/>
              <a:tabLst>
                <a:tab pos="0" algn="l"/>
              </a:tabLst>
            </a:pPr>
            <a:r>
              <a:rPr lang="pl-PL" sz="4400" b="1" strike="noStrike" spc="-1">
                <a:solidFill>
                  <a:srgbClr val="0070C0"/>
                </a:solidFill>
                <a:latin typeface="Arial"/>
                <a:ea typeface="Arial"/>
              </a:rPr>
              <a:t>Krizová situace nebo krize?</a:t>
            </a:r>
            <a:endParaRPr lang="pl-PL" sz="4400" b="0" strike="noStrike" spc="-1">
              <a:solidFill>
                <a:srgbClr val="000000"/>
              </a:solidFill>
              <a:latin typeface="Arial"/>
            </a:endParaRPr>
          </a:p>
          <a:p>
            <a:pPr>
              <a:lnSpc>
                <a:spcPct val="90000"/>
              </a:lnSpc>
              <a:buNone/>
              <a:tabLst>
                <a:tab pos="0" algn="l"/>
              </a:tabLst>
            </a:pPr>
            <a:endParaRPr lang="pl-PL" sz="4400" b="0" strike="noStrike" spc="-1">
              <a:solidFill>
                <a:srgbClr val="000000"/>
              </a:solidFill>
              <a:latin typeface="Arial"/>
            </a:endParaRPr>
          </a:p>
        </p:txBody>
      </p:sp>
      <p:sp>
        <p:nvSpPr>
          <p:cNvPr id="90" name="PlaceHolder 2"/>
          <p:cNvSpPr>
            <a:spLocks noGrp="1"/>
          </p:cNvSpPr>
          <p:nvPr>
            <p:ph/>
          </p:nvPr>
        </p:nvSpPr>
        <p:spPr>
          <a:xfrm>
            <a:off x="1218960" y="1249560"/>
            <a:ext cx="10514880" cy="3517560"/>
          </a:xfrm>
          <a:prstGeom prst="rect">
            <a:avLst/>
          </a:prstGeom>
          <a:noFill/>
          <a:ln w="0">
            <a:noFill/>
          </a:ln>
        </p:spPr>
        <p:txBody>
          <a:bodyPr anchor="t">
            <a:noAutofit/>
          </a:bodyPr>
          <a:lstStyle/>
          <a:p>
            <a:pPr indent="-177840">
              <a:lnSpc>
                <a:spcPct val="150000"/>
              </a:lnSpc>
              <a:buClr>
                <a:srgbClr val="000000"/>
              </a:buClr>
              <a:buFont typeface="Arial"/>
              <a:buChar char="•"/>
            </a:pPr>
            <a:r>
              <a:rPr lang="pl-PL" sz="2800" b="0" strike="noStrike" spc="-1">
                <a:solidFill>
                  <a:srgbClr val="0070C0"/>
                </a:solidFill>
                <a:latin typeface="Arial"/>
                <a:ea typeface="Arial"/>
              </a:rPr>
              <a:t> </a:t>
            </a:r>
            <a:r>
              <a:rPr lang="pl-PL" sz="2800" b="0" strike="noStrike" spc="-1">
                <a:solidFill>
                  <a:srgbClr val="000000"/>
                </a:solidFill>
                <a:latin typeface="Arial"/>
                <a:ea typeface="Arial"/>
              </a:rPr>
              <a:t>každá krize je součástí krizové situace; </a:t>
            </a:r>
            <a:endParaRPr lang="pl-PL" sz="2800" b="0" strike="noStrike" spc="-1">
              <a:solidFill>
                <a:srgbClr val="000000"/>
              </a:solidFill>
              <a:latin typeface="Arial"/>
            </a:endParaRPr>
          </a:p>
          <a:p>
            <a:pPr indent="-177840">
              <a:lnSpc>
                <a:spcPct val="150000"/>
              </a:lnSpc>
              <a:buClr>
                <a:srgbClr val="000000"/>
              </a:buClr>
              <a:buFont typeface="Arial"/>
              <a:buChar char="•"/>
            </a:pPr>
            <a:r>
              <a:rPr lang="pl-PL" sz="2800" b="0" strike="noStrike" spc="-1">
                <a:solidFill>
                  <a:srgbClr val="000000"/>
                </a:solidFill>
                <a:latin typeface="Arial"/>
                <a:ea typeface="Arial"/>
              </a:rPr>
              <a:t> ne každá krizová situace však v sobě obsahuje krizi; </a:t>
            </a:r>
            <a:endParaRPr lang="pl-PL" sz="2800" b="0" strike="noStrike" spc="-1">
              <a:solidFill>
                <a:srgbClr val="000000"/>
              </a:solidFill>
              <a:latin typeface="Arial"/>
            </a:endParaRPr>
          </a:p>
          <a:p>
            <a:pPr indent="-177840">
              <a:lnSpc>
                <a:spcPct val="150000"/>
              </a:lnSpc>
              <a:buClr>
                <a:srgbClr val="000000"/>
              </a:buClr>
              <a:buFont typeface="Arial"/>
              <a:buChar char="•"/>
            </a:pPr>
            <a:r>
              <a:rPr lang="pl-PL" sz="2800" b="0" strike="noStrike" spc="-1">
                <a:solidFill>
                  <a:srgbClr val="000000"/>
                </a:solidFill>
                <a:latin typeface="Arial"/>
                <a:ea typeface="Arial"/>
              </a:rPr>
              <a:t> objevující se příznaky krize nemusí vést ke změnám v organizaci, ale jsou výzvou pro subjektivní pocit normálnosti jejího fungování.</a:t>
            </a:r>
            <a:endParaRPr lang="pl-PL" sz="2800" b="0" strike="noStrike" spc="-1">
              <a:solidFill>
                <a:srgbClr val="000000"/>
              </a:solidFill>
              <a:latin typeface="Arial"/>
            </a:endParaRPr>
          </a:p>
          <a:p>
            <a:pPr>
              <a:lnSpc>
                <a:spcPct val="90000"/>
              </a:lnSpc>
              <a:spcBef>
                <a:spcPts val="1001"/>
              </a:spcBef>
              <a:buNone/>
              <a:tabLst>
                <a:tab pos="0" algn="l"/>
              </a:tabLst>
            </a:pPr>
            <a:endParaRPr lang="pl-PL" sz="2800" b="0" strike="noStrike" spc="-1">
              <a:solidFill>
                <a:srgbClr val="000000"/>
              </a:solidFill>
              <a:latin typeface="Arial"/>
            </a:endParaRPr>
          </a:p>
        </p:txBody>
      </p:sp>
      <p:pic>
        <p:nvPicPr>
          <p:cNvPr id="91" name="Google Shape;141;p4" descr="C:\Users\Marek Runiewicz\OneDrive - Karkonoska Państwowa Szkoła Wyższa w Jeleniej Górze\07215 PL-CZ Platforma cyfrowa\logo-cz-pl\Logo cz-pl eu.jpg"/>
          <p:cNvPicPr/>
          <p:nvPr/>
        </p:nvPicPr>
        <p:blipFill>
          <a:blip r:embed="rId4"/>
          <a:stretch/>
        </p:blipFill>
        <p:spPr>
          <a:xfrm>
            <a:off x="1355400" y="5584320"/>
            <a:ext cx="10242360" cy="980280"/>
          </a:xfrm>
          <a:prstGeom prst="rect">
            <a:avLst/>
          </a:prstGeom>
          <a:ln w="0">
            <a:noFill/>
          </a:ln>
        </p:spPr>
      </p:pic>
      <p:pic>
        <p:nvPicPr>
          <p:cNvPr id="92" name="Google Shape;142;p4" descr="Crisis Review: The Top 20 Crises Of 2020 (Part 2 Of 3)"/>
          <p:cNvPicPr/>
          <p:nvPr/>
        </p:nvPicPr>
        <p:blipFill>
          <a:blip r:embed="rId5"/>
          <a:stretch/>
        </p:blipFill>
        <p:spPr>
          <a:xfrm>
            <a:off x="9379800" y="3724200"/>
            <a:ext cx="2689200" cy="201420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93" name="PlaceHolder 1"/>
          <p:cNvSpPr>
            <a:spLocks noGrp="1"/>
          </p:cNvSpPr>
          <p:nvPr>
            <p:ph type="title"/>
          </p:nvPr>
        </p:nvSpPr>
        <p:spPr>
          <a:xfrm>
            <a:off x="1203840" y="198720"/>
            <a:ext cx="10514880" cy="1324800"/>
          </a:xfrm>
          <a:prstGeom prst="rect">
            <a:avLst/>
          </a:prstGeom>
          <a:noFill/>
          <a:ln w="0">
            <a:noFill/>
          </a:ln>
        </p:spPr>
        <p:txBody>
          <a:bodyPr anchor="ctr">
            <a:noAutofit/>
          </a:bodyPr>
          <a:lstStyle/>
          <a:p>
            <a:pPr algn="ctr">
              <a:lnSpc>
                <a:spcPct val="100000"/>
              </a:lnSpc>
              <a:buNone/>
              <a:tabLst>
                <a:tab pos="0" algn="l"/>
              </a:tabLst>
            </a:pPr>
            <a:r>
              <a:rPr lang="pl-PL" sz="3200" b="1" strike="noStrike" spc="-1">
                <a:solidFill>
                  <a:srgbClr val="0070C0"/>
                </a:solidFill>
                <a:latin typeface="Arial"/>
                <a:ea typeface="Arial"/>
              </a:rPr>
              <a:t>Přechodné omezení nebo pozastavení činnosti škol v souvislosti s pandemií COVID-19 – právní rámec.</a:t>
            </a:r>
            <a:endParaRPr lang="pl-PL" sz="3200" b="0" strike="noStrike" spc="-1">
              <a:solidFill>
                <a:srgbClr val="000000"/>
              </a:solidFill>
              <a:latin typeface="Arial"/>
            </a:endParaRPr>
          </a:p>
        </p:txBody>
      </p:sp>
      <p:sp>
        <p:nvSpPr>
          <p:cNvPr id="94" name="PlaceHolder 2"/>
          <p:cNvSpPr>
            <a:spLocks noGrp="1"/>
          </p:cNvSpPr>
          <p:nvPr>
            <p:ph/>
          </p:nvPr>
        </p:nvSpPr>
        <p:spPr>
          <a:xfrm>
            <a:off x="1203840" y="2484360"/>
            <a:ext cx="10514880" cy="2139120"/>
          </a:xfrm>
          <a:prstGeom prst="rect">
            <a:avLst/>
          </a:prstGeom>
          <a:noFill/>
          <a:ln w="0">
            <a:noFill/>
          </a:ln>
        </p:spPr>
        <p:txBody>
          <a:bodyPr anchor="t">
            <a:normAutofit fontScale="89000" lnSpcReduction="20000"/>
          </a:bodyPr>
          <a:lstStyle/>
          <a:p>
            <a:pPr indent="-151200">
              <a:lnSpc>
                <a:spcPct val="150000"/>
              </a:lnSpc>
              <a:buClr>
                <a:srgbClr val="000000"/>
              </a:buClr>
              <a:buFont typeface="Arial"/>
              <a:buChar char="•"/>
            </a:pPr>
            <a:r>
              <a:rPr lang="pl-PL" sz="2800" b="0" strike="noStrike" spc="-1">
                <a:solidFill>
                  <a:srgbClr val="0070C0"/>
                </a:solidFill>
                <a:latin typeface="Arial"/>
                <a:ea typeface="Arial"/>
              </a:rPr>
              <a:t> </a:t>
            </a:r>
            <a:r>
              <a:rPr lang="pl-PL" sz="2800" b="0" strike="noStrike" spc="-1">
                <a:solidFill>
                  <a:srgbClr val="000000"/>
                </a:solidFill>
                <a:latin typeface="Arial"/>
                <a:ea typeface="Arial"/>
              </a:rPr>
              <a:t>Zákon z 2. března 2020, tzv. covidový zákon, v čl. 28 zavedl do zákona o školství dva nové články, na jejichž základě ministr příslušný pro oblast školství a výchovy může vydávat příslušné vyhlášky: Čl. 30b a čl. 30c</a:t>
            </a:r>
            <a:endParaRPr lang="pl-PL" sz="2800" b="0" strike="noStrike" spc="-1">
              <a:solidFill>
                <a:srgbClr val="000000"/>
              </a:solidFill>
              <a:latin typeface="Arial"/>
            </a:endParaRPr>
          </a:p>
          <a:p>
            <a:pPr>
              <a:lnSpc>
                <a:spcPct val="150000"/>
              </a:lnSpc>
              <a:spcBef>
                <a:spcPts val="1001"/>
              </a:spcBef>
              <a:buNone/>
              <a:tabLst>
                <a:tab pos="0" algn="l"/>
              </a:tabLst>
            </a:pPr>
            <a:endParaRPr lang="pl-PL" sz="2800" b="0" strike="noStrike" spc="-1">
              <a:solidFill>
                <a:srgbClr val="000000"/>
              </a:solidFill>
              <a:latin typeface="Arial"/>
            </a:endParaRPr>
          </a:p>
        </p:txBody>
      </p:sp>
      <p:pic>
        <p:nvPicPr>
          <p:cNvPr id="95" name="Google Shape;150;p6" descr="C:\Users\Marek Runiewicz\OneDrive - Karkonoska Państwowa Szkoła Wyższa w Jeleniej Górze\07215 PL-CZ Platforma cyfrowa\logo-cz-pl\Logo cz-pl eu.jpg"/>
          <p:cNvPicPr/>
          <p:nvPr/>
        </p:nvPicPr>
        <p:blipFill>
          <a:blip r:embed="rId4"/>
          <a:stretch/>
        </p:blipFill>
        <p:spPr>
          <a:xfrm>
            <a:off x="1355400" y="5584320"/>
            <a:ext cx="10242360" cy="98028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96" name="PlaceHolder 1"/>
          <p:cNvSpPr>
            <a:spLocks noGrp="1"/>
          </p:cNvSpPr>
          <p:nvPr>
            <p:ph type="title"/>
          </p:nvPr>
        </p:nvSpPr>
        <p:spPr>
          <a:xfrm>
            <a:off x="1203840" y="351000"/>
            <a:ext cx="10514880" cy="1324800"/>
          </a:xfrm>
          <a:prstGeom prst="rect">
            <a:avLst/>
          </a:prstGeom>
          <a:noFill/>
          <a:ln w="0">
            <a:noFill/>
          </a:ln>
        </p:spPr>
        <p:txBody>
          <a:bodyPr anchor="ctr">
            <a:noAutofit/>
          </a:bodyPr>
          <a:lstStyle/>
          <a:p>
            <a:pPr algn="ctr">
              <a:lnSpc>
                <a:spcPct val="100000"/>
              </a:lnSpc>
              <a:buNone/>
              <a:tabLst>
                <a:tab pos="0" algn="l"/>
              </a:tabLst>
            </a:pPr>
            <a:r>
              <a:rPr lang="pl-PL" sz="3200" b="1" strike="noStrike" spc="-1">
                <a:solidFill>
                  <a:srgbClr val="0070C0"/>
                </a:solidFill>
                <a:latin typeface="Arial"/>
                <a:ea typeface="Arial"/>
              </a:rPr>
              <a:t>Organizace distančního vzdělávání a výchovy – hlavní předpoklady</a:t>
            </a:r>
            <a:endParaRPr lang="pl-PL" sz="3200" b="0" strike="noStrike" spc="-1">
              <a:solidFill>
                <a:srgbClr val="000000"/>
              </a:solidFill>
              <a:latin typeface="Arial"/>
            </a:endParaRPr>
          </a:p>
          <a:p>
            <a:pPr algn="ctr">
              <a:lnSpc>
                <a:spcPct val="90000"/>
              </a:lnSpc>
              <a:buNone/>
              <a:tabLst>
                <a:tab pos="0" algn="l"/>
              </a:tabLst>
            </a:pPr>
            <a:r>
              <a:t/>
            </a:r>
            <a:br/>
            <a:endParaRPr lang="pl-PL" sz="3200" b="0" strike="noStrike" spc="-1">
              <a:solidFill>
                <a:srgbClr val="000000"/>
              </a:solidFill>
              <a:latin typeface="Arial"/>
            </a:endParaRPr>
          </a:p>
        </p:txBody>
      </p:sp>
      <p:sp>
        <p:nvSpPr>
          <p:cNvPr id="97" name="PlaceHolder 2"/>
          <p:cNvSpPr>
            <a:spLocks noGrp="1"/>
          </p:cNvSpPr>
          <p:nvPr>
            <p:ph/>
          </p:nvPr>
        </p:nvSpPr>
        <p:spPr>
          <a:xfrm>
            <a:off x="1355400" y="1347120"/>
            <a:ext cx="10514880" cy="3955680"/>
          </a:xfrm>
          <a:prstGeom prst="rect">
            <a:avLst/>
          </a:prstGeom>
          <a:noFill/>
          <a:ln w="0">
            <a:noFill/>
          </a:ln>
        </p:spPr>
        <p:txBody>
          <a:bodyPr anchor="t">
            <a:noAutofit/>
          </a:bodyPr>
          <a:lstStyle/>
          <a:p>
            <a:pPr>
              <a:lnSpc>
                <a:spcPct val="100000"/>
              </a:lnSpc>
              <a:buNone/>
              <a:tabLst>
                <a:tab pos="0" algn="l"/>
              </a:tabLst>
            </a:pPr>
            <a:r>
              <a:rPr lang="pl-PL" sz="1500" b="0" strike="noStrike" spc="-1">
                <a:solidFill>
                  <a:srgbClr val="000000"/>
                </a:solidFill>
                <a:latin typeface="Arial"/>
                <a:ea typeface="Arial"/>
              </a:rPr>
              <a:t>Zavedení distanční výuky vyžadovalo rychlý přechod od tradičních metod práce k novým, byť ne zcela neznámým metodám. Většina škol a jejich učitelů využívala informační a komunikační technologie, nikoli však v tak velkém měřítku. Ministerstvo národního vzdělávání výslovně poukázalo na rozsah úkolů v rámci distanční výuky:</a:t>
            </a:r>
            <a:endParaRPr lang="pl-PL" sz="1500" b="0" strike="noStrike" spc="-1">
              <a:solidFill>
                <a:srgbClr val="000000"/>
              </a:solidFill>
              <a:latin typeface="Arial"/>
            </a:endParaRPr>
          </a:p>
          <a:p>
            <a:pPr>
              <a:lnSpc>
                <a:spcPct val="90000"/>
              </a:lnSpc>
              <a:spcBef>
                <a:spcPts val="1001"/>
              </a:spcBef>
              <a:buNone/>
              <a:tabLst>
                <a:tab pos="0" algn="l"/>
              </a:tabLst>
            </a:pPr>
            <a:endParaRPr lang="pl-PL" sz="1500" b="0" strike="noStrike" spc="-1">
              <a:solidFill>
                <a:srgbClr val="000000"/>
              </a:solidFill>
              <a:latin typeface="Arial"/>
            </a:endParaRPr>
          </a:p>
          <a:p>
            <a:pPr>
              <a:lnSpc>
                <a:spcPct val="90000"/>
              </a:lnSpc>
              <a:spcBef>
                <a:spcPts val="1001"/>
              </a:spcBef>
              <a:buNone/>
              <a:tabLst>
                <a:tab pos="0" algn="l"/>
              </a:tabLst>
            </a:pPr>
            <a:endParaRPr lang="pl-PL" sz="1500" b="0" strike="noStrike" spc="-1">
              <a:solidFill>
                <a:srgbClr val="000000"/>
              </a:solidFill>
              <a:latin typeface="Arial"/>
            </a:endParaRPr>
          </a:p>
          <a:p>
            <a:pPr>
              <a:lnSpc>
                <a:spcPct val="90000"/>
              </a:lnSpc>
              <a:spcBef>
                <a:spcPts val="1001"/>
              </a:spcBef>
              <a:buNone/>
              <a:tabLst>
                <a:tab pos="0" algn="l"/>
              </a:tabLst>
            </a:pPr>
            <a:endParaRPr lang="pl-PL" sz="1500" b="0" strike="noStrike" spc="-1">
              <a:solidFill>
                <a:srgbClr val="000000"/>
              </a:solidFill>
              <a:latin typeface="Arial"/>
            </a:endParaRPr>
          </a:p>
          <a:p>
            <a:pPr>
              <a:lnSpc>
                <a:spcPct val="90000"/>
              </a:lnSpc>
              <a:spcBef>
                <a:spcPts val="1001"/>
              </a:spcBef>
              <a:buNone/>
              <a:tabLst>
                <a:tab pos="0" algn="l"/>
              </a:tabLst>
            </a:pPr>
            <a:endParaRPr lang="pl-PL" sz="1500" b="0" strike="noStrike" spc="-1">
              <a:solidFill>
                <a:srgbClr val="000000"/>
              </a:solidFill>
              <a:latin typeface="Arial"/>
            </a:endParaRPr>
          </a:p>
          <a:p>
            <a:pPr>
              <a:lnSpc>
                <a:spcPct val="90000"/>
              </a:lnSpc>
              <a:spcBef>
                <a:spcPts val="1001"/>
              </a:spcBef>
              <a:buNone/>
              <a:tabLst>
                <a:tab pos="0" algn="l"/>
              </a:tabLst>
            </a:pPr>
            <a:r>
              <a:rPr lang="pl-PL" sz="1500" b="0" strike="noStrike" spc="-1">
                <a:solidFill>
                  <a:srgbClr val="000000"/>
                </a:solidFill>
                <a:latin typeface="Arial"/>
                <a:ea typeface="Arial"/>
              </a:rPr>
              <a:t>	</a:t>
            </a:r>
            <a:endParaRPr lang="pl-PL" sz="1500" b="0" strike="noStrike" spc="-1">
              <a:solidFill>
                <a:srgbClr val="000000"/>
              </a:solidFill>
              <a:latin typeface="Arial"/>
            </a:endParaRPr>
          </a:p>
          <a:p>
            <a:pPr>
              <a:lnSpc>
                <a:spcPct val="100000"/>
              </a:lnSpc>
              <a:buNone/>
              <a:tabLst>
                <a:tab pos="0" algn="l"/>
              </a:tabLst>
            </a:pPr>
            <a:r>
              <a:rPr lang="pl-PL" sz="1500" b="0" strike="noStrike" spc="-1">
                <a:solidFill>
                  <a:srgbClr val="000000"/>
                </a:solidFill>
                <a:latin typeface="Arial"/>
                <a:ea typeface="Arial"/>
              </a:rPr>
              <a:t>V souvislosti s omezeným fungováním škol má výuka se zavedením metod a technik distančního vzdělávání probíhat zejména s využitím: </a:t>
            </a:r>
            <a:endParaRPr lang="pl-PL" sz="1500" b="0" strike="noStrike" spc="-1">
              <a:solidFill>
                <a:srgbClr val="000000"/>
              </a:solidFill>
              <a:latin typeface="Arial"/>
            </a:endParaRPr>
          </a:p>
          <a:p>
            <a:pPr marL="914400" lvl="1" indent="-324000">
              <a:lnSpc>
                <a:spcPct val="100000"/>
              </a:lnSpc>
              <a:buClr>
                <a:srgbClr val="000000"/>
              </a:buClr>
              <a:buFont typeface="Arial"/>
              <a:buChar char="•"/>
              <a:tabLst>
                <a:tab pos="0" algn="l"/>
              </a:tabLst>
            </a:pPr>
            <a:r>
              <a:rPr lang="pl-PL" sz="1500" b="0" strike="noStrike" spc="-1">
                <a:solidFill>
                  <a:srgbClr val="000000"/>
                </a:solidFill>
                <a:latin typeface="Arial"/>
                <a:ea typeface="Arial"/>
              </a:rPr>
              <a:t>materiálů a funkcionalit informačního nástroje, jako je platforma e-podręczniki (e-učebnice), </a:t>
            </a:r>
            <a:endParaRPr lang="pl-PL" sz="1500" b="0" strike="noStrike" spc="-1">
              <a:solidFill>
                <a:srgbClr val="000000"/>
              </a:solidFill>
              <a:latin typeface="Arial"/>
            </a:endParaRPr>
          </a:p>
          <a:p>
            <a:pPr marL="914400" lvl="1" indent="-324000">
              <a:lnSpc>
                <a:spcPct val="100000"/>
              </a:lnSpc>
              <a:buClr>
                <a:srgbClr val="000000"/>
              </a:buClr>
              <a:buFont typeface="Arial"/>
              <a:buChar char="•"/>
              <a:tabLst>
                <a:tab pos="0" algn="l"/>
              </a:tabLst>
            </a:pPr>
            <a:r>
              <a:rPr lang="pl-PL" sz="1500" b="0" strike="noStrike" spc="-1">
                <a:solidFill>
                  <a:srgbClr val="000000"/>
                </a:solidFill>
                <a:latin typeface="Arial"/>
                <a:ea typeface="Arial"/>
              </a:rPr>
              <a:t>podkladů dostupných na webových stránkách úřadu ministra příslušného pro oblast školství a výchovy, webových stránkách organizací spadajících pod tohoto ministra nebo jim dozorovaných, včetně webových stránek Ústřední zkouškové komise a oblastních zkouškových komisí, </a:t>
            </a:r>
            <a:endParaRPr lang="pl-PL" sz="1500" b="0" strike="noStrike" spc="-1">
              <a:solidFill>
                <a:srgbClr val="000000"/>
              </a:solidFill>
              <a:latin typeface="Arial"/>
            </a:endParaRPr>
          </a:p>
          <a:p>
            <a:pPr marL="914400" lvl="1" indent="-324000">
              <a:lnSpc>
                <a:spcPct val="100000"/>
              </a:lnSpc>
              <a:buClr>
                <a:srgbClr val="000000"/>
              </a:buClr>
              <a:buFont typeface="Arial"/>
              <a:buChar char="•"/>
              <a:tabLst>
                <a:tab pos="0" algn="l"/>
              </a:tabLst>
            </a:pPr>
            <a:r>
              <a:rPr lang="pl-PL" sz="1500" b="0" strike="noStrike" spc="-1">
                <a:solidFill>
                  <a:srgbClr val="000000"/>
                </a:solidFill>
                <a:latin typeface="Arial"/>
                <a:ea typeface="Arial"/>
              </a:rPr>
              <a:t>materiálů prezentovaných v pořadech veřejné televize a rozhlasu, </a:t>
            </a:r>
            <a:endParaRPr lang="pl-PL" sz="1500" b="0" strike="noStrike" spc="-1">
              <a:solidFill>
                <a:srgbClr val="000000"/>
              </a:solidFill>
              <a:latin typeface="Arial"/>
            </a:endParaRPr>
          </a:p>
          <a:p>
            <a:pPr marL="914400" lvl="1" indent="-324000">
              <a:lnSpc>
                <a:spcPct val="100000"/>
              </a:lnSpc>
              <a:buClr>
                <a:srgbClr val="000000"/>
              </a:buClr>
              <a:buFont typeface="Arial"/>
              <a:buChar char="•"/>
              <a:tabLst>
                <a:tab pos="0" algn="l"/>
              </a:tabLst>
            </a:pPr>
            <a:r>
              <a:rPr lang="pl-PL" sz="1500" b="0" strike="noStrike" spc="-1">
                <a:solidFill>
                  <a:srgbClr val="000000"/>
                </a:solidFill>
                <a:latin typeface="Arial"/>
                <a:ea typeface="Arial"/>
              </a:rPr>
              <a:t>dalších materiálů určených učitelem.</a:t>
            </a:r>
            <a:endParaRPr lang="pl-PL" sz="1500" b="0" strike="noStrike" spc="-1">
              <a:solidFill>
                <a:srgbClr val="000000"/>
              </a:solidFill>
              <a:latin typeface="Arial"/>
            </a:endParaRPr>
          </a:p>
          <a:p>
            <a:pPr>
              <a:lnSpc>
                <a:spcPct val="90000"/>
              </a:lnSpc>
              <a:spcBef>
                <a:spcPts val="1001"/>
              </a:spcBef>
              <a:buNone/>
              <a:tabLst>
                <a:tab pos="0" algn="l"/>
              </a:tabLst>
            </a:pPr>
            <a:r>
              <a:rPr lang="pl-PL" sz="1500" b="0" strike="noStrike" spc="-1">
                <a:solidFill>
                  <a:srgbClr val="000000"/>
                </a:solidFill>
                <a:latin typeface="Arial"/>
                <a:ea typeface="Arial"/>
              </a:rPr>
              <a:t>	</a:t>
            </a:r>
            <a:endParaRPr lang="pl-PL" sz="1500" b="0" strike="noStrike" spc="-1">
              <a:solidFill>
                <a:srgbClr val="000000"/>
              </a:solidFill>
              <a:latin typeface="Arial"/>
            </a:endParaRPr>
          </a:p>
        </p:txBody>
      </p:sp>
      <p:pic>
        <p:nvPicPr>
          <p:cNvPr id="98" name="Google Shape;158;p8" descr="C:\Users\Marek Runiewicz\OneDrive - Karkonoska Państwowa Szkoła Wyższa w Jeleniej Górze\07215 PL-CZ Platforma cyfrowa\logo-cz-pl\Logo cz-pl eu.jpg"/>
          <p:cNvPicPr/>
          <p:nvPr/>
        </p:nvPicPr>
        <p:blipFill>
          <a:blip r:embed="rId4"/>
          <a:stretch/>
        </p:blipFill>
        <p:spPr>
          <a:xfrm>
            <a:off x="1355400" y="5584320"/>
            <a:ext cx="10242360" cy="980280"/>
          </a:xfrm>
          <a:prstGeom prst="rect">
            <a:avLst/>
          </a:prstGeom>
          <a:ln w="0">
            <a:noFill/>
          </a:ln>
        </p:spPr>
      </p:pic>
      <p:sp>
        <p:nvSpPr>
          <p:cNvPr id="99" name="Google Shape;159;p8"/>
          <p:cNvSpPr/>
          <p:nvPr/>
        </p:nvSpPr>
        <p:spPr>
          <a:xfrm>
            <a:off x="3517200" y="2301840"/>
            <a:ext cx="5888520" cy="510840"/>
          </a:xfrm>
          <a:prstGeom prst="rect">
            <a:avLst/>
          </a:prstGeom>
          <a:solidFill>
            <a:srgbClr val="5B9BD5"/>
          </a:solidFill>
          <a:ln w="25400">
            <a:solidFill>
              <a:srgbClr val="43729D"/>
            </a:solidFill>
            <a:miter/>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buNone/>
              <a:tabLst>
                <a:tab pos="0" algn="l"/>
              </a:tabLst>
            </a:pPr>
            <a:r>
              <a:rPr lang="pl-PL" sz="1800" b="0" strike="noStrike" spc="-1">
                <a:solidFill>
                  <a:srgbClr val="FFFFFF"/>
                </a:solidFill>
                <a:latin typeface="Calibri"/>
                <a:ea typeface="Calibri"/>
              </a:rPr>
              <a:t>Vzdělávání na dálku</a:t>
            </a:r>
            <a:endParaRPr lang="pl-PL" sz="1800" b="0" strike="noStrike" spc="-1">
              <a:latin typeface="Arial"/>
            </a:endParaRPr>
          </a:p>
        </p:txBody>
      </p:sp>
      <p:sp>
        <p:nvSpPr>
          <p:cNvPr id="100" name="Google Shape;160;p8"/>
          <p:cNvSpPr/>
          <p:nvPr/>
        </p:nvSpPr>
        <p:spPr>
          <a:xfrm>
            <a:off x="3517200" y="2813400"/>
            <a:ext cx="3002400" cy="510840"/>
          </a:xfrm>
          <a:prstGeom prst="rect">
            <a:avLst/>
          </a:prstGeom>
          <a:solidFill>
            <a:srgbClr val="BBD6EE"/>
          </a:solidFill>
          <a:ln w="25400">
            <a:solidFill>
              <a:srgbClr val="43729D"/>
            </a:solidFill>
            <a:miter/>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buNone/>
              <a:tabLst>
                <a:tab pos="0" algn="l"/>
              </a:tabLst>
            </a:pPr>
            <a:r>
              <a:rPr lang="pl-PL" sz="1800" b="0" strike="noStrike" spc="-1">
                <a:solidFill>
                  <a:srgbClr val="FFFFFF"/>
                </a:solidFill>
                <a:latin typeface="Calibri"/>
                <a:ea typeface="Calibri"/>
              </a:rPr>
              <a:t>Vzdělávání na dálku on-line</a:t>
            </a:r>
            <a:endParaRPr lang="pl-PL" sz="1800" b="0" strike="noStrike" spc="-1">
              <a:latin typeface="Arial"/>
            </a:endParaRPr>
          </a:p>
        </p:txBody>
      </p:sp>
      <p:sp>
        <p:nvSpPr>
          <p:cNvPr id="101" name="Google Shape;161;p8"/>
          <p:cNvSpPr/>
          <p:nvPr/>
        </p:nvSpPr>
        <p:spPr>
          <a:xfrm>
            <a:off x="6520320" y="2813400"/>
            <a:ext cx="2885040" cy="510840"/>
          </a:xfrm>
          <a:prstGeom prst="rect">
            <a:avLst/>
          </a:prstGeom>
          <a:solidFill>
            <a:srgbClr val="BBD6EE"/>
          </a:solidFill>
          <a:ln w="25400">
            <a:solidFill>
              <a:srgbClr val="43729D"/>
            </a:solidFill>
            <a:miter/>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buNone/>
              <a:tabLst>
                <a:tab pos="0" algn="l"/>
              </a:tabLst>
            </a:pPr>
            <a:r>
              <a:rPr lang="pl-PL" sz="1800" b="0" strike="noStrike" spc="-1">
                <a:solidFill>
                  <a:srgbClr val="FFFFFF"/>
                </a:solidFill>
                <a:latin typeface="Calibri"/>
                <a:ea typeface="Calibri"/>
              </a:rPr>
              <a:t>Jiné akce</a:t>
            </a:r>
            <a:endParaRPr lang="pl-PL" sz="1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02" name="PlaceHolder 1"/>
          <p:cNvSpPr>
            <a:spLocks noGrp="1"/>
          </p:cNvSpPr>
          <p:nvPr>
            <p:ph type="title"/>
          </p:nvPr>
        </p:nvSpPr>
        <p:spPr>
          <a:xfrm>
            <a:off x="1219320" y="299520"/>
            <a:ext cx="10514880" cy="1324800"/>
          </a:xfrm>
          <a:prstGeom prst="rect">
            <a:avLst/>
          </a:prstGeom>
          <a:noFill/>
          <a:ln w="0">
            <a:noFill/>
          </a:ln>
        </p:spPr>
        <p:txBody>
          <a:bodyPr anchor="ctr">
            <a:noAutofit/>
          </a:bodyPr>
          <a:lstStyle/>
          <a:p>
            <a:pPr algn="ctr">
              <a:lnSpc>
                <a:spcPct val="90000"/>
              </a:lnSpc>
              <a:buNone/>
              <a:tabLst>
                <a:tab pos="0" algn="l"/>
              </a:tabLst>
            </a:pPr>
            <a:r>
              <a:rPr lang="pl-PL" sz="2000" b="1" strike="noStrike" spc="-1">
                <a:solidFill>
                  <a:srgbClr val="000000"/>
                </a:solidFill>
                <a:latin typeface="Arial"/>
                <a:ea typeface="Arial"/>
              </a:rPr>
              <a:t>Zavedení uvedených řešení ve školách doprovází řada problémů. Nejčastěji bylo poukazováno na překážky na straně žáků. </a:t>
            </a:r>
            <a:endParaRPr lang="pl-PL" sz="2000" b="0" strike="noStrike" spc="-1">
              <a:solidFill>
                <a:srgbClr val="000000"/>
              </a:solidFill>
              <a:latin typeface="Arial"/>
            </a:endParaRPr>
          </a:p>
        </p:txBody>
      </p:sp>
      <p:pic>
        <p:nvPicPr>
          <p:cNvPr id="103" name="Google Shape;168;p13" descr="C:\Users\Marek Runiewicz\OneDrive - Karkonoska Państwowa Szkoła Wyższa w Jeleniej Górze\07215 PL-CZ Platforma cyfrowa\logo-cz-pl\Logo cz-pl eu.jpg"/>
          <p:cNvPicPr/>
          <p:nvPr/>
        </p:nvPicPr>
        <p:blipFill>
          <a:blip r:embed="rId4"/>
          <a:stretch/>
        </p:blipFill>
        <p:spPr>
          <a:xfrm>
            <a:off x="1355400" y="5584320"/>
            <a:ext cx="10242360" cy="980280"/>
          </a:xfrm>
          <a:prstGeom prst="rect">
            <a:avLst/>
          </a:prstGeom>
          <a:ln w="0">
            <a:noFill/>
          </a:ln>
        </p:spPr>
      </p:pic>
      <p:sp>
        <p:nvSpPr>
          <p:cNvPr id="104" name="Google Shape;169;p13"/>
          <p:cNvSpPr/>
          <p:nvPr/>
        </p:nvSpPr>
        <p:spPr>
          <a:xfrm>
            <a:off x="1219320" y="0"/>
            <a:ext cx="10514880" cy="765000"/>
          </a:xfrm>
          <a:prstGeom prst="rect">
            <a:avLst/>
          </a:prstGeom>
          <a:noFill/>
          <a:ln w="0">
            <a:noFill/>
          </a:ln>
        </p:spPr>
        <p:style>
          <a:lnRef idx="0">
            <a:scrgbClr r="0" g="0" b="0"/>
          </a:lnRef>
          <a:fillRef idx="0">
            <a:scrgbClr r="0" g="0" b="0"/>
          </a:fillRef>
          <a:effectRef idx="0">
            <a:scrgbClr r="0" g="0" b="0"/>
          </a:effectRef>
          <a:fontRef idx="minor"/>
        </p:style>
        <p:txBody>
          <a:bodyPr anchor="ctr">
            <a:normAutofit/>
          </a:bodyPr>
          <a:lstStyle/>
          <a:p>
            <a:pPr algn="ctr">
              <a:lnSpc>
                <a:spcPct val="90000"/>
              </a:lnSpc>
              <a:buNone/>
              <a:tabLst>
                <a:tab pos="0" algn="l"/>
              </a:tabLst>
            </a:pPr>
            <a:r>
              <a:rPr lang="pl-PL" sz="2800" b="1" strike="noStrike" spc="-1">
                <a:solidFill>
                  <a:srgbClr val="0070C0"/>
                </a:solidFill>
                <a:latin typeface="Arial"/>
                <a:ea typeface="Arial"/>
              </a:rPr>
              <a:t>Organizace dálkového studia a vzdělávání - hlavní problémy</a:t>
            </a:r>
            <a:endParaRPr lang="pl-PL" sz="2800" b="0" strike="noStrike" spc="-1">
              <a:latin typeface="Arial"/>
            </a:endParaRPr>
          </a:p>
        </p:txBody>
      </p:sp>
      <p:graphicFrame>
        <p:nvGraphicFramePr>
          <p:cNvPr id="105" name="Google Shape;170;p13"/>
          <p:cNvGraphicFramePr/>
          <p:nvPr/>
        </p:nvGraphicFramePr>
        <p:xfrm>
          <a:off x="1482840" y="1318320"/>
          <a:ext cx="9987480" cy="3902040"/>
        </p:xfrm>
        <a:graphic>
          <a:graphicData uri="http://schemas.openxmlformats.org/drawingml/2006/table">
            <a:tbl>
              <a:tblPr/>
              <a:tblGrid>
                <a:gridCol w="4993560"/>
                <a:gridCol w="4993920"/>
              </a:tblGrid>
              <a:tr h="366840">
                <a:tc>
                  <a:txBody>
                    <a:bodyPr/>
                    <a:lstStyle/>
                    <a:p>
                      <a:pPr>
                        <a:lnSpc>
                          <a:spcPct val="100000"/>
                        </a:lnSpc>
                        <a:buNone/>
                        <a:tabLst>
                          <a:tab pos="0" algn="l"/>
                        </a:tabLst>
                      </a:pPr>
                      <a:r>
                        <a:rPr lang="pl-PL" sz="1300" b="1" strike="noStrike" spc="-1">
                          <a:solidFill>
                            <a:srgbClr val="000000"/>
                          </a:solidFill>
                          <a:latin typeface="Arial"/>
                          <a:ea typeface="Arial"/>
                        </a:rPr>
                        <a:t>Chybějící zařízení</a:t>
                      </a:r>
                      <a:endParaRPr lang="pl-PL" sz="1300" b="0" strike="noStrike" spc="-1">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c>
                  <a:txBody>
                    <a:bodyPr/>
                    <a:lstStyle/>
                    <a:p>
                      <a:pPr algn="ctr">
                        <a:lnSpc>
                          <a:spcPct val="100000"/>
                        </a:lnSpc>
                        <a:buNone/>
                        <a:tabLst>
                          <a:tab pos="0" algn="l"/>
                        </a:tabLst>
                      </a:pPr>
                      <a:r>
                        <a:rPr lang="pl-PL" sz="1300" b="0" strike="noStrike" spc="-1">
                          <a:solidFill>
                            <a:srgbClr val="000000"/>
                          </a:solidFill>
                          <a:latin typeface="Arial"/>
                          <a:ea typeface="Arial"/>
                        </a:rPr>
                        <a:t>81%</a:t>
                      </a:r>
                      <a:endParaRPr lang="pl-PL" sz="1300" b="0" strike="noStrike" spc="-1">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r>
              <a:tr h="366840">
                <a:tc>
                  <a:txBody>
                    <a:bodyPr/>
                    <a:lstStyle/>
                    <a:p>
                      <a:pPr>
                        <a:lnSpc>
                          <a:spcPct val="100000"/>
                        </a:lnSpc>
                        <a:buNone/>
                        <a:tabLst>
                          <a:tab pos="0" algn="l"/>
                        </a:tabLst>
                      </a:pPr>
                      <a:r>
                        <a:rPr lang="pl-PL" sz="1300" b="1" strike="noStrike" spc="-1">
                          <a:solidFill>
                            <a:srgbClr val="000000"/>
                          </a:solidFill>
                          <a:latin typeface="Arial"/>
                          <a:ea typeface="Arial"/>
                        </a:rPr>
                        <a:t>Chybějící dovednosti žáků co se týče práce se softwarem</a:t>
                      </a:r>
                      <a:endParaRPr lang="pl-PL" sz="1300" b="0" strike="noStrike" spc="-1">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c>
                  <a:txBody>
                    <a:bodyPr/>
                    <a:lstStyle/>
                    <a:p>
                      <a:pPr algn="ctr">
                        <a:lnSpc>
                          <a:spcPct val="100000"/>
                        </a:lnSpc>
                        <a:buNone/>
                        <a:tabLst>
                          <a:tab pos="0" algn="l"/>
                        </a:tabLst>
                      </a:pPr>
                      <a:r>
                        <a:rPr lang="pl-PL" sz="1300" b="0" strike="noStrike" spc="-1">
                          <a:solidFill>
                            <a:srgbClr val="000000"/>
                          </a:solidFill>
                          <a:latin typeface="Arial"/>
                          <a:ea typeface="Arial"/>
                        </a:rPr>
                        <a:t>71%</a:t>
                      </a:r>
                      <a:endParaRPr lang="pl-PL" sz="1300" b="0" strike="noStrike" spc="-1">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r>
              <a:tr h="366840">
                <a:tc>
                  <a:txBody>
                    <a:bodyPr/>
                    <a:lstStyle/>
                    <a:p>
                      <a:pPr>
                        <a:lnSpc>
                          <a:spcPct val="100000"/>
                        </a:lnSpc>
                        <a:buNone/>
                        <a:tabLst>
                          <a:tab pos="0" algn="l"/>
                        </a:tabLst>
                      </a:pPr>
                      <a:r>
                        <a:rPr lang="pl-PL" sz="1300" b="1" strike="noStrike" spc="-1">
                          <a:solidFill>
                            <a:srgbClr val="000000"/>
                          </a:solidFill>
                          <a:latin typeface="Arial"/>
                          <a:ea typeface="Arial"/>
                        </a:rPr>
                        <a:t>Absence přístupu učitelů k zařízením</a:t>
                      </a:r>
                      <a:endParaRPr lang="pl-PL" sz="1300" b="0" strike="noStrike" spc="-1">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c>
                  <a:txBody>
                    <a:bodyPr/>
                    <a:lstStyle/>
                    <a:p>
                      <a:pPr algn="ctr">
                        <a:lnSpc>
                          <a:spcPct val="100000"/>
                        </a:lnSpc>
                        <a:buNone/>
                        <a:tabLst>
                          <a:tab pos="0" algn="l"/>
                        </a:tabLst>
                      </a:pPr>
                      <a:r>
                        <a:rPr lang="pl-PL" sz="1300" b="0" strike="noStrike" spc="-1">
                          <a:solidFill>
                            <a:srgbClr val="000000"/>
                          </a:solidFill>
                          <a:latin typeface="Arial"/>
                          <a:ea typeface="Arial"/>
                        </a:rPr>
                        <a:t>41%</a:t>
                      </a:r>
                      <a:endParaRPr lang="pl-PL" sz="1300" b="0" strike="noStrike" spc="-1">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r>
              <a:tr h="366840">
                <a:tc>
                  <a:txBody>
                    <a:bodyPr/>
                    <a:lstStyle/>
                    <a:p>
                      <a:pPr>
                        <a:lnSpc>
                          <a:spcPct val="100000"/>
                        </a:lnSpc>
                        <a:buNone/>
                        <a:tabLst>
                          <a:tab pos="0" algn="l"/>
                        </a:tabLst>
                      </a:pPr>
                      <a:r>
                        <a:rPr lang="pl-PL" sz="1300" b="1" strike="noStrike" spc="-1">
                          <a:solidFill>
                            <a:srgbClr val="000000"/>
                          </a:solidFill>
                          <a:latin typeface="Arial"/>
                          <a:ea typeface="Arial"/>
                        </a:rPr>
                        <a:t>Chybějící dovednosti učitelů co se týče práce se softwarem</a:t>
                      </a:r>
                      <a:endParaRPr lang="pl-PL" sz="1300" b="0" strike="noStrike" spc="-1">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c>
                  <a:txBody>
                    <a:bodyPr/>
                    <a:lstStyle/>
                    <a:p>
                      <a:pPr algn="ctr">
                        <a:lnSpc>
                          <a:spcPct val="100000"/>
                        </a:lnSpc>
                        <a:buNone/>
                        <a:tabLst>
                          <a:tab pos="0" algn="l"/>
                        </a:tabLst>
                      </a:pPr>
                      <a:r>
                        <a:rPr lang="pl-PL" sz="1300" b="0" strike="noStrike" spc="-1">
                          <a:solidFill>
                            <a:srgbClr val="000000"/>
                          </a:solidFill>
                          <a:latin typeface="Arial"/>
                          <a:ea typeface="Arial"/>
                        </a:rPr>
                        <a:t>39%</a:t>
                      </a:r>
                      <a:endParaRPr lang="pl-PL" sz="1300" b="0" strike="noStrike" spc="-1">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r>
              <a:tr h="366840">
                <a:tc>
                  <a:txBody>
                    <a:bodyPr/>
                    <a:lstStyle/>
                    <a:p>
                      <a:pPr>
                        <a:lnSpc>
                          <a:spcPct val="100000"/>
                        </a:lnSpc>
                        <a:buNone/>
                        <a:tabLst>
                          <a:tab pos="0" algn="l"/>
                        </a:tabLst>
                      </a:pPr>
                      <a:r>
                        <a:rPr lang="pl-PL" sz="1300" b="1" strike="noStrike" spc="-1">
                          <a:solidFill>
                            <a:srgbClr val="000000"/>
                          </a:solidFill>
                          <a:latin typeface="Arial"/>
                          <a:ea typeface="Arial"/>
                        </a:rPr>
                        <a:t>Chybějící přístup žáků a učitelů k Internetu</a:t>
                      </a:r>
                      <a:endParaRPr lang="pl-PL" sz="1300" b="0" strike="noStrike" spc="-1">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c>
                  <a:txBody>
                    <a:bodyPr/>
                    <a:lstStyle/>
                    <a:p>
                      <a:pPr algn="ctr">
                        <a:lnSpc>
                          <a:spcPct val="100000"/>
                        </a:lnSpc>
                        <a:buNone/>
                        <a:tabLst>
                          <a:tab pos="0" algn="l"/>
                        </a:tabLst>
                      </a:pPr>
                      <a:r>
                        <a:rPr lang="pl-PL" sz="1300" b="0" strike="noStrike" spc="-1">
                          <a:solidFill>
                            <a:srgbClr val="000000"/>
                          </a:solidFill>
                          <a:latin typeface="Arial"/>
                          <a:ea typeface="Arial"/>
                        </a:rPr>
                        <a:t>37%</a:t>
                      </a:r>
                      <a:endParaRPr lang="pl-PL" sz="1300" b="0" strike="noStrike" spc="-1">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r>
              <a:tr h="366840">
                <a:tc>
                  <a:txBody>
                    <a:bodyPr/>
                    <a:lstStyle/>
                    <a:p>
                      <a:pPr>
                        <a:lnSpc>
                          <a:spcPct val="100000"/>
                        </a:lnSpc>
                        <a:buNone/>
                        <a:tabLst>
                          <a:tab pos="0" algn="l"/>
                        </a:tabLst>
                      </a:pPr>
                      <a:r>
                        <a:rPr lang="pl-PL" sz="1300" b="1" strike="noStrike" spc="-1">
                          <a:solidFill>
                            <a:srgbClr val="000000"/>
                          </a:solidFill>
                          <a:latin typeface="Arial"/>
                          <a:ea typeface="Arial"/>
                        </a:rPr>
                        <a:t>Absence příslušného softwaru ve škole</a:t>
                      </a:r>
                      <a:endParaRPr lang="pl-PL" sz="1300" b="0" strike="noStrike" spc="-1">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c>
                  <a:txBody>
                    <a:bodyPr/>
                    <a:lstStyle/>
                    <a:p>
                      <a:pPr algn="ctr">
                        <a:lnSpc>
                          <a:spcPct val="100000"/>
                        </a:lnSpc>
                        <a:buNone/>
                        <a:tabLst>
                          <a:tab pos="0" algn="l"/>
                        </a:tabLst>
                      </a:pPr>
                      <a:r>
                        <a:rPr lang="pl-PL" sz="1300" b="0" strike="noStrike" spc="-1">
                          <a:solidFill>
                            <a:srgbClr val="000000"/>
                          </a:solidFill>
                          <a:latin typeface="Arial"/>
                          <a:ea typeface="Arial"/>
                        </a:rPr>
                        <a:t>30%</a:t>
                      </a:r>
                      <a:endParaRPr lang="pl-PL" sz="1300" b="0" strike="noStrike" spc="-1">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r>
              <a:tr h="366840">
                <a:tc>
                  <a:txBody>
                    <a:bodyPr/>
                    <a:lstStyle/>
                    <a:p>
                      <a:pPr>
                        <a:lnSpc>
                          <a:spcPct val="100000"/>
                        </a:lnSpc>
                        <a:buNone/>
                        <a:tabLst>
                          <a:tab pos="0" algn="l"/>
                        </a:tabLst>
                      </a:pPr>
                      <a:r>
                        <a:rPr lang="pl-PL" sz="1300" b="1" strike="noStrike" spc="-1">
                          <a:solidFill>
                            <a:srgbClr val="000000"/>
                          </a:solidFill>
                          <a:latin typeface="Arial"/>
                          <a:ea typeface="Arial"/>
                        </a:rPr>
                        <a:t>Problémy s propustností sítě</a:t>
                      </a:r>
                      <a:endParaRPr lang="pl-PL" sz="1300" b="0" strike="noStrike" spc="-1">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c>
                  <a:txBody>
                    <a:bodyPr/>
                    <a:lstStyle/>
                    <a:p>
                      <a:pPr algn="ctr">
                        <a:lnSpc>
                          <a:spcPct val="100000"/>
                        </a:lnSpc>
                        <a:buNone/>
                        <a:tabLst>
                          <a:tab pos="0" algn="l"/>
                        </a:tabLst>
                      </a:pPr>
                      <a:r>
                        <a:rPr lang="pl-PL" sz="1300" b="0" strike="noStrike" spc="-1">
                          <a:solidFill>
                            <a:srgbClr val="000000"/>
                          </a:solidFill>
                          <a:latin typeface="Arial"/>
                          <a:ea typeface="Arial"/>
                        </a:rPr>
                        <a:t>22%</a:t>
                      </a:r>
                      <a:endParaRPr lang="pl-PL" sz="1300" b="0" strike="noStrike" spc="-1">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r>
              <a:tr h="366840">
                <a:tc>
                  <a:txBody>
                    <a:bodyPr/>
                    <a:lstStyle/>
                    <a:p>
                      <a:pPr>
                        <a:lnSpc>
                          <a:spcPct val="100000"/>
                        </a:lnSpc>
                        <a:buNone/>
                        <a:tabLst>
                          <a:tab pos="0" algn="l"/>
                        </a:tabLst>
                      </a:pPr>
                      <a:r>
                        <a:rPr lang="pl-PL" sz="1300" b="1" strike="noStrike" spc="-1">
                          <a:solidFill>
                            <a:srgbClr val="000000"/>
                          </a:solidFill>
                          <a:latin typeface="Arial"/>
                          <a:ea typeface="Arial"/>
                        </a:rPr>
                        <a:t>Nutnost sdílení techniky k distanční výuce</a:t>
                      </a:r>
                      <a:endParaRPr lang="pl-PL" sz="1300" b="0" strike="noStrike" spc="-1">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c>
                  <a:txBody>
                    <a:bodyPr/>
                    <a:lstStyle/>
                    <a:p>
                      <a:pPr algn="ctr">
                        <a:lnSpc>
                          <a:spcPct val="100000"/>
                        </a:lnSpc>
                        <a:buNone/>
                        <a:tabLst>
                          <a:tab pos="0" algn="l"/>
                        </a:tabLst>
                      </a:pPr>
                      <a:r>
                        <a:rPr lang="pl-PL" sz="1300" b="0" strike="noStrike" spc="-1">
                          <a:solidFill>
                            <a:srgbClr val="000000"/>
                          </a:solidFill>
                          <a:latin typeface="Arial"/>
                          <a:ea typeface="Arial"/>
                        </a:rPr>
                        <a:t>19%</a:t>
                      </a:r>
                      <a:endParaRPr lang="pl-PL" sz="1300" b="0" strike="noStrike" spc="-1">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r>
              <a:tr h="366840">
                <a:tc>
                  <a:txBody>
                    <a:bodyPr/>
                    <a:lstStyle/>
                    <a:p>
                      <a:pPr>
                        <a:lnSpc>
                          <a:spcPct val="100000"/>
                        </a:lnSpc>
                        <a:buNone/>
                        <a:tabLst>
                          <a:tab pos="0" algn="l"/>
                        </a:tabLst>
                      </a:pPr>
                      <a:r>
                        <a:rPr lang="pl-PL" sz="1300" b="1" strike="noStrike" spc="-1">
                          <a:solidFill>
                            <a:srgbClr val="000000"/>
                          </a:solidFill>
                          <a:latin typeface="Arial"/>
                          <a:ea typeface="Arial"/>
                        </a:rPr>
                        <a:t>Poruchovost sítě</a:t>
                      </a:r>
                      <a:endParaRPr lang="pl-PL" sz="1300" b="0" strike="noStrike" spc="-1">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c>
                  <a:txBody>
                    <a:bodyPr/>
                    <a:lstStyle/>
                    <a:p>
                      <a:pPr algn="ctr">
                        <a:lnSpc>
                          <a:spcPct val="100000"/>
                        </a:lnSpc>
                        <a:buNone/>
                        <a:tabLst>
                          <a:tab pos="0" algn="l"/>
                        </a:tabLst>
                      </a:pPr>
                      <a:r>
                        <a:rPr lang="pl-PL" sz="1300" b="0" strike="noStrike" spc="-1">
                          <a:solidFill>
                            <a:srgbClr val="000000"/>
                          </a:solidFill>
                          <a:latin typeface="Arial"/>
                          <a:ea typeface="Arial"/>
                        </a:rPr>
                        <a:t>7%</a:t>
                      </a:r>
                      <a:endParaRPr lang="pl-PL" sz="1300" b="0" strike="noStrike" spc="-1">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r>
              <a:tr h="366840">
                <a:tc>
                  <a:txBody>
                    <a:bodyPr/>
                    <a:lstStyle/>
                    <a:p>
                      <a:pPr>
                        <a:lnSpc>
                          <a:spcPct val="100000"/>
                        </a:lnSpc>
                        <a:buNone/>
                        <a:tabLst>
                          <a:tab pos="0" algn="l"/>
                        </a:tabLst>
                      </a:pPr>
                      <a:r>
                        <a:rPr lang="pl-PL" sz="1300" b="1" strike="noStrike" spc="-1">
                          <a:solidFill>
                            <a:srgbClr val="000000"/>
                          </a:solidFill>
                          <a:latin typeface="Arial"/>
                          <a:ea typeface="Arial"/>
                        </a:rPr>
                        <a:t>Ve škole nejsou problémy s distanční výukou</a:t>
                      </a:r>
                      <a:endParaRPr lang="pl-PL" sz="1300" b="0" strike="noStrike" spc="-1">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c>
                  <a:txBody>
                    <a:bodyPr/>
                    <a:lstStyle/>
                    <a:p>
                      <a:pPr algn="ctr">
                        <a:lnSpc>
                          <a:spcPct val="100000"/>
                        </a:lnSpc>
                        <a:buNone/>
                        <a:tabLst>
                          <a:tab pos="0" algn="l"/>
                        </a:tabLst>
                      </a:pPr>
                      <a:r>
                        <a:rPr lang="pl-PL" sz="1300" b="0" strike="noStrike" spc="-1">
                          <a:solidFill>
                            <a:srgbClr val="000000"/>
                          </a:solidFill>
                          <a:latin typeface="Arial"/>
                          <a:ea typeface="Arial"/>
                        </a:rPr>
                        <a:t>6%</a:t>
                      </a:r>
                      <a:endParaRPr lang="pl-PL" sz="1300" b="0" strike="noStrike" spc="-1">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r>
              <a:tr h="366840">
                <a:tc>
                  <a:txBody>
                    <a:bodyPr/>
                    <a:lstStyle/>
                    <a:p>
                      <a:pPr>
                        <a:lnSpc>
                          <a:spcPct val="100000"/>
                        </a:lnSpc>
                        <a:buNone/>
                        <a:tabLst>
                          <a:tab pos="0" algn="l"/>
                        </a:tabLst>
                      </a:pPr>
                      <a:r>
                        <a:rPr lang="pl-PL" sz="1300" b="1" strike="noStrike" spc="-1">
                          <a:solidFill>
                            <a:srgbClr val="000000"/>
                          </a:solidFill>
                          <a:latin typeface="Arial"/>
                          <a:ea typeface="Arial"/>
                        </a:rPr>
                        <a:t>Nemožnost provést ve škole příslušné změny</a:t>
                      </a:r>
                      <a:endParaRPr lang="pl-PL" sz="1300" b="0" strike="noStrike" spc="-1">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c>
                  <a:txBody>
                    <a:bodyPr/>
                    <a:lstStyle/>
                    <a:p>
                      <a:pPr algn="ctr">
                        <a:lnSpc>
                          <a:spcPct val="100000"/>
                        </a:lnSpc>
                        <a:buNone/>
                        <a:tabLst>
                          <a:tab pos="0" algn="l"/>
                        </a:tabLst>
                      </a:pPr>
                      <a:r>
                        <a:rPr lang="pl-PL" sz="1300" b="0" strike="noStrike" spc="-1">
                          <a:solidFill>
                            <a:srgbClr val="000000"/>
                          </a:solidFill>
                          <a:latin typeface="Arial"/>
                          <a:ea typeface="Arial"/>
                        </a:rPr>
                        <a:t>6%</a:t>
                      </a:r>
                      <a:endParaRPr lang="pl-PL" sz="1300" b="0" strike="noStrike" spc="-1">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06" name="PlaceHolder 1"/>
          <p:cNvSpPr>
            <a:spLocks noGrp="1"/>
          </p:cNvSpPr>
          <p:nvPr>
            <p:ph type="title"/>
          </p:nvPr>
        </p:nvSpPr>
        <p:spPr>
          <a:xfrm>
            <a:off x="1203840" y="226440"/>
            <a:ext cx="10514880" cy="1324800"/>
          </a:xfrm>
          <a:prstGeom prst="rect">
            <a:avLst/>
          </a:prstGeom>
          <a:noFill/>
          <a:ln w="0">
            <a:noFill/>
          </a:ln>
        </p:spPr>
        <p:txBody>
          <a:bodyPr anchor="ctr">
            <a:noAutofit/>
          </a:bodyPr>
          <a:lstStyle/>
          <a:p>
            <a:pPr algn="ctr">
              <a:lnSpc>
                <a:spcPct val="90000"/>
              </a:lnSpc>
              <a:buNone/>
              <a:tabLst>
                <a:tab pos="0" algn="l"/>
              </a:tabLst>
            </a:pPr>
            <a:r>
              <a:t/>
            </a:r>
            <a:br/>
            <a:r>
              <a:rPr lang="pl-PL" sz="1900" b="1" strike="noStrike" spc="-1">
                <a:solidFill>
                  <a:srgbClr val="000000"/>
                </a:solidFill>
                <a:latin typeface="Arial"/>
                <a:ea typeface="Arial"/>
              </a:rPr>
              <a:t>Příklady problémů, na které poukazovala minimálně polovina ředitelů základních škol: </a:t>
            </a:r>
            <a:endParaRPr lang="pl-PL" sz="1900" b="0" strike="noStrike" spc="-1">
              <a:solidFill>
                <a:srgbClr val="000000"/>
              </a:solidFill>
              <a:latin typeface="Arial"/>
            </a:endParaRPr>
          </a:p>
        </p:txBody>
      </p:sp>
      <p:pic>
        <p:nvPicPr>
          <p:cNvPr id="107" name="Google Shape;177;p14" descr="C:\Users\Marek Runiewicz\OneDrive - Karkonoska Państwowa Szkoła Wyższa w Jeleniej Górze\07215 PL-CZ Platforma cyfrowa\logo-cz-pl\Logo cz-pl eu.jpg"/>
          <p:cNvPicPr/>
          <p:nvPr/>
        </p:nvPicPr>
        <p:blipFill>
          <a:blip r:embed="rId4"/>
          <a:stretch/>
        </p:blipFill>
        <p:spPr>
          <a:xfrm>
            <a:off x="1355400" y="5584320"/>
            <a:ext cx="10242360" cy="980280"/>
          </a:xfrm>
          <a:prstGeom prst="rect">
            <a:avLst/>
          </a:prstGeom>
          <a:ln w="0">
            <a:noFill/>
          </a:ln>
        </p:spPr>
      </p:pic>
      <p:sp>
        <p:nvSpPr>
          <p:cNvPr id="108" name="Google Shape;178;p14"/>
          <p:cNvSpPr/>
          <p:nvPr/>
        </p:nvSpPr>
        <p:spPr>
          <a:xfrm>
            <a:off x="1563480" y="1386360"/>
            <a:ext cx="2437560" cy="2408040"/>
          </a:xfrm>
          <a:prstGeom prst="ellipse">
            <a:avLst/>
          </a:prstGeom>
          <a:solidFill>
            <a:srgbClr val="5B9BD5"/>
          </a:solidFill>
          <a:ln w="25400">
            <a:solidFill>
              <a:srgbClr val="43729D"/>
            </a:solidFill>
            <a:miter/>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buNone/>
              <a:tabLst>
                <a:tab pos="0" algn="l"/>
              </a:tabLst>
            </a:pPr>
            <a:r>
              <a:rPr lang="pl-PL" sz="2400" b="1" strike="noStrike" spc="-1">
                <a:solidFill>
                  <a:srgbClr val="FFFF00"/>
                </a:solidFill>
                <a:latin typeface="Source Sans Pro"/>
                <a:ea typeface="Source Sans Pro"/>
              </a:rPr>
              <a:t>88%</a:t>
            </a:r>
            <a:r>
              <a:rPr lang="pl-PL" sz="1800" b="1" strike="noStrike" spc="-1">
                <a:solidFill>
                  <a:srgbClr val="FFFF00"/>
                </a:solidFill>
                <a:latin typeface="Source Sans Pro"/>
                <a:ea typeface="Source Sans Pro"/>
              </a:rPr>
              <a:t> </a:t>
            </a:r>
            <a:endParaRPr lang="pl-PL" sz="1800" b="0" strike="noStrike" spc="-1">
              <a:latin typeface="Arial"/>
            </a:endParaRPr>
          </a:p>
          <a:p>
            <a:pPr algn="ctr">
              <a:lnSpc>
                <a:spcPct val="100000"/>
              </a:lnSpc>
              <a:buNone/>
              <a:tabLst>
                <a:tab pos="0" algn="l"/>
              </a:tabLst>
            </a:pPr>
            <a:r>
              <a:rPr lang="pl-PL" sz="2200" b="0" strike="noStrike" spc="-1">
                <a:solidFill>
                  <a:srgbClr val="FFFF00"/>
                </a:solidFill>
                <a:latin typeface="Source Serif Pro"/>
                <a:ea typeface="Source Serif Pro"/>
              </a:rPr>
              <a:t>Sdílení techniky nezbytné k distanční výuce</a:t>
            </a:r>
            <a:r>
              <a:rPr lang="pl-PL" sz="2400" b="0" strike="noStrike" spc="-1">
                <a:solidFill>
                  <a:srgbClr val="FFFF00"/>
                </a:solidFill>
                <a:latin typeface="Source Serif Pro"/>
                <a:ea typeface="Source Serif Pro"/>
              </a:rPr>
              <a:t> </a:t>
            </a:r>
            <a:endParaRPr lang="pl-PL" sz="2400" b="0" strike="noStrike" spc="-1">
              <a:latin typeface="Arial"/>
            </a:endParaRPr>
          </a:p>
        </p:txBody>
      </p:sp>
      <p:sp>
        <p:nvSpPr>
          <p:cNvPr id="109" name="Google Shape;179;p14"/>
          <p:cNvSpPr/>
          <p:nvPr/>
        </p:nvSpPr>
        <p:spPr>
          <a:xfrm>
            <a:off x="4763880" y="1386360"/>
            <a:ext cx="2437560" cy="2408040"/>
          </a:xfrm>
          <a:prstGeom prst="ellipse">
            <a:avLst/>
          </a:prstGeom>
          <a:solidFill>
            <a:srgbClr val="5B9BD5"/>
          </a:solidFill>
          <a:ln w="25400">
            <a:solidFill>
              <a:srgbClr val="43729D"/>
            </a:solidFill>
            <a:miter/>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buNone/>
              <a:tabLst>
                <a:tab pos="0" algn="l"/>
              </a:tabLst>
            </a:pPr>
            <a:r>
              <a:rPr lang="pl-PL" sz="2400" b="1" strike="noStrike" spc="-1">
                <a:solidFill>
                  <a:srgbClr val="FFFF00"/>
                </a:solidFill>
                <a:latin typeface="Source Sans Pro"/>
                <a:ea typeface="Source Sans Pro"/>
              </a:rPr>
              <a:t>75% </a:t>
            </a:r>
            <a:endParaRPr lang="pl-PL" sz="2400" b="0" strike="noStrike" spc="-1">
              <a:latin typeface="Arial"/>
            </a:endParaRPr>
          </a:p>
          <a:p>
            <a:pPr algn="ctr">
              <a:lnSpc>
                <a:spcPct val="100000"/>
              </a:lnSpc>
              <a:buNone/>
              <a:tabLst>
                <a:tab pos="0" algn="l"/>
              </a:tabLst>
            </a:pPr>
            <a:r>
              <a:rPr lang="pl-PL" sz="2200" b="0" strike="noStrike" spc="-1">
                <a:solidFill>
                  <a:srgbClr val="FFFF00"/>
                </a:solidFill>
                <a:latin typeface="Source Sans Pro"/>
                <a:ea typeface="Source Sans Pro"/>
              </a:rPr>
              <a:t>Propustnost sítě </a:t>
            </a:r>
            <a:endParaRPr lang="pl-PL" sz="2200" b="0" strike="noStrike" spc="-1">
              <a:latin typeface="Arial"/>
            </a:endParaRPr>
          </a:p>
        </p:txBody>
      </p:sp>
      <p:sp>
        <p:nvSpPr>
          <p:cNvPr id="110" name="Google Shape;180;p14"/>
          <p:cNvSpPr/>
          <p:nvPr/>
        </p:nvSpPr>
        <p:spPr>
          <a:xfrm>
            <a:off x="7964280" y="1455480"/>
            <a:ext cx="2437560" cy="2408040"/>
          </a:xfrm>
          <a:prstGeom prst="ellipse">
            <a:avLst/>
          </a:prstGeom>
          <a:solidFill>
            <a:srgbClr val="5B9BD5"/>
          </a:solidFill>
          <a:ln w="25400">
            <a:solidFill>
              <a:srgbClr val="43729D"/>
            </a:solidFill>
            <a:miter/>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buNone/>
              <a:tabLst>
                <a:tab pos="0" algn="l"/>
              </a:tabLst>
            </a:pPr>
            <a:r>
              <a:rPr lang="pl-PL" sz="2400" b="1" strike="noStrike" spc="-1">
                <a:solidFill>
                  <a:srgbClr val="FFFF00"/>
                </a:solidFill>
                <a:latin typeface="Source Sans Pro"/>
                <a:ea typeface="Source Sans Pro"/>
              </a:rPr>
              <a:t>Cca 70%</a:t>
            </a:r>
            <a:r>
              <a:rPr lang="pl-PL" sz="1800" b="1" strike="noStrike" spc="-1">
                <a:solidFill>
                  <a:srgbClr val="FFFF00"/>
                </a:solidFill>
                <a:latin typeface="Source Sans Pro"/>
                <a:ea typeface="Source Sans Pro"/>
              </a:rPr>
              <a:t> </a:t>
            </a:r>
            <a:endParaRPr lang="pl-PL" sz="1800" b="0" strike="noStrike" spc="-1">
              <a:latin typeface="Arial"/>
            </a:endParaRPr>
          </a:p>
          <a:p>
            <a:pPr algn="ctr">
              <a:lnSpc>
                <a:spcPct val="100000"/>
              </a:lnSpc>
              <a:buNone/>
              <a:tabLst>
                <a:tab pos="0" algn="l"/>
              </a:tabLst>
            </a:pPr>
            <a:r>
              <a:rPr lang="pl-PL" sz="2000" b="0" strike="noStrike" spc="-1">
                <a:solidFill>
                  <a:srgbClr val="FFFF00"/>
                </a:solidFill>
                <a:latin typeface="Source Sans Pro"/>
                <a:ea typeface="Source Sans Pro"/>
              </a:rPr>
              <a:t>Rodiče nemají čas pomáhat dětem v distanční výuce</a:t>
            </a:r>
            <a:endParaRPr lang="pl-PL" sz="2000" b="0" strike="noStrike" spc="-1">
              <a:latin typeface="Arial"/>
            </a:endParaRPr>
          </a:p>
        </p:txBody>
      </p:sp>
      <p:sp>
        <p:nvSpPr>
          <p:cNvPr id="111" name="Google Shape;181;p14"/>
          <p:cNvSpPr/>
          <p:nvPr/>
        </p:nvSpPr>
        <p:spPr>
          <a:xfrm>
            <a:off x="3141720" y="3313440"/>
            <a:ext cx="2437560" cy="2408040"/>
          </a:xfrm>
          <a:prstGeom prst="ellipse">
            <a:avLst/>
          </a:prstGeom>
          <a:solidFill>
            <a:srgbClr val="5B9BD5"/>
          </a:solidFill>
          <a:ln w="25400">
            <a:solidFill>
              <a:srgbClr val="43729D"/>
            </a:solidFill>
            <a:miter/>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buNone/>
              <a:tabLst>
                <a:tab pos="0" algn="l"/>
              </a:tabLst>
            </a:pPr>
            <a:r>
              <a:rPr lang="pl-PL" sz="2400" b="1" strike="noStrike" spc="-1">
                <a:solidFill>
                  <a:srgbClr val="FFFFFF"/>
                </a:solidFill>
                <a:latin typeface="Source Sans Pro"/>
                <a:ea typeface="Source Sans Pro"/>
              </a:rPr>
              <a:t>53% </a:t>
            </a:r>
            <a:endParaRPr lang="pl-PL" sz="2400" b="0" strike="noStrike" spc="-1">
              <a:latin typeface="Arial"/>
            </a:endParaRPr>
          </a:p>
          <a:p>
            <a:pPr algn="ctr">
              <a:lnSpc>
                <a:spcPct val="100000"/>
              </a:lnSpc>
              <a:buNone/>
              <a:tabLst>
                <a:tab pos="0" algn="l"/>
              </a:tabLst>
            </a:pPr>
            <a:r>
              <a:rPr lang="pl-PL" sz="2000" b="0" strike="noStrike" spc="-1">
                <a:solidFill>
                  <a:srgbClr val="FFFFFF"/>
                </a:solidFill>
                <a:latin typeface="Source Sans Pro"/>
                <a:ea typeface="Source Sans Pro"/>
              </a:rPr>
              <a:t>Dovednost žáků pracovat s potřebným softwarem </a:t>
            </a:r>
            <a:endParaRPr lang="pl-PL" sz="2000" b="0" strike="noStrike" spc="-1">
              <a:latin typeface="Arial"/>
            </a:endParaRPr>
          </a:p>
        </p:txBody>
      </p:sp>
      <p:sp>
        <p:nvSpPr>
          <p:cNvPr id="112" name="Google Shape;182;p14"/>
          <p:cNvSpPr/>
          <p:nvPr/>
        </p:nvSpPr>
        <p:spPr>
          <a:xfrm>
            <a:off x="6342120" y="3313440"/>
            <a:ext cx="2437560" cy="2408040"/>
          </a:xfrm>
          <a:prstGeom prst="ellipse">
            <a:avLst/>
          </a:prstGeom>
          <a:solidFill>
            <a:srgbClr val="5B9BD5"/>
          </a:solidFill>
          <a:ln w="25400">
            <a:solidFill>
              <a:srgbClr val="43729D"/>
            </a:solidFill>
            <a:miter/>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buNone/>
              <a:tabLst>
                <a:tab pos="0" algn="l"/>
              </a:tabLst>
            </a:pPr>
            <a:r>
              <a:rPr lang="pl-PL" sz="2400" b="1" strike="noStrike" spc="-1">
                <a:solidFill>
                  <a:srgbClr val="FFFFFF"/>
                </a:solidFill>
                <a:latin typeface="Source Sans Pro"/>
                <a:ea typeface="Source Sans Pro"/>
              </a:rPr>
              <a:t>50% </a:t>
            </a:r>
            <a:endParaRPr lang="pl-PL" sz="2400" b="0" strike="noStrike" spc="-1">
              <a:latin typeface="Arial"/>
            </a:endParaRPr>
          </a:p>
          <a:p>
            <a:pPr algn="ctr">
              <a:lnSpc>
                <a:spcPct val="100000"/>
              </a:lnSpc>
              <a:buNone/>
              <a:tabLst>
                <a:tab pos="0" algn="l"/>
              </a:tabLst>
            </a:pPr>
            <a:r>
              <a:rPr lang="pl-PL" sz="1600" b="0" strike="noStrike" spc="-1">
                <a:solidFill>
                  <a:srgbClr val="FFFFFF"/>
                </a:solidFill>
                <a:latin typeface="Source Sans Pro"/>
                <a:ea typeface="Source Sans Pro"/>
              </a:rPr>
              <a:t>Dovednost rodičů nejmladších žáků pracovat se softwarem potřebným k distanční výuce</a:t>
            </a:r>
            <a:endParaRPr lang="pl-PL" sz="1600" b="0" strike="noStrike" spc="-1">
              <a:latin typeface="Arial"/>
            </a:endParaRPr>
          </a:p>
        </p:txBody>
      </p:sp>
      <p:sp>
        <p:nvSpPr>
          <p:cNvPr id="113" name="Google Shape;183;p14"/>
          <p:cNvSpPr/>
          <p:nvPr/>
        </p:nvSpPr>
        <p:spPr>
          <a:xfrm>
            <a:off x="1203840" y="95760"/>
            <a:ext cx="10514880" cy="765000"/>
          </a:xfrm>
          <a:prstGeom prst="rect">
            <a:avLst/>
          </a:prstGeom>
          <a:noFill/>
          <a:ln w="0">
            <a:noFill/>
          </a:ln>
        </p:spPr>
        <p:style>
          <a:lnRef idx="0">
            <a:scrgbClr r="0" g="0" b="0"/>
          </a:lnRef>
          <a:fillRef idx="0">
            <a:scrgbClr r="0" g="0" b="0"/>
          </a:fillRef>
          <a:effectRef idx="0">
            <a:scrgbClr r="0" g="0" b="0"/>
          </a:effectRef>
          <a:fontRef idx="minor"/>
        </p:style>
        <p:txBody>
          <a:bodyPr anchor="ctr">
            <a:normAutofit/>
          </a:bodyPr>
          <a:lstStyle/>
          <a:p>
            <a:pPr algn="ctr">
              <a:lnSpc>
                <a:spcPct val="90000"/>
              </a:lnSpc>
              <a:buNone/>
              <a:tabLst>
                <a:tab pos="0" algn="l"/>
              </a:tabLst>
            </a:pPr>
            <a:r>
              <a:rPr lang="pl-PL" sz="2800" b="1" strike="noStrike" spc="-1">
                <a:solidFill>
                  <a:srgbClr val="0070C0"/>
                </a:solidFill>
                <a:latin typeface="Arial"/>
                <a:ea typeface="Arial"/>
              </a:rPr>
              <a:t>Organizace dálkového studia a vzdělávání - hlavní problémy</a:t>
            </a:r>
            <a:endParaRPr lang="pl-PL" sz="2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14" name="PlaceHolder 1"/>
          <p:cNvSpPr>
            <a:spLocks noGrp="1"/>
          </p:cNvSpPr>
          <p:nvPr>
            <p:ph type="title"/>
          </p:nvPr>
        </p:nvSpPr>
        <p:spPr>
          <a:xfrm>
            <a:off x="1203840" y="185040"/>
            <a:ext cx="10514880" cy="1324800"/>
          </a:xfrm>
          <a:prstGeom prst="rect">
            <a:avLst/>
          </a:prstGeom>
          <a:noFill/>
          <a:ln w="0">
            <a:noFill/>
          </a:ln>
        </p:spPr>
        <p:txBody>
          <a:bodyPr anchor="ctr">
            <a:noAutofit/>
          </a:bodyPr>
          <a:lstStyle/>
          <a:p>
            <a:pPr algn="ctr">
              <a:lnSpc>
                <a:spcPct val="90000"/>
              </a:lnSpc>
              <a:buNone/>
              <a:tabLst>
                <a:tab pos="0" algn="l"/>
              </a:tabLst>
            </a:pPr>
            <a:r>
              <a:t/>
            </a:r>
            <a:br/>
            <a:r>
              <a:rPr lang="pl-PL" sz="2000" b="1" strike="noStrike" spc="-1">
                <a:solidFill>
                  <a:srgbClr val="000000"/>
                </a:solidFill>
                <a:latin typeface="Arial"/>
                <a:ea typeface="Arial"/>
              </a:rPr>
              <a:t>Příklady problémů, na které častěji poukazovali ředitelé škol na venkově:</a:t>
            </a:r>
            <a:endParaRPr lang="pl-PL" sz="2000" b="0" strike="noStrike" spc="-1">
              <a:solidFill>
                <a:srgbClr val="000000"/>
              </a:solidFill>
              <a:latin typeface="Arial"/>
            </a:endParaRPr>
          </a:p>
        </p:txBody>
      </p:sp>
      <p:pic>
        <p:nvPicPr>
          <p:cNvPr id="115" name="Google Shape;190;p15" descr="C:\Users\Marek Runiewicz\OneDrive - Karkonoska Państwowa Szkoła Wyższa w Jeleniej Górze\07215 PL-CZ Platforma cyfrowa\logo-cz-pl\Logo cz-pl eu.jpg"/>
          <p:cNvPicPr/>
          <p:nvPr/>
        </p:nvPicPr>
        <p:blipFill>
          <a:blip r:embed="rId4"/>
          <a:stretch/>
        </p:blipFill>
        <p:spPr>
          <a:xfrm>
            <a:off x="1355400" y="5584320"/>
            <a:ext cx="10242360" cy="980280"/>
          </a:xfrm>
          <a:prstGeom prst="rect">
            <a:avLst/>
          </a:prstGeom>
          <a:ln w="0">
            <a:noFill/>
          </a:ln>
        </p:spPr>
      </p:pic>
      <p:sp>
        <p:nvSpPr>
          <p:cNvPr id="116" name="Google Shape;191;p15"/>
          <p:cNvSpPr/>
          <p:nvPr/>
        </p:nvSpPr>
        <p:spPr>
          <a:xfrm>
            <a:off x="4763880" y="1386360"/>
            <a:ext cx="2437560" cy="2408040"/>
          </a:xfrm>
          <a:prstGeom prst="ellipse">
            <a:avLst/>
          </a:prstGeom>
          <a:solidFill>
            <a:srgbClr val="5B9BD5"/>
          </a:solidFill>
          <a:ln w="25400">
            <a:solidFill>
              <a:srgbClr val="43729D"/>
            </a:solidFill>
            <a:miter/>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buNone/>
              <a:tabLst>
                <a:tab pos="0" algn="l"/>
              </a:tabLst>
            </a:pPr>
            <a:r>
              <a:rPr lang="pl-PL" sz="2400" b="1" strike="noStrike" spc="-1">
                <a:solidFill>
                  <a:srgbClr val="FFFF00"/>
                </a:solidFill>
                <a:latin typeface="Source Sans Pro"/>
                <a:ea typeface="Source Sans Pro"/>
              </a:rPr>
              <a:t>83% </a:t>
            </a:r>
            <a:endParaRPr lang="pl-PL" sz="2400" b="0" strike="noStrike" spc="-1">
              <a:latin typeface="Arial"/>
            </a:endParaRPr>
          </a:p>
          <a:p>
            <a:pPr algn="ctr">
              <a:lnSpc>
                <a:spcPct val="100000"/>
              </a:lnSpc>
              <a:buNone/>
              <a:tabLst>
                <a:tab pos="0" algn="l"/>
              </a:tabLst>
            </a:pPr>
            <a:r>
              <a:rPr lang="pl-PL" sz="2200" b="1" strike="noStrike" spc="-1">
                <a:solidFill>
                  <a:srgbClr val="FFFF00"/>
                </a:solidFill>
                <a:latin typeface="Source Sans Pro"/>
                <a:ea typeface="Source Sans Pro"/>
              </a:rPr>
              <a:t>Propustnost sítě</a:t>
            </a:r>
            <a:endParaRPr lang="pl-PL" sz="2200" b="0" strike="noStrike" spc="-1">
              <a:latin typeface="Arial"/>
            </a:endParaRPr>
          </a:p>
        </p:txBody>
      </p:sp>
      <p:sp>
        <p:nvSpPr>
          <p:cNvPr id="117" name="Google Shape;192;p15"/>
          <p:cNvSpPr/>
          <p:nvPr/>
        </p:nvSpPr>
        <p:spPr>
          <a:xfrm>
            <a:off x="3141720" y="3313440"/>
            <a:ext cx="2437560" cy="2408040"/>
          </a:xfrm>
          <a:prstGeom prst="ellipse">
            <a:avLst/>
          </a:prstGeom>
          <a:solidFill>
            <a:srgbClr val="5B9BD5"/>
          </a:solidFill>
          <a:ln w="25400">
            <a:solidFill>
              <a:srgbClr val="43729D"/>
            </a:solidFill>
            <a:miter/>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buNone/>
              <a:tabLst>
                <a:tab pos="0" algn="l"/>
              </a:tabLst>
            </a:pPr>
            <a:r>
              <a:rPr lang="pl-PL" sz="2400" b="1" strike="noStrike" spc="-1">
                <a:solidFill>
                  <a:srgbClr val="FFFFFF"/>
                </a:solidFill>
                <a:latin typeface="Source Sans Pro"/>
                <a:ea typeface="Source Sans Pro"/>
              </a:rPr>
              <a:t>54% </a:t>
            </a:r>
            <a:endParaRPr lang="pl-PL" sz="2400" b="0" strike="noStrike" spc="-1">
              <a:latin typeface="Arial"/>
            </a:endParaRPr>
          </a:p>
          <a:p>
            <a:pPr algn="ctr">
              <a:lnSpc>
                <a:spcPct val="100000"/>
              </a:lnSpc>
              <a:buNone/>
              <a:tabLst>
                <a:tab pos="0" algn="l"/>
              </a:tabLst>
            </a:pPr>
            <a:r>
              <a:rPr lang="pl-PL" sz="2200" b="0" strike="noStrike" spc="-1">
                <a:solidFill>
                  <a:srgbClr val="FFFFFF"/>
                </a:solidFill>
                <a:latin typeface="Source Sans Pro"/>
                <a:ea typeface="Source Sans Pro"/>
              </a:rPr>
              <a:t>Dovednost žáků pracovat s potřebným softwarem</a:t>
            </a:r>
            <a:r>
              <a:rPr lang="pl-PL" sz="2800" b="0" strike="noStrike" spc="-1">
                <a:solidFill>
                  <a:srgbClr val="FFFFFF"/>
                </a:solidFill>
                <a:latin typeface="Source Sans Pro"/>
                <a:ea typeface="Source Sans Pro"/>
              </a:rPr>
              <a:t> </a:t>
            </a:r>
            <a:endParaRPr lang="pl-PL" sz="2800" b="0" strike="noStrike" spc="-1">
              <a:latin typeface="Arial"/>
            </a:endParaRPr>
          </a:p>
        </p:txBody>
      </p:sp>
      <p:sp>
        <p:nvSpPr>
          <p:cNvPr id="118" name="Google Shape;193;p15"/>
          <p:cNvSpPr/>
          <p:nvPr/>
        </p:nvSpPr>
        <p:spPr>
          <a:xfrm>
            <a:off x="6342120" y="3313440"/>
            <a:ext cx="2437560" cy="2408040"/>
          </a:xfrm>
          <a:prstGeom prst="ellipse">
            <a:avLst/>
          </a:prstGeom>
          <a:solidFill>
            <a:srgbClr val="5B9BD5"/>
          </a:solidFill>
          <a:ln w="25400">
            <a:solidFill>
              <a:srgbClr val="43729D"/>
            </a:solidFill>
            <a:miter/>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buNone/>
              <a:tabLst>
                <a:tab pos="0" algn="l"/>
              </a:tabLst>
            </a:pPr>
            <a:r>
              <a:rPr lang="pl-PL" sz="2400" b="1" strike="noStrike" spc="-1">
                <a:solidFill>
                  <a:srgbClr val="FFFFFF"/>
                </a:solidFill>
                <a:latin typeface="Source Sans Pro"/>
                <a:ea typeface="Source Sans Pro"/>
              </a:rPr>
              <a:t>49% </a:t>
            </a:r>
            <a:endParaRPr lang="pl-PL" sz="2400" b="0" strike="noStrike" spc="-1">
              <a:latin typeface="Arial"/>
            </a:endParaRPr>
          </a:p>
          <a:p>
            <a:pPr algn="ctr">
              <a:lnSpc>
                <a:spcPct val="100000"/>
              </a:lnSpc>
              <a:buNone/>
              <a:tabLst>
                <a:tab pos="0" algn="l"/>
              </a:tabLst>
            </a:pPr>
            <a:r>
              <a:rPr lang="pl-PL" sz="1600" b="0" strike="noStrike" spc="-1">
                <a:solidFill>
                  <a:srgbClr val="FFFFFF"/>
                </a:solidFill>
                <a:latin typeface="Source Sans Pro"/>
                <a:ea typeface="Source Sans Pro"/>
              </a:rPr>
              <a:t>Dovednost rodičů nejmladších dětí pracovat se softwarem potřebným k distanční výuce</a:t>
            </a:r>
            <a:endParaRPr lang="pl-PL" sz="1600" b="0" strike="noStrike" spc="-1">
              <a:latin typeface="Arial"/>
            </a:endParaRPr>
          </a:p>
        </p:txBody>
      </p:sp>
      <p:sp>
        <p:nvSpPr>
          <p:cNvPr id="119" name="Google Shape;194;p15"/>
          <p:cNvSpPr/>
          <p:nvPr/>
        </p:nvSpPr>
        <p:spPr>
          <a:xfrm>
            <a:off x="1203840" y="109440"/>
            <a:ext cx="10514880" cy="765000"/>
          </a:xfrm>
          <a:prstGeom prst="rect">
            <a:avLst/>
          </a:prstGeom>
          <a:noFill/>
          <a:ln w="0">
            <a:noFill/>
          </a:ln>
        </p:spPr>
        <p:style>
          <a:lnRef idx="0">
            <a:scrgbClr r="0" g="0" b="0"/>
          </a:lnRef>
          <a:fillRef idx="0">
            <a:scrgbClr r="0" g="0" b="0"/>
          </a:fillRef>
          <a:effectRef idx="0">
            <a:scrgbClr r="0" g="0" b="0"/>
          </a:effectRef>
          <a:fontRef idx="minor"/>
        </p:style>
        <p:txBody>
          <a:bodyPr anchor="ctr">
            <a:normAutofit/>
          </a:bodyPr>
          <a:lstStyle/>
          <a:p>
            <a:pPr algn="ctr">
              <a:lnSpc>
                <a:spcPct val="90000"/>
              </a:lnSpc>
              <a:buNone/>
              <a:tabLst>
                <a:tab pos="0" algn="l"/>
              </a:tabLst>
            </a:pPr>
            <a:r>
              <a:rPr lang="pl-PL" sz="2800" b="1" strike="noStrike" spc="-1">
                <a:solidFill>
                  <a:srgbClr val="0070C0"/>
                </a:solidFill>
                <a:latin typeface="Arial"/>
                <a:ea typeface="Arial"/>
              </a:rPr>
              <a:t>Organizace dálkového studia a vzdělávání - hlavní problémy</a:t>
            </a:r>
            <a:endParaRPr lang="pl-PL" sz="2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20" name="PlaceHolder 1"/>
          <p:cNvSpPr>
            <a:spLocks noGrp="1"/>
          </p:cNvSpPr>
          <p:nvPr>
            <p:ph type="title"/>
          </p:nvPr>
        </p:nvSpPr>
        <p:spPr>
          <a:xfrm>
            <a:off x="1203840" y="198720"/>
            <a:ext cx="10514880" cy="1324800"/>
          </a:xfrm>
          <a:prstGeom prst="rect">
            <a:avLst/>
          </a:prstGeom>
          <a:noFill/>
          <a:ln w="0">
            <a:noFill/>
          </a:ln>
        </p:spPr>
        <p:txBody>
          <a:bodyPr anchor="ctr">
            <a:noAutofit/>
          </a:bodyPr>
          <a:lstStyle/>
          <a:p>
            <a:pPr algn="ctr">
              <a:lnSpc>
                <a:spcPct val="90000"/>
              </a:lnSpc>
              <a:buNone/>
              <a:tabLst>
                <a:tab pos="0" algn="l"/>
              </a:tabLst>
            </a:pPr>
            <a:r>
              <a:rPr lang="pl-PL" sz="2800" b="1" strike="noStrike" spc="-1">
                <a:solidFill>
                  <a:srgbClr val="0070C0"/>
                </a:solidFill>
                <a:latin typeface="Arial"/>
                <a:ea typeface="Arial"/>
              </a:rPr>
              <a:t>Modely řízení škol z hlediska distanční výuky</a:t>
            </a:r>
            <a:r>
              <a:rPr lang="pl-PL" sz="2800" b="1" strike="noStrike" spc="-1">
                <a:solidFill>
                  <a:srgbClr val="000000"/>
                </a:solidFill>
                <a:latin typeface="Arial"/>
                <a:ea typeface="Arial"/>
              </a:rPr>
              <a:t> </a:t>
            </a:r>
            <a:r>
              <a:t/>
            </a:r>
            <a:br/>
            <a:endParaRPr lang="pl-PL" sz="2800" b="0" strike="noStrike" spc="-1">
              <a:solidFill>
                <a:srgbClr val="000000"/>
              </a:solidFill>
              <a:latin typeface="Arial"/>
            </a:endParaRPr>
          </a:p>
        </p:txBody>
      </p:sp>
      <p:sp>
        <p:nvSpPr>
          <p:cNvPr id="121" name="PlaceHolder 2"/>
          <p:cNvSpPr>
            <a:spLocks noGrp="1"/>
          </p:cNvSpPr>
          <p:nvPr>
            <p:ph/>
          </p:nvPr>
        </p:nvSpPr>
        <p:spPr>
          <a:xfrm>
            <a:off x="1219320" y="986400"/>
            <a:ext cx="10514880" cy="1324800"/>
          </a:xfrm>
          <a:prstGeom prst="rect">
            <a:avLst/>
          </a:prstGeom>
          <a:noFill/>
          <a:ln w="0">
            <a:noFill/>
          </a:ln>
        </p:spPr>
        <p:txBody>
          <a:bodyPr anchor="t">
            <a:noAutofit/>
          </a:bodyPr>
          <a:lstStyle/>
          <a:p>
            <a:pPr>
              <a:lnSpc>
                <a:spcPct val="100000"/>
              </a:lnSpc>
              <a:buNone/>
              <a:tabLst>
                <a:tab pos="0" algn="l"/>
              </a:tabLst>
            </a:pPr>
            <a:r>
              <a:rPr lang="pl-PL" sz="1800" b="0" strike="noStrike" spc="-1">
                <a:solidFill>
                  <a:srgbClr val="000000"/>
                </a:solidFill>
                <a:latin typeface="Arial"/>
                <a:ea typeface="Arial"/>
              </a:rPr>
              <a:t>Model řízení ve školství je způsob, jak samospráva využívá klíčové zdroje (ředitel, učitelé), aby poskytla zainteresovaným stranám očekávanou hodnotu vzdělávání (klíčové vzdělávací priority), při zajištění jeho realizace v souladu s požadavky rozpočtové kázně veřejných financí a ekonomických pravidel efektivnosti.</a:t>
            </a:r>
            <a:endParaRPr lang="pl-PL" sz="1800" b="0" strike="noStrike" spc="-1">
              <a:solidFill>
                <a:srgbClr val="000000"/>
              </a:solidFill>
              <a:latin typeface="Arial"/>
            </a:endParaRPr>
          </a:p>
        </p:txBody>
      </p:sp>
      <p:pic>
        <p:nvPicPr>
          <p:cNvPr id="122" name="Google Shape;202;p17" descr="C:\Users\Marek Runiewicz\OneDrive - Karkonoska Państwowa Szkoła Wyższa w Jeleniej Górze\07215 PL-CZ Platforma cyfrowa\logo-cz-pl\Logo cz-pl eu.jpg"/>
          <p:cNvPicPr/>
          <p:nvPr/>
        </p:nvPicPr>
        <p:blipFill>
          <a:blip r:embed="rId4"/>
          <a:stretch/>
        </p:blipFill>
        <p:spPr>
          <a:xfrm>
            <a:off x="1355400" y="5584320"/>
            <a:ext cx="10242360" cy="980280"/>
          </a:xfrm>
          <a:prstGeom prst="rect">
            <a:avLst/>
          </a:prstGeom>
          <a:ln w="0">
            <a:noFill/>
          </a:ln>
        </p:spPr>
      </p:pic>
      <p:sp>
        <p:nvSpPr>
          <p:cNvPr id="123" name="Google Shape;203;p17"/>
          <p:cNvSpPr/>
          <p:nvPr/>
        </p:nvSpPr>
        <p:spPr>
          <a:xfrm>
            <a:off x="2126520" y="2216160"/>
            <a:ext cx="3253680" cy="530280"/>
          </a:xfrm>
          <a:prstGeom prst="rect">
            <a:avLst/>
          </a:prstGeom>
          <a:solidFill>
            <a:srgbClr val="BBD6EE"/>
          </a:solidFill>
          <a:ln w="25400">
            <a:solidFill>
              <a:srgbClr val="43729D"/>
            </a:solidFill>
            <a:miter/>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buNone/>
              <a:tabLst>
                <a:tab pos="0" algn="l"/>
              </a:tabLst>
            </a:pPr>
            <a:r>
              <a:rPr lang="pl-PL" sz="1800" b="0" strike="noStrike" spc="-1">
                <a:solidFill>
                  <a:srgbClr val="000000"/>
                </a:solidFill>
                <a:latin typeface="Calibri"/>
                <a:ea typeface="Calibri"/>
              </a:rPr>
              <a:t>1 </a:t>
            </a:r>
            <a:r>
              <a:rPr lang="pl-PL" sz="1800" b="0" strike="noStrike" spc="-1">
                <a:solidFill>
                  <a:srgbClr val="000000"/>
                </a:solidFill>
                <a:latin typeface="Source Sans Pro"/>
                <a:ea typeface="Source Sans Pro"/>
              </a:rPr>
              <a:t>Manažerský model</a:t>
            </a:r>
            <a:endParaRPr lang="pl-PL" sz="1800" b="0" strike="noStrike" spc="-1">
              <a:latin typeface="Arial"/>
            </a:endParaRPr>
          </a:p>
        </p:txBody>
      </p:sp>
      <p:sp>
        <p:nvSpPr>
          <p:cNvPr id="124" name="Google Shape;204;p17"/>
          <p:cNvSpPr/>
          <p:nvPr/>
        </p:nvSpPr>
        <p:spPr>
          <a:xfrm>
            <a:off x="6280560" y="4864320"/>
            <a:ext cx="3253680" cy="530280"/>
          </a:xfrm>
          <a:prstGeom prst="rect">
            <a:avLst/>
          </a:prstGeom>
          <a:solidFill>
            <a:srgbClr val="BBD6EE"/>
          </a:solidFill>
          <a:ln w="25400">
            <a:solidFill>
              <a:srgbClr val="43729D"/>
            </a:solidFill>
            <a:miter/>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buNone/>
              <a:tabLst>
                <a:tab pos="0" algn="l"/>
              </a:tabLst>
            </a:pPr>
            <a:r>
              <a:rPr lang="pl-PL" sz="1800" b="0" strike="noStrike" spc="-1">
                <a:solidFill>
                  <a:srgbClr val="000000"/>
                </a:solidFill>
                <a:latin typeface="Source Sans Pro"/>
                <a:ea typeface="Source Sans Pro"/>
              </a:rPr>
              <a:t>6 Nezasahující model</a:t>
            </a:r>
            <a:endParaRPr lang="pl-PL" sz="1800" b="0" strike="noStrike" spc="-1">
              <a:latin typeface="Arial"/>
            </a:endParaRPr>
          </a:p>
        </p:txBody>
      </p:sp>
      <p:sp>
        <p:nvSpPr>
          <p:cNvPr id="125" name="Google Shape;205;p17"/>
          <p:cNvSpPr/>
          <p:nvPr/>
        </p:nvSpPr>
        <p:spPr>
          <a:xfrm>
            <a:off x="5439960" y="4334760"/>
            <a:ext cx="3253680" cy="530280"/>
          </a:xfrm>
          <a:prstGeom prst="rect">
            <a:avLst/>
          </a:prstGeom>
          <a:solidFill>
            <a:srgbClr val="BBD6EE"/>
          </a:solidFill>
          <a:ln w="25400">
            <a:solidFill>
              <a:srgbClr val="43729D"/>
            </a:solidFill>
            <a:miter/>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buNone/>
              <a:tabLst>
                <a:tab pos="0" algn="l"/>
              </a:tabLst>
            </a:pPr>
            <a:r>
              <a:rPr lang="pl-PL" sz="1800" b="0" strike="noStrike" spc="-1">
                <a:solidFill>
                  <a:srgbClr val="000000"/>
                </a:solidFill>
                <a:latin typeface="Source Sans Pro"/>
                <a:ea typeface="Source Sans Pro"/>
              </a:rPr>
              <a:t>5 Demokratický model</a:t>
            </a:r>
            <a:endParaRPr lang="pl-PL" sz="1800" b="0" strike="noStrike" spc="-1">
              <a:latin typeface="Arial"/>
            </a:endParaRPr>
          </a:p>
        </p:txBody>
      </p:sp>
      <p:sp>
        <p:nvSpPr>
          <p:cNvPr id="126" name="Google Shape;206;p17"/>
          <p:cNvSpPr/>
          <p:nvPr/>
        </p:nvSpPr>
        <p:spPr>
          <a:xfrm>
            <a:off x="3757680" y="3275640"/>
            <a:ext cx="3253680" cy="530280"/>
          </a:xfrm>
          <a:prstGeom prst="rect">
            <a:avLst/>
          </a:prstGeom>
          <a:solidFill>
            <a:srgbClr val="BBD6EE"/>
          </a:solidFill>
          <a:ln w="25400">
            <a:solidFill>
              <a:srgbClr val="43729D"/>
            </a:solidFill>
            <a:miter/>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buNone/>
              <a:tabLst>
                <a:tab pos="0" algn="l"/>
              </a:tabLst>
            </a:pPr>
            <a:r>
              <a:rPr lang="pl-PL" sz="1800" b="0" strike="noStrike" spc="-1">
                <a:solidFill>
                  <a:srgbClr val="000000"/>
                </a:solidFill>
                <a:latin typeface="Source Sans Pro"/>
                <a:ea typeface="Source Sans Pro"/>
              </a:rPr>
              <a:t>3 Konkurenceschopný model</a:t>
            </a:r>
            <a:endParaRPr lang="pl-PL" sz="1800" b="0" strike="noStrike" spc="-1">
              <a:latin typeface="Arial"/>
            </a:endParaRPr>
          </a:p>
        </p:txBody>
      </p:sp>
      <p:sp>
        <p:nvSpPr>
          <p:cNvPr id="127" name="Google Shape;207;p17"/>
          <p:cNvSpPr/>
          <p:nvPr/>
        </p:nvSpPr>
        <p:spPr>
          <a:xfrm>
            <a:off x="3026160" y="2745720"/>
            <a:ext cx="3253680" cy="530280"/>
          </a:xfrm>
          <a:prstGeom prst="rect">
            <a:avLst/>
          </a:prstGeom>
          <a:solidFill>
            <a:srgbClr val="BBD6EE"/>
          </a:solidFill>
          <a:ln w="25400">
            <a:solidFill>
              <a:srgbClr val="43729D"/>
            </a:solidFill>
            <a:miter/>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buNone/>
              <a:tabLst>
                <a:tab pos="0" algn="l"/>
              </a:tabLst>
            </a:pPr>
            <a:r>
              <a:rPr lang="pl-PL" sz="1800" b="0" strike="noStrike" spc="-1">
                <a:solidFill>
                  <a:srgbClr val="000000"/>
                </a:solidFill>
                <a:latin typeface="Source Sans Pro"/>
                <a:ea typeface="Source Sans Pro"/>
              </a:rPr>
              <a:t>2 Podnikatelský model</a:t>
            </a:r>
            <a:endParaRPr lang="pl-PL" sz="1800" b="0" strike="noStrike" spc="-1">
              <a:latin typeface="Arial"/>
            </a:endParaRPr>
          </a:p>
        </p:txBody>
      </p:sp>
      <p:sp>
        <p:nvSpPr>
          <p:cNvPr id="128" name="Google Shape;208;p17"/>
          <p:cNvSpPr/>
          <p:nvPr/>
        </p:nvSpPr>
        <p:spPr>
          <a:xfrm>
            <a:off x="4653360" y="3805200"/>
            <a:ext cx="3253680" cy="530280"/>
          </a:xfrm>
          <a:prstGeom prst="rect">
            <a:avLst/>
          </a:prstGeom>
          <a:solidFill>
            <a:srgbClr val="BBD6EE"/>
          </a:solidFill>
          <a:ln w="25400">
            <a:solidFill>
              <a:srgbClr val="43729D"/>
            </a:solidFill>
            <a:miter/>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buNone/>
              <a:tabLst>
                <a:tab pos="0" algn="l"/>
              </a:tabLst>
            </a:pPr>
            <a:r>
              <a:rPr lang="pl-PL" sz="1800" b="0" strike="noStrike" spc="-1">
                <a:solidFill>
                  <a:srgbClr val="000000"/>
                </a:solidFill>
                <a:latin typeface="Source Sans Pro"/>
                <a:ea typeface="Source Sans Pro"/>
              </a:rPr>
              <a:t>4 Centralizovaný model</a:t>
            </a:r>
            <a:endParaRPr lang="pl-PL" sz="1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29" name="PlaceHolder 1"/>
          <p:cNvSpPr>
            <a:spLocks noGrp="1"/>
          </p:cNvSpPr>
          <p:nvPr>
            <p:ph type="title"/>
          </p:nvPr>
        </p:nvSpPr>
        <p:spPr>
          <a:xfrm>
            <a:off x="1203840" y="198720"/>
            <a:ext cx="10514880" cy="1324800"/>
          </a:xfrm>
          <a:prstGeom prst="rect">
            <a:avLst/>
          </a:prstGeom>
          <a:noFill/>
          <a:ln w="0">
            <a:noFill/>
          </a:ln>
        </p:spPr>
        <p:txBody>
          <a:bodyPr anchor="ctr">
            <a:normAutofit/>
          </a:bodyPr>
          <a:lstStyle/>
          <a:p>
            <a:pPr>
              <a:lnSpc>
                <a:spcPct val="100000"/>
              </a:lnSpc>
              <a:buNone/>
              <a:tabLst>
                <a:tab pos="0" algn="l"/>
              </a:tabLst>
            </a:pPr>
            <a:r>
              <a:rPr lang="pl-PL" sz="2600" b="1" strike="noStrike" spc="-1">
                <a:solidFill>
                  <a:srgbClr val="0070C0"/>
                </a:solidFill>
                <a:latin typeface="Arial"/>
                <a:ea typeface="Arial"/>
              </a:rPr>
              <a:t>Model procesu změn podle J. Kottera obsahuje osm kroků:</a:t>
            </a:r>
            <a:endParaRPr lang="pl-PL" sz="2600" b="0" strike="noStrike" spc="-1">
              <a:solidFill>
                <a:srgbClr val="000000"/>
              </a:solidFill>
              <a:latin typeface="Arial"/>
            </a:endParaRPr>
          </a:p>
        </p:txBody>
      </p:sp>
      <p:sp>
        <p:nvSpPr>
          <p:cNvPr id="130" name="PlaceHolder 2"/>
          <p:cNvSpPr>
            <a:spLocks noGrp="1"/>
          </p:cNvSpPr>
          <p:nvPr>
            <p:ph/>
          </p:nvPr>
        </p:nvSpPr>
        <p:spPr>
          <a:xfrm>
            <a:off x="1203840" y="1775880"/>
            <a:ext cx="10514880" cy="3517560"/>
          </a:xfrm>
          <a:prstGeom prst="rect">
            <a:avLst/>
          </a:prstGeom>
          <a:noFill/>
          <a:ln w="0">
            <a:noFill/>
          </a:ln>
        </p:spPr>
        <p:txBody>
          <a:bodyPr anchor="t">
            <a:normAutofit fontScale="29500" lnSpcReduction="20000"/>
          </a:bodyPr>
          <a:lstStyle/>
          <a:p>
            <a:pPr marL="457200" indent="-330120">
              <a:lnSpc>
                <a:spcPct val="150000"/>
              </a:lnSpc>
              <a:buClr>
                <a:srgbClr val="000000"/>
              </a:buClr>
              <a:buFont typeface="Arial"/>
              <a:buAutoNum type="arabicPeriod"/>
            </a:pPr>
            <a:r>
              <a:rPr lang="pl-PL" sz="4000" b="0" strike="noStrike" spc="-1">
                <a:solidFill>
                  <a:srgbClr val="000000"/>
                </a:solidFill>
                <a:latin typeface="Arial"/>
                <a:ea typeface="Arial"/>
              </a:rPr>
              <a:t>Vyvolání vědomí naléhavosti, pomoc ostatním, aby vnímali potřebu změn. </a:t>
            </a:r>
            <a:endParaRPr lang="pl-PL" sz="4000" b="0" strike="noStrike" spc="-1">
              <a:solidFill>
                <a:srgbClr val="000000"/>
              </a:solidFill>
              <a:latin typeface="Arial"/>
            </a:endParaRPr>
          </a:p>
          <a:p>
            <a:pPr marL="457200" indent="-330120">
              <a:lnSpc>
                <a:spcPct val="150000"/>
              </a:lnSpc>
              <a:buClr>
                <a:srgbClr val="000000"/>
              </a:buClr>
              <a:buFont typeface="Arial"/>
              <a:buAutoNum type="arabicPeriod"/>
            </a:pPr>
            <a:r>
              <a:rPr lang="pl-PL" sz="4000" b="0" strike="noStrike" spc="-1">
                <a:solidFill>
                  <a:srgbClr val="000000"/>
                </a:solidFill>
                <a:latin typeface="Arial"/>
                <a:ea typeface="Arial"/>
              </a:rPr>
              <a:t>Sestavení silné koalice osob, které budou schopny prosadit a realizovat změny – přimět skupiny pracovat společně (jako jeden tým)  </a:t>
            </a:r>
            <a:endParaRPr lang="pl-PL" sz="4000" b="0" strike="noStrike" spc="-1">
              <a:solidFill>
                <a:srgbClr val="000000"/>
              </a:solidFill>
              <a:latin typeface="Arial"/>
            </a:endParaRPr>
          </a:p>
          <a:p>
            <a:pPr marL="457200" indent="-330120">
              <a:lnSpc>
                <a:spcPct val="150000"/>
              </a:lnSpc>
              <a:buClr>
                <a:srgbClr val="000000"/>
              </a:buClr>
              <a:buFont typeface="Arial"/>
              <a:buAutoNum type="arabicPeriod"/>
            </a:pPr>
            <a:r>
              <a:rPr lang="pl-PL" sz="4000" b="0" strike="noStrike" spc="-1">
                <a:solidFill>
                  <a:srgbClr val="000000"/>
                </a:solidFill>
                <a:latin typeface="Arial"/>
                <a:ea typeface="Arial"/>
              </a:rPr>
              <a:t>Vytvoření vize pro podporu řízení změny a rozvíjení strategií, které přispějí k dosažení této vize. </a:t>
            </a:r>
            <a:endParaRPr lang="pl-PL" sz="4000" b="0" strike="noStrike" spc="-1">
              <a:solidFill>
                <a:srgbClr val="000000"/>
              </a:solidFill>
              <a:latin typeface="Arial"/>
            </a:endParaRPr>
          </a:p>
          <a:p>
            <a:pPr marL="457200" indent="-330120">
              <a:lnSpc>
                <a:spcPct val="150000"/>
              </a:lnSpc>
              <a:buClr>
                <a:srgbClr val="000000"/>
              </a:buClr>
              <a:buFont typeface="Arial"/>
              <a:buAutoNum type="arabicPeriod"/>
            </a:pPr>
            <a:r>
              <a:rPr lang="pl-PL" sz="4000" b="0" strike="noStrike" spc="-1">
                <a:solidFill>
                  <a:srgbClr val="000000"/>
                </a:solidFill>
                <a:latin typeface="Arial"/>
                <a:ea typeface="Arial"/>
              </a:rPr>
              <a:t>Využití všech dostupných prostředků ke komunikaci o nové vizi – co nejvíce lidí má chápat novou vizi. </a:t>
            </a:r>
            <a:endParaRPr lang="pl-PL" sz="4000" b="0" strike="noStrike" spc="-1">
              <a:solidFill>
                <a:srgbClr val="000000"/>
              </a:solidFill>
              <a:latin typeface="Arial"/>
            </a:endParaRPr>
          </a:p>
          <a:p>
            <a:pPr marL="457200" indent="-330120">
              <a:lnSpc>
                <a:spcPct val="150000"/>
              </a:lnSpc>
              <a:buClr>
                <a:srgbClr val="000000"/>
              </a:buClr>
              <a:buFont typeface="Arial"/>
              <a:buAutoNum type="arabicPeriod"/>
            </a:pPr>
            <a:r>
              <a:rPr lang="pl-PL" sz="4000" b="0" strike="noStrike" spc="-1">
                <a:solidFill>
                  <a:srgbClr val="000000"/>
                </a:solidFill>
                <a:latin typeface="Arial"/>
                <a:ea typeface="Arial"/>
              </a:rPr>
              <a:t>Delegování oprávnění na ostatní, aby mohli jednat v souladu s vizí změnou struktur, systémů a postupů usnadňujících zavádění vize. </a:t>
            </a:r>
            <a:endParaRPr lang="pl-PL" sz="4000" b="0" strike="noStrike" spc="-1">
              <a:solidFill>
                <a:srgbClr val="000000"/>
              </a:solidFill>
              <a:latin typeface="Arial"/>
            </a:endParaRPr>
          </a:p>
          <a:p>
            <a:pPr marL="457200" indent="-330120">
              <a:lnSpc>
                <a:spcPct val="150000"/>
              </a:lnSpc>
              <a:buClr>
                <a:srgbClr val="000000"/>
              </a:buClr>
              <a:buFont typeface="Arial"/>
              <a:buAutoNum type="arabicPeriod"/>
            </a:pPr>
            <a:r>
              <a:rPr lang="pl-PL" sz="4000" b="0" strike="noStrike" spc="-1">
                <a:solidFill>
                  <a:srgbClr val="000000"/>
                </a:solidFill>
                <a:latin typeface="Arial"/>
                <a:ea typeface="Arial"/>
              </a:rPr>
              <a:t>Plánování a vytváření krátkodobých cílů a zvyšování tempa neustálé změny. </a:t>
            </a:r>
            <a:endParaRPr lang="pl-PL" sz="4000" b="0" strike="noStrike" spc="-1">
              <a:solidFill>
                <a:srgbClr val="000000"/>
              </a:solidFill>
              <a:latin typeface="Arial"/>
            </a:endParaRPr>
          </a:p>
          <a:p>
            <a:pPr marL="457200" indent="-330120">
              <a:lnSpc>
                <a:spcPct val="150000"/>
              </a:lnSpc>
              <a:buClr>
                <a:srgbClr val="000000"/>
              </a:buClr>
              <a:buFont typeface="Arial"/>
              <a:buAutoNum type="arabicPeriod"/>
            </a:pPr>
            <a:r>
              <a:rPr lang="pl-PL" sz="4000" b="0" strike="noStrike" spc="-1">
                <a:solidFill>
                  <a:srgbClr val="000000"/>
                </a:solidFill>
                <a:latin typeface="Arial"/>
                <a:ea typeface="Arial"/>
              </a:rPr>
              <a:t>Využití výsledků a podpora dalších změn. Změna struktur, systémů a postupů, které nejsou v souladu s vizí. </a:t>
            </a:r>
            <a:endParaRPr lang="pl-PL" sz="4000" b="0" strike="noStrike" spc="-1">
              <a:solidFill>
                <a:srgbClr val="000000"/>
              </a:solidFill>
              <a:latin typeface="Arial"/>
            </a:endParaRPr>
          </a:p>
          <a:p>
            <a:pPr marL="457200" indent="-330120">
              <a:lnSpc>
                <a:spcPct val="150000"/>
              </a:lnSpc>
              <a:buClr>
                <a:srgbClr val="000000"/>
              </a:buClr>
              <a:buFont typeface="Arial"/>
              <a:buAutoNum type="arabicPeriod"/>
            </a:pPr>
            <a:r>
              <a:rPr lang="pl-PL" sz="4000" b="0" strike="noStrike" spc="-1">
                <a:solidFill>
                  <a:srgbClr val="000000"/>
                </a:solidFill>
                <a:latin typeface="Arial"/>
                <a:ea typeface="Arial"/>
              </a:rPr>
              <a:t>Zakotvení změn v organizaci; změny by se měly stát součástí organizační kultury.</a:t>
            </a:r>
            <a:r>
              <a:rPr lang="pl-PL" sz="2850" b="0" strike="noStrike" spc="-1">
                <a:solidFill>
                  <a:srgbClr val="000000"/>
                </a:solidFill>
                <a:latin typeface="Arial"/>
                <a:ea typeface="Arial"/>
              </a:rPr>
              <a:t> </a:t>
            </a:r>
            <a:endParaRPr lang="pl-PL" sz="2850" b="0" strike="noStrike" spc="-1">
              <a:solidFill>
                <a:srgbClr val="000000"/>
              </a:solidFill>
              <a:latin typeface="Arial"/>
            </a:endParaRPr>
          </a:p>
          <a:p>
            <a:pPr>
              <a:lnSpc>
                <a:spcPct val="90000"/>
              </a:lnSpc>
              <a:spcBef>
                <a:spcPts val="1001"/>
              </a:spcBef>
              <a:buNone/>
              <a:tabLst>
                <a:tab pos="0" algn="l"/>
              </a:tabLst>
            </a:pPr>
            <a:endParaRPr lang="pl-PL" sz="2850" b="0" strike="noStrike" spc="-1">
              <a:solidFill>
                <a:srgbClr val="000000"/>
              </a:solidFill>
              <a:latin typeface="Arial"/>
            </a:endParaRPr>
          </a:p>
        </p:txBody>
      </p:sp>
      <p:pic>
        <p:nvPicPr>
          <p:cNvPr id="131" name="Google Shape;216;p19" descr="C:\Users\Marek Runiewicz\OneDrive - Karkonoska Państwowa Szkoła Wyższa w Jeleniej Górze\07215 PL-CZ Platforma cyfrowa\logo-cz-pl\Logo cz-pl eu.jpg"/>
          <p:cNvPicPr/>
          <p:nvPr/>
        </p:nvPicPr>
        <p:blipFill>
          <a:blip r:embed="rId4"/>
          <a:stretch/>
        </p:blipFill>
        <p:spPr>
          <a:xfrm>
            <a:off x="1355400" y="5584320"/>
            <a:ext cx="10242360" cy="98028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32" name="PlaceHolder 1"/>
          <p:cNvSpPr>
            <a:spLocks noGrp="1"/>
          </p:cNvSpPr>
          <p:nvPr>
            <p:ph type="title"/>
          </p:nvPr>
        </p:nvSpPr>
        <p:spPr>
          <a:xfrm>
            <a:off x="1203840" y="0"/>
            <a:ext cx="10514880" cy="1324800"/>
          </a:xfrm>
          <a:prstGeom prst="rect">
            <a:avLst/>
          </a:prstGeom>
          <a:noFill/>
          <a:ln w="0">
            <a:noFill/>
          </a:ln>
        </p:spPr>
        <p:txBody>
          <a:bodyPr anchor="ctr">
            <a:normAutofit/>
          </a:bodyPr>
          <a:lstStyle/>
          <a:p>
            <a:pPr>
              <a:lnSpc>
                <a:spcPct val="90000"/>
              </a:lnSpc>
              <a:buNone/>
              <a:tabLst>
                <a:tab pos="0" algn="l"/>
              </a:tabLst>
            </a:pPr>
            <a:r>
              <a:rPr lang="pl-PL" sz="2900" b="1" strike="noStrike" spc="-1">
                <a:solidFill>
                  <a:srgbClr val="0070C0"/>
                </a:solidFill>
                <a:latin typeface="Arial"/>
                <a:ea typeface="Arial"/>
              </a:rPr>
              <a:t>Lewinův třífázový model změny:</a:t>
            </a:r>
            <a:r>
              <a:rPr lang="pl-PL" sz="6100" b="0" strike="noStrike" spc="-1">
                <a:solidFill>
                  <a:srgbClr val="000000"/>
                </a:solidFill>
                <a:latin typeface="Arial"/>
                <a:ea typeface="Arial"/>
              </a:rPr>
              <a:t> </a:t>
            </a:r>
            <a:endParaRPr lang="pl-PL" sz="6100" b="0" strike="noStrike" spc="-1">
              <a:solidFill>
                <a:srgbClr val="000000"/>
              </a:solidFill>
              <a:latin typeface="Arial"/>
            </a:endParaRPr>
          </a:p>
        </p:txBody>
      </p:sp>
      <p:sp>
        <p:nvSpPr>
          <p:cNvPr id="133" name="PlaceHolder 2"/>
          <p:cNvSpPr>
            <a:spLocks noGrp="1"/>
          </p:cNvSpPr>
          <p:nvPr>
            <p:ph/>
          </p:nvPr>
        </p:nvSpPr>
        <p:spPr>
          <a:xfrm>
            <a:off x="1203840" y="1005480"/>
            <a:ext cx="10514880" cy="5195520"/>
          </a:xfrm>
          <a:prstGeom prst="rect">
            <a:avLst/>
          </a:prstGeom>
          <a:noFill/>
          <a:ln w="0">
            <a:noFill/>
          </a:ln>
        </p:spPr>
        <p:txBody>
          <a:bodyPr anchor="t">
            <a:normAutofit fontScale="92000" lnSpcReduction="20000"/>
          </a:bodyPr>
          <a:lstStyle/>
          <a:p>
            <a:pPr>
              <a:lnSpc>
                <a:spcPct val="90000"/>
              </a:lnSpc>
              <a:buNone/>
              <a:tabLst>
                <a:tab pos="0" algn="l"/>
              </a:tabLst>
            </a:pPr>
            <a:endParaRPr lang="pl-PL" sz="1400" b="0" strike="noStrike" spc="-1">
              <a:solidFill>
                <a:srgbClr val="000000"/>
              </a:solidFill>
              <a:latin typeface="Arial"/>
            </a:endParaRPr>
          </a:p>
          <a:p>
            <a:pPr marL="457200" indent="-355320">
              <a:lnSpc>
                <a:spcPct val="150000"/>
              </a:lnSpc>
              <a:buClr>
                <a:srgbClr val="000000"/>
              </a:buClr>
              <a:buFont typeface="Arial"/>
              <a:buAutoNum type="arabicPeriod"/>
              <a:tabLst>
                <a:tab pos="0" algn="l"/>
              </a:tabLst>
            </a:pPr>
            <a:r>
              <a:rPr lang="pl-PL" sz="2350" b="0" strike="noStrike" spc="-1">
                <a:solidFill>
                  <a:srgbClr val="000000"/>
                </a:solidFill>
                <a:latin typeface="Arial"/>
                <a:ea typeface="Arial"/>
              </a:rPr>
              <a:t>První fáze spočívá v uvolnění současné rovnováhy prostřednictvím tzv. „rozmrazení”, což je možné dosáhnout pomocí jednoho ze tří způsobů: zvýšením hnacích sil, které vedou k odklonu od dosavadního stavu, snížením brzdících sil, které brání odklonu od stávající rovnováhy, kombinací prvních dvou způsobů. </a:t>
            </a:r>
            <a:endParaRPr lang="pl-PL" sz="2350" b="0" strike="noStrike" spc="-1">
              <a:solidFill>
                <a:srgbClr val="000000"/>
              </a:solidFill>
              <a:latin typeface="Arial"/>
            </a:endParaRPr>
          </a:p>
          <a:p>
            <a:pPr marL="457200" indent="-355320">
              <a:lnSpc>
                <a:spcPct val="150000"/>
              </a:lnSpc>
              <a:buClr>
                <a:srgbClr val="000000"/>
              </a:buClr>
              <a:buFont typeface="Arial"/>
              <a:buAutoNum type="arabicPeriod"/>
              <a:tabLst>
                <a:tab pos="0" algn="l"/>
              </a:tabLst>
            </a:pPr>
            <a:r>
              <a:rPr lang="pl-PL" sz="2350" b="0" strike="noStrike" spc="-1">
                <a:solidFill>
                  <a:srgbClr val="000000"/>
                </a:solidFill>
                <a:latin typeface="Arial"/>
                <a:ea typeface="Arial"/>
              </a:rPr>
              <a:t>Druhou etapou je vlastní „změna”. Zavádí se zde nové vzorce chování, postojů, hodnoty a podporuje osoby nebo skupiny, které je realizují. Vyvíjené aktivity mají za cíl vyvolat u zaměstnanců procesy identifikace a internalizace. </a:t>
            </a:r>
            <a:endParaRPr lang="pl-PL" sz="2350" b="0" strike="noStrike" spc="-1">
              <a:solidFill>
                <a:srgbClr val="000000"/>
              </a:solidFill>
              <a:latin typeface="Arial"/>
            </a:endParaRPr>
          </a:p>
          <a:p>
            <a:pPr marL="457200" indent="-355320">
              <a:lnSpc>
                <a:spcPct val="150000"/>
              </a:lnSpc>
              <a:buClr>
                <a:srgbClr val="000000"/>
              </a:buClr>
              <a:buFont typeface="Arial"/>
              <a:buAutoNum type="arabicPeriod"/>
              <a:tabLst>
                <a:tab pos="0" algn="l"/>
              </a:tabLst>
            </a:pPr>
            <a:r>
              <a:rPr lang="pl-PL" sz="2350" b="0" strike="noStrike" spc="-1">
                <a:solidFill>
                  <a:srgbClr val="000000"/>
                </a:solidFill>
                <a:latin typeface="Arial"/>
                <a:ea typeface="Arial"/>
              </a:rPr>
              <a:t>Třetí etapa byla pojmenována „zamrazením”. Její podstatou je zakotvení nových vzorců chování, postojů a hodnot. </a:t>
            </a:r>
            <a:endParaRPr lang="pl-PL" sz="2350" b="0" strike="noStrike" spc="-1">
              <a:solidFill>
                <a:srgbClr val="000000"/>
              </a:solidFill>
              <a:latin typeface="Arial"/>
            </a:endParaRPr>
          </a:p>
          <a:p>
            <a:pPr>
              <a:lnSpc>
                <a:spcPct val="90000"/>
              </a:lnSpc>
              <a:spcBef>
                <a:spcPts val="1001"/>
              </a:spcBef>
              <a:buNone/>
              <a:tabLst>
                <a:tab pos="0" algn="l"/>
              </a:tabLst>
            </a:pPr>
            <a:endParaRPr lang="pl-PL" sz="2350" b="0" strike="noStrike" spc="-1">
              <a:solidFill>
                <a:srgbClr val="000000"/>
              </a:solidFill>
              <a:latin typeface="Arial"/>
            </a:endParaRPr>
          </a:p>
          <a:p>
            <a:pPr>
              <a:lnSpc>
                <a:spcPct val="90000"/>
              </a:lnSpc>
              <a:spcBef>
                <a:spcPts val="1001"/>
              </a:spcBef>
              <a:buNone/>
              <a:tabLst>
                <a:tab pos="0" algn="l"/>
              </a:tabLst>
            </a:pPr>
            <a:endParaRPr lang="pl-PL" sz="2350" b="0" strike="noStrike" spc="-1">
              <a:solidFill>
                <a:srgbClr val="000000"/>
              </a:solidFill>
              <a:latin typeface="Arial"/>
            </a:endParaRPr>
          </a:p>
        </p:txBody>
      </p:sp>
      <p:pic>
        <p:nvPicPr>
          <p:cNvPr id="134" name="Google Shape;224;p20" descr="C:\Users\Marek Runiewicz\OneDrive - Karkonoska Państwowa Szkoła Wyższa w Jeleniej Górze\07215 PL-CZ Platforma cyfrowa\logo-cz-pl\Logo cz-pl eu.jpg"/>
          <p:cNvPicPr/>
          <p:nvPr/>
        </p:nvPicPr>
        <p:blipFill>
          <a:blip r:embed="rId4"/>
          <a:stretch/>
        </p:blipFill>
        <p:spPr>
          <a:xfrm>
            <a:off x="1355400" y="5584320"/>
            <a:ext cx="10242360" cy="98028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35" name="PlaceHolder 1"/>
          <p:cNvSpPr>
            <a:spLocks noGrp="1"/>
          </p:cNvSpPr>
          <p:nvPr>
            <p:ph type="title"/>
          </p:nvPr>
        </p:nvSpPr>
        <p:spPr>
          <a:xfrm>
            <a:off x="1203840" y="198720"/>
            <a:ext cx="10514880" cy="1324800"/>
          </a:xfrm>
          <a:prstGeom prst="rect">
            <a:avLst/>
          </a:prstGeom>
          <a:noFill/>
          <a:ln w="0">
            <a:noFill/>
          </a:ln>
        </p:spPr>
        <p:txBody>
          <a:bodyPr anchor="ctr">
            <a:noAutofit/>
          </a:bodyPr>
          <a:lstStyle/>
          <a:p>
            <a:pPr algn="ctr">
              <a:lnSpc>
                <a:spcPct val="90000"/>
              </a:lnSpc>
              <a:buNone/>
              <a:tabLst>
                <a:tab pos="0" algn="l"/>
              </a:tabLst>
            </a:pPr>
            <a:r>
              <a:rPr lang="pl-PL" sz="4300" b="0" strike="noStrike" spc="-1">
                <a:solidFill>
                  <a:srgbClr val="0070C0"/>
                </a:solidFill>
                <a:latin typeface="Arial"/>
                <a:ea typeface="Arial"/>
              </a:rPr>
              <a:t>Co dál? Který obrázek představuje postpandemické vzdělávání?</a:t>
            </a:r>
            <a:endParaRPr lang="pl-PL" sz="4300" b="0" strike="noStrike" spc="-1">
              <a:solidFill>
                <a:srgbClr val="000000"/>
              </a:solidFill>
              <a:latin typeface="Arial"/>
            </a:endParaRPr>
          </a:p>
        </p:txBody>
      </p:sp>
      <p:pic>
        <p:nvPicPr>
          <p:cNvPr id="136" name="Google Shape;231;p21" descr="C:\Users\Marek Runiewicz\OneDrive - Karkonoska Państwowa Szkoła Wyższa w Jeleniej Górze\07215 PL-CZ Platforma cyfrowa\logo-cz-pl\Logo cz-pl eu.jpg"/>
          <p:cNvPicPr/>
          <p:nvPr/>
        </p:nvPicPr>
        <p:blipFill>
          <a:blip r:embed="rId4"/>
          <a:stretch/>
        </p:blipFill>
        <p:spPr>
          <a:xfrm>
            <a:off x="1355400" y="5584320"/>
            <a:ext cx="10242360" cy="980280"/>
          </a:xfrm>
          <a:prstGeom prst="rect">
            <a:avLst/>
          </a:prstGeom>
          <a:ln w="0">
            <a:noFill/>
          </a:ln>
        </p:spPr>
      </p:pic>
      <p:sp>
        <p:nvSpPr>
          <p:cNvPr id="137" name="Google Shape;232;p21"/>
          <p:cNvSpPr/>
          <p:nvPr/>
        </p:nvSpPr>
        <p:spPr>
          <a:xfrm>
            <a:off x="5943600" y="3276720"/>
            <a:ext cx="304200" cy="304200"/>
          </a:xfrm>
          <a:prstGeom prst="rect">
            <a:avLst/>
          </a:prstGeom>
          <a:noFill/>
          <a:ln w="0">
            <a:noFill/>
          </a:ln>
        </p:spPr>
        <p:style>
          <a:lnRef idx="0">
            <a:scrgbClr r="0" g="0" b="0"/>
          </a:lnRef>
          <a:fillRef idx="0">
            <a:scrgbClr r="0" g="0" b="0"/>
          </a:fillRef>
          <a:effectRef idx="0">
            <a:scrgbClr r="0" g="0" b="0"/>
          </a:effectRef>
          <a:fontRef idx="minor"/>
        </p:style>
      </p:sp>
      <p:pic>
        <p:nvPicPr>
          <p:cNvPr id="138" name="Google Shape;233;p21"/>
          <p:cNvPicPr/>
          <p:nvPr/>
        </p:nvPicPr>
        <p:blipFill>
          <a:blip r:embed="rId5"/>
          <a:stretch/>
        </p:blipFill>
        <p:spPr>
          <a:xfrm>
            <a:off x="1522800" y="2342520"/>
            <a:ext cx="4004640" cy="1954440"/>
          </a:xfrm>
          <a:prstGeom prst="rect">
            <a:avLst/>
          </a:prstGeom>
          <a:ln w="0">
            <a:noFill/>
          </a:ln>
        </p:spPr>
      </p:pic>
      <p:pic>
        <p:nvPicPr>
          <p:cNvPr id="139" name="Google Shape;234;p21"/>
          <p:cNvPicPr/>
          <p:nvPr/>
        </p:nvPicPr>
        <p:blipFill>
          <a:blip r:embed="rId6"/>
          <a:stretch/>
        </p:blipFill>
        <p:spPr>
          <a:xfrm>
            <a:off x="5095800" y="3927240"/>
            <a:ext cx="2761560" cy="1656720"/>
          </a:xfrm>
          <a:prstGeom prst="rect">
            <a:avLst/>
          </a:prstGeom>
          <a:ln w="0">
            <a:noFill/>
          </a:ln>
        </p:spPr>
      </p:pic>
      <p:pic>
        <p:nvPicPr>
          <p:cNvPr id="140" name="Google Shape;235;p21"/>
          <p:cNvPicPr/>
          <p:nvPr/>
        </p:nvPicPr>
        <p:blipFill>
          <a:blip r:embed="rId7"/>
          <a:stretch/>
        </p:blipFill>
        <p:spPr>
          <a:xfrm>
            <a:off x="7574760" y="1853280"/>
            <a:ext cx="4023000" cy="244368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0">
          <a:blip r:embed="rId2"/>
          <a:stretch/>
        </a:blip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TotalTime>
  <Words>2172</Words>
  <Application>Microsoft Office PowerPoint</Application>
  <PresentationFormat>Panoramiczny</PresentationFormat>
  <Paragraphs>134</Paragraphs>
  <Slides>13</Slides>
  <Notes>12</Notes>
  <HiddenSlides>0</HiddenSlides>
  <MMClips>0</MMClips>
  <ScaleCrop>false</ScaleCrop>
  <HeadingPairs>
    <vt:vector size="6" baseType="variant">
      <vt:variant>
        <vt:lpstr>Używane czcionki</vt:lpstr>
      </vt:variant>
      <vt:variant>
        <vt:i4>8</vt:i4>
      </vt:variant>
      <vt:variant>
        <vt:lpstr>Motyw</vt:lpstr>
      </vt:variant>
      <vt:variant>
        <vt:i4>2</vt:i4>
      </vt:variant>
      <vt:variant>
        <vt:lpstr>Tytuły slajdów</vt:lpstr>
      </vt:variant>
      <vt:variant>
        <vt:i4>13</vt:i4>
      </vt:variant>
    </vt:vector>
  </HeadingPairs>
  <TitlesOfParts>
    <vt:vector size="23" baseType="lpstr">
      <vt:lpstr>Arial</vt:lpstr>
      <vt:lpstr>Calibri</vt:lpstr>
      <vt:lpstr>DejaVu Sans</vt:lpstr>
      <vt:lpstr>Source Sans Pro</vt:lpstr>
      <vt:lpstr>Source Serif Pro</vt:lpstr>
      <vt:lpstr>Symbol</vt:lpstr>
      <vt:lpstr>Times New Roman</vt:lpstr>
      <vt:lpstr>Wingdings</vt:lpstr>
      <vt:lpstr>Office Theme</vt:lpstr>
      <vt:lpstr>Office Theme</vt:lpstr>
      <vt:lpstr>Krizové řízení ve školách v době pandemie COVID-19</vt:lpstr>
      <vt:lpstr>Krizové řízení ve školách v době pandemie COVID-19 Krizová situace nebo krok v evoluci?   </vt:lpstr>
      <vt:lpstr>Krizová situace nebo krize? </vt:lpstr>
      <vt:lpstr>Přechodné omezení nebo pozastavení činnosti škol v souvislosti s pandemií COVID-19 – právní rámec.</vt:lpstr>
      <vt:lpstr>Organizace distančního vzdělávání a výchovy – hlavní předpoklady  </vt:lpstr>
      <vt:lpstr>Zavedení uvedených řešení ve školách doprovází řada problémů. Nejčastěji bylo poukazováno na překážky na straně žáků. </vt:lpstr>
      <vt:lpstr> Příklady problémů, na které poukazovala minimálně polovina ředitelů základních škol: </vt:lpstr>
      <vt:lpstr> Příklady problémů, na které častěji poukazovali ředitelé škol na venkově:</vt:lpstr>
      <vt:lpstr>Modely řízení škol z hlediska distanční výuky  </vt:lpstr>
      <vt:lpstr>Model procesu změn podle J. Kottera obsahuje osm kroků:</vt:lpstr>
      <vt:lpstr>Lewinův třífázový model změny: </vt:lpstr>
      <vt:lpstr>Co dál? Který obrázek představuje postpandemické vzdělávání?</vt:lpstr>
      <vt:lpstr>Prezentacja programu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Krizové řízení ve školách v době pandemie COVID-19</dc:title>
  <dc:subject/>
  <dc:creator>Marcin Rajkowski</dc:creator>
  <dc:description/>
  <cp:lastModifiedBy>Kacper Kaniewski</cp:lastModifiedBy>
  <cp:revision>4</cp:revision>
  <dcterms:created xsi:type="dcterms:W3CDTF">2021-06-29T09:16:06Z</dcterms:created>
  <dcterms:modified xsi:type="dcterms:W3CDTF">2023-08-25T07:38:30Z</dcterms:modified>
  <dc:language>pl-PL</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otes">
    <vt:i4>22</vt:i4>
  </property>
  <property fmtid="{D5CDD505-2E9C-101B-9397-08002B2CF9AE}" pid="3" name="PresentationFormat">
    <vt:lpwstr>Panoramiczny</vt:lpwstr>
  </property>
  <property fmtid="{D5CDD505-2E9C-101B-9397-08002B2CF9AE}" pid="4" name="Slides">
    <vt:i4>24</vt:i4>
  </property>
</Properties>
</file>