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notesMasterIdLst>
    <p:notesMasterId r:id="rId2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672"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2" name="PlaceHolder 1"/>
          <p:cNvSpPr>
            <a:spLocks noGrp="1" noRot="1" noChangeAspect="1"/>
          </p:cNvSpPr>
          <p:nvPr>
            <p:ph type="sldImg"/>
          </p:nvPr>
        </p:nvSpPr>
        <p:spPr>
          <a:xfrm>
            <a:off x="216000" y="812520"/>
            <a:ext cx="7127280" cy="4008960"/>
          </a:xfrm>
          <a:prstGeom prst="rect">
            <a:avLst/>
          </a:prstGeom>
          <a:noFill/>
          <a:ln w="0">
            <a:noFill/>
          </a:ln>
        </p:spPr>
        <p:txBody>
          <a:bodyPr lIns="0" tIns="0" rIns="0" bIns="0" anchor="ctr">
            <a:noAutofit/>
          </a:bodyPr>
          <a:lstStyle/>
          <a:p>
            <a:r>
              <a:rPr lang="pl-PL" sz="1800" b="0" strike="noStrike" spc="-1">
                <a:solidFill>
                  <a:srgbClr val="000000"/>
                </a:solidFill>
                <a:latin typeface="Calibri"/>
              </a:rPr>
              <a:t>Kliknij, aby przesunąć slajd</a:t>
            </a:r>
          </a:p>
        </p:txBody>
      </p:sp>
      <p:sp>
        <p:nvSpPr>
          <p:cNvPr id="83" name="PlaceHolder 2"/>
          <p:cNvSpPr>
            <a:spLocks noGrp="1"/>
          </p:cNvSpPr>
          <p:nvPr>
            <p:ph type="body"/>
          </p:nvPr>
        </p:nvSpPr>
        <p:spPr>
          <a:xfrm>
            <a:off x="756000" y="5078520"/>
            <a:ext cx="6047640" cy="4811040"/>
          </a:xfrm>
          <a:prstGeom prst="rect">
            <a:avLst/>
          </a:prstGeom>
          <a:noFill/>
          <a:ln w="0">
            <a:noFill/>
          </a:ln>
        </p:spPr>
        <p:txBody>
          <a:bodyPr lIns="0" tIns="0" rIns="0" bIns="0" anchor="t">
            <a:noAutofit/>
          </a:bodyPr>
          <a:lstStyle/>
          <a:p>
            <a:r>
              <a:rPr lang="pl-PL" sz="2000" b="0" strike="noStrike" spc="-1">
                <a:latin typeface="Arial"/>
              </a:rPr>
              <a:t>Kliknij, aby edytować format notatek</a:t>
            </a:r>
          </a:p>
        </p:txBody>
      </p:sp>
      <p:sp>
        <p:nvSpPr>
          <p:cNvPr id="84" name="PlaceHolder 3"/>
          <p:cNvSpPr>
            <a:spLocks noGrp="1"/>
          </p:cNvSpPr>
          <p:nvPr>
            <p:ph type="hdr"/>
          </p:nvPr>
        </p:nvSpPr>
        <p:spPr>
          <a:xfrm>
            <a:off x="0" y="0"/>
            <a:ext cx="3280680" cy="534240"/>
          </a:xfrm>
          <a:prstGeom prst="rect">
            <a:avLst/>
          </a:prstGeom>
          <a:noFill/>
          <a:ln w="0">
            <a:noFill/>
          </a:ln>
        </p:spPr>
        <p:txBody>
          <a:bodyPr lIns="0" tIns="0" rIns="0" bIns="0" anchor="t">
            <a:noAutofit/>
          </a:bodyPr>
          <a:lstStyle/>
          <a:p>
            <a:r>
              <a:rPr lang="pl-PL" sz="1400" b="0" strike="noStrike" spc="-1">
                <a:latin typeface="Times New Roman"/>
              </a:rPr>
              <a:t>&lt;główka&gt;</a:t>
            </a:r>
          </a:p>
        </p:txBody>
      </p:sp>
      <p:sp>
        <p:nvSpPr>
          <p:cNvPr id="85" name="PlaceHolder 4"/>
          <p:cNvSpPr>
            <a:spLocks noGrp="1"/>
          </p:cNvSpPr>
          <p:nvPr>
            <p:ph type="dt"/>
          </p:nvPr>
        </p:nvSpPr>
        <p:spPr>
          <a:xfrm>
            <a:off x="4278960" y="0"/>
            <a:ext cx="3280680" cy="534240"/>
          </a:xfrm>
          <a:prstGeom prst="rect">
            <a:avLst/>
          </a:prstGeom>
          <a:noFill/>
          <a:ln w="0">
            <a:noFill/>
          </a:ln>
        </p:spPr>
        <p:txBody>
          <a:bodyPr lIns="0" tIns="0" rIns="0" bIns="0" anchor="t">
            <a:noAutofit/>
          </a:bodyPr>
          <a:lstStyle/>
          <a:p>
            <a:pPr algn="r">
              <a:buNone/>
            </a:pPr>
            <a:r>
              <a:rPr lang="pl-PL" sz="1400" b="0" strike="noStrike" spc="-1">
                <a:latin typeface="Times New Roman"/>
              </a:rPr>
              <a:t>&lt;data/godzina&gt;</a:t>
            </a:r>
          </a:p>
        </p:txBody>
      </p:sp>
      <p:sp>
        <p:nvSpPr>
          <p:cNvPr id="86" name="PlaceHolder 5"/>
          <p:cNvSpPr>
            <a:spLocks noGrp="1"/>
          </p:cNvSpPr>
          <p:nvPr>
            <p:ph type="ftr"/>
          </p:nvPr>
        </p:nvSpPr>
        <p:spPr>
          <a:xfrm>
            <a:off x="0" y="10157400"/>
            <a:ext cx="3280680" cy="534240"/>
          </a:xfrm>
          <a:prstGeom prst="rect">
            <a:avLst/>
          </a:prstGeom>
          <a:noFill/>
          <a:ln w="0">
            <a:noFill/>
          </a:ln>
        </p:spPr>
        <p:txBody>
          <a:bodyPr lIns="0" tIns="0" rIns="0" bIns="0" anchor="b">
            <a:noAutofit/>
          </a:bodyPr>
          <a:lstStyle/>
          <a:p>
            <a:r>
              <a:rPr lang="pl-PL" sz="1400" b="0" strike="noStrike" spc="-1">
                <a:latin typeface="Times New Roman"/>
              </a:rPr>
              <a:t>&lt;stopka&gt;</a:t>
            </a:r>
          </a:p>
        </p:txBody>
      </p:sp>
      <p:sp>
        <p:nvSpPr>
          <p:cNvPr id="87" name="PlaceHolder 6"/>
          <p:cNvSpPr>
            <a:spLocks noGrp="1"/>
          </p:cNvSpPr>
          <p:nvPr>
            <p:ph type="sldNum"/>
          </p:nvPr>
        </p:nvSpPr>
        <p:spPr>
          <a:xfrm>
            <a:off x="4278960" y="10157400"/>
            <a:ext cx="3280680" cy="534240"/>
          </a:xfrm>
          <a:prstGeom prst="rect">
            <a:avLst/>
          </a:prstGeom>
          <a:noFill/>
          <a:ln w="0">
            <a:noFill/>
          </a:ln>
        </p:spPr>
        <p:txBody>
          <a:bodyPr lIns="0" tIns="0" rIns="0" bIns="0" anchor="b">
            <a:noAutofit/>
          </a:bodyPr>
          <a:lstStyle/>
          <a:p>
            <a:pPr algn="r">
              <a:buNone/>
            </a:pPr>
            <a:fld id="{DF178776-B426-484F-ADE5-7C7045B5CEC9}" type="slidenum">
              <a:rPr lang="pl-PL" sz="1400" b="0" strike="noStrike" spc="-1">
                <a:latin typeface="Times New Roman"/>
              </a:rPr>
              <a:t>‹#›</a:t>
            </a:fld>
            <a:endParaRPr lang="pl-PL" sz="1400" b="0" strike="noStrike" spc="-1">
              <a:latin typeface="Times New Roman"/>
            </a:endParaRPr>
          </a:p>
        </p:txBody>
      </p:sp>
    </p:spTree>
    <p:extLst>
      <p:ext uri="{BB962C8B-B14F-4D97-AF65-F5344CB8AC3E}">
        <p14:creationId xmlns:p14="http://schemas.microsoft.com/office/powerpoint/2010/main" val="1507198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PlaceHolder 1"/>
          <p:cNvSpPr>
            <a:spLocks noGrp="1" noRot="1" noChangeAspect="1"/>
          </p:cNvSpPr>
          <p:nvPr>
            <p:ph type="sldImg"/>
          </p:nvPr>
        </p:nvSpPr>
        <p:spPr>
          <a:xfrm>
            <a:off x="685800" y="1143000"/>
            <a:ext cx="5486400" cy="3086100"/>
          </a:xfrm>
          <a:prstGeom prst="rect">
            <a:avLst/>
          </a:prstGeom>
          <a:ln w="0">
            <a:noFill/>
          </a:ln>
        </p:spPr>
      </p:sp>
      <p:sp>
        <p:nvSpPr>
          <p:cNvPr id="186"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187"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C657A54A-E945-442D-80F8-CA77FA2F66E6}" type="slidenum">
              <a:rPr lang="pl-PL" sz="1200" b="0" strike="noStrike" spc="-1">
                <a:latin typeface="Times New Roman"/>
              </a:rPr>
              <a:t>1</a:t>
            </a:fld>
            <a:endParaRPr lang="pl-PL" sz="1200" b="0" strike="noStrike" spc="-1">
              <a:latin typeface="Times New Roman"/>
            </a:endParaRPr>
          </a:p>
        </p:txBody>
      </p:sp>
    </p:spTree>
    <p:extLst>
      <p:ext uri="{BB962C8B-B14F-4D97-AF65-F5344CB8AC3E}">
        <p14:creationId xmlns:p14="http://schemas.microsoft.com/office/powerpoint/2010/main" val="29964948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PlaceHolder 1"/>
          <p:cNvSpPr>
            <a:spLocks noGrp="1" noRot="1" noChangeAspect="1"/>
          </p:cNvSpPr>
          <p:nvPr>
            <p:ph type="sldImg"/>
          </p:nvPr>
        </p:nvSpPr>
        <p:spPr>
          <a:xfrm>
            <a:off x="685800" y="1143000"/>
            <a:ext cx="5486400" cy="3086100"/>
          </a:xfrm>
          <a:prstGeom prst="rect">
            <a:avLst/>
          </a:prstGeom>
          <a:ln w="0">
            <a:noFill/>
          </a:ln>
        </p:spPr>
      </p:sp>
      <p:sp>
        <p:nvSpPr>
          <p:cNvPr id="189"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190"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A5104B06-01C0-4647-B4D9-17BC87B7C660}" type="slidenum">
              <a:rPr lang="pl-PL" sz="1200" b="0" strike="noStrike" spc="-1">
                <a:latin typeface="Times New Roman"/>
              </a:rPr>
              <a:t>2</a:t>
            </a:fld>
            <a:endParaRPr lang="pl-PL" sz="1200" b="0" strike="noStrike" spc="-1">
              <a:latin typeface="Times New Roman"/>
            </a:endParaRPr>
          </a:p>
        </p:txBody>
      </p:sp>
    </p:spTree>
    <p:extLst>
      <p:ext uri="{BB962C8B-B14F-4D97-AF65-F5344CB8AC3E}">
        <p14:creationId xmlns:p14="http://schemas.microsoft.com/office/powerpoint/2010/main" val="1108932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PlaceHolder 1"/>
          <p:cNvSpPr>
            <a:spLocks noGrp="1" noRot="1" noChangeAspect="1"/>
          </p:cNvSpPr>
          <p:nvPr>
            <p:ph type="sldImg"/>
          </p:nvPr>
        </p:nvSpPr>
        <p:spPr>
          <a:xfrm>
            <a:off x="685800" y="1143000"/>
            <a:ext cx="5486400" cy="3086100"/>
          </a:xfrm>
          <a:prstGeom prst="rect">
            <a:avLst/>
          </a:prstGeom>
          <a:ln w="0">
            <a:noFill/>
          </a:ln>
        </p:spPr>
      </p:sp>
      <p:sp>
        <p:nvSpPr>
          <p:cNvPr id="192"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200" b="1" strike="noStrike" spc="-1">
                <a:solidFill>
                  <a:srgbClr val="000000"/>
                </a:solidFill>
                <a:latin typeface="Univers for KPMG"/>
              </a:rPr>
              <a:t>Zarządzanie kryzysowe </a:t>
            </a:r>
            <a:endParaRPr lang="pl-PL" sz="1200" b="0" strike="noStrike" spc="-1">
              <a:latin typeface="Arial"/>
            </a:endParaRPr>
          </a:p>
          <a:p>
            <a:pPr marL="216000" indent="-216000">
              <a:lnSpc>
                <a:spcPct val="100000"/>
              </a:lnSpc>
              <a:buNone/>
            </a:pPr>
            <a:r>
              <a:rPr lang="pl-PL" sz="1200" b="0" strike="noStrike" spc="-1">
                <a:solidFill>
                  <a:srgbClr val="000000"/>
                </a:solidFill>
                <a:latin typeface="Univers for KPMG Light"/>
              </a:rPr>
              <a:t>Zarządzanie skutkami incydentów, w tym w szczególności znaczącymi stratami finansowymi, utratą dobrego imienia, osłabieniem zdolności organizacji do osiągnięcia ustalonych celów biznesowych, czy realizacji jej misji. </a:t>
            </a:r>
            <a:endParaRPr lang="pl-PL" sz="1200" b="0" strike="noStrike" spc="-1">
              <a:latin typeface="Arial"/>
            </a:endParaRPr>
          </a:p>
          <a:p>
            <a:pPr marL="216000" indent="-216000">
              <a:lnSpc>
                <a:spcPct val="100000"/>
              </a:lnSpc>
              <a:buNone/>
            </a:pPr>
            <a:r>
              <a:rPr lang="pl-PL" sz="1200" b="1" strike="noStrike" spc="-1">
                <a:solidFill>
                  <a:srgbClr val="000000"/>
                </a:solidFill>
                <a:latin typeface="Univers for KPMG"/>
              </a:rPr>
              <a:t>Zarządzanie w sytuacjach awaryjnych </a:t>
            </a:r>
            <a:endParaRPr lang="pl-PL" sz="1200" b="0" strike="noStrike" spc="-1">
              <a:latin typeface="Arial"/>
            </a:endParaRPr>
          </a:p>
          <a:p>
            <a:pPr marL="216000" indent="-216000">
              <a:lnSpc>
                <a:spcPct val="100000"/>
              </a:lnSpc>
              <a:buNone/>
            </a:pPr>
            <a:r>
              <a:rPr lang="pl-PL" sz="1200" b="0" strike="noStrike" spc="-1">
                <a:solidFill>
                  <a:srgbClr val="000000"/>
                </a:solidFill>
                <a:latin typeface="Univers for KPMG Light"/>
              </a:rPr>
              <a:t>Natychmiastowe reagowanie na pojawiające się incydenty mogące mieć wpływ na życie i bezpieczeństwo ludzkie oraz zagrożenia związane z mieniem i ryzykiem rozległego wpływu na środowisko.</a:t>
            </a:r>
            <a:endParaRPr lang="pl-PL" sz="1200" b="0" strike="noStrike" spc="-1">
              <a:latin typeface="Arial"/>
            </a:endParaRPr>
          </a:p>
          <a:p>
            <a:pPr marL="216000" indent="-216000">
              <a:lnSpc>
                <a:spcPct val="100000"/>
              </a:lnSpc>
              <a:buNone/>
            </a:pPr>
            <a:r>
              <a:rPr lang="pl-PL" sz="1200" b="1" strike="noStrike" spc="-1">
                <a:solidFill>
                  <a:srgbClr val="000000"/>
                </a:solidFill>
                <a:latin typeface="Univers for KPMG"/>
              </a:rPr>
              <a:t>Zarządzanie incydentami</a:t>
            </a:r>
            <a:endParaRPr lang="pl-PL" sz="1200" b="0" strike="noStrike" spc="-1">
              <a:latin typeface="Arial"/>
            </a:endParaRPr>
          </a:p>
          <a:p>
            <a:pPr marL="216000" indent="-216000">
              <a:lnSpc>
                <a:spcPct val="100000"/>
              </a:lnSpc>
              <a:buNone/>
            </a:pPr>
            <a:r>
              <a:rPr lang="pl-PL" sz="1200" b="0" strike="noStrike" spc="-1">
                <a:solidFill>
                  <a:srgbClr val="000000"/>
                </a:solidFill>
                <a:latin typeface="Univers for KPMG Light"/>
              </a:rPr>
              <a:t>Eskalowanie i zarządzanie zdarzeniami, które nie są objęte zakresem istniejących procesów i systemów lub są uznawane przez organizację za wymagające szczególnej uwagi ze strony kierownictwa.</a:t>
            </a:r>
            <a:endParaRPr lang="pl-PL" sz="1200" b="0" strike="noStrike" spc="-1">
              <a:latin typeface="Arial"/>
            </a:endParaRPr>
          </a:p>
          <a:p>
            <a:pPr marL="216000" indent="-216000">
              <a:lnSpc>
                <a:spcPct val="100000"/>
              </a:lnSpc>
              <a:buNone/>
            </a:pPr>
            <a:r>
              <a:rPr lang="pl-PL" sz="1200" b="1" strike="noStrike" spc="-1">
                <a:solidFill>
                  <a:srgbClr val="000000"/>
                </a:solidFill>
                <a:latin typeface="Univers for KPMG"/>
              </a:rPr>
              <a:t>Zarządzanie ciągłością działania </a:t>
            </a:r>
            <a:endParaRPr lang="pl-PL" sz="1200" b="0" strike="noStrike" spc="-1">
              <a:latin typeface="Arial"/>
            </a:endParaRPr>
          </a:p>
          <a:p>
            <a:pPr marL="216000" indent="-216000">
              <a:lnSpc>
                <a:spcPct val="100000"/>
              </a:lnSpc>
              <a:buNone/>
            </a:pPr>
            <a:r>
              <a:rPr lang="pl-PL" sz="1200" b="0" strike="noStrike" spc="-1">
                <a:solidFill>
                  <a:srgbClr val="000000"/>
                </a:solidFill>
                <a:latin typeface="Univers for KPMG Light"/>
              </a:rPr>
              <a:t>Zdolność organizacji do dalszego dostarczania produktów lub usług na akceptowalnych, z góry określonych poziomach – pomimo zakłócających incydentów – oraz przywracania takich usług jako podstawowych usług oferowanych przez organizację.</a:t>
            </a:r>
            <a:endParaRPr lang="pl-PL" sz="1200" b="0" strike="noStrike" spc="-1">
              <a:latin typeface="Arial"/>
            </a:endParaRPr>
          </a:p>
          <a:p>
            <a:pPr marL="216000" indent="-216000">
              <a:lnSpc>
                <a:spcPct val="100000"/>
              </a:lnSpc>
              <a:buNone/>
            </a:pPr>
            <a:r>
              <a:rPr lang="pl-PL" sz="1200" b="1" strike="noStrike" spc="-1">
                <a:solidFill>
                  <a:srgbClr val="000000"/>
                </a:solidFill>
                <a:latin typeface="Univers for KPMG"/>
              </a:rPr>
              <a:t>Odtwarzanie Awaryjne/ Zachowanie ciągłości usług IT </a:t>
            </a:r>
            <a:endParaRPr lang="pl-PL" sz="1200" b="0" strike="noStrike" spc="-1">
              <a:latin typeface="Arial"/>
            </a:endParaRPr>
          </a:p>
          <a:p>
            <a:pPr marL="216000" indent="-216000">
              <a:lnSpc>
                <a:spcPct val="100000"/>
              </a:lnSpc>
              <a:buNone/>
            </a:pPr>
            <a:r>
              <a:rPr lang="pl-PL" sz="1200" b="0" strike="noStrike" spc="-1">
                <a:solidFill>
                  <a:srgbClr val="000000"/>
                </a:solidFill>
                <a:latin typeface="Univers for KPMG Light"/>
              </a:rPr>
              <a:t>Reagowanie i przywracanie systemów i aktywów informatycznych do użytku w związku ze znaczącymi przestojami, awariami lub obniżonym poziomem usług.</a:t>
            </a:r>
            <a:endParaRPr lang="pl-PL" sz="1200" b="0" strike="noStrike" spc="-1">
              <a:latin typeface="Arial"/>
            </a:endParaRPr>
          </a:p>
          <a:p>
            <a:pPr marL="216000" indent="-216000">
              <a:lnSpc>
                <a:spcPct val="100000"/>
              </a:lnSpc>
              <a:buNone/>
            </a:pPr>
            <a:endParaRPr lang="pl-PL" sz="1200" b="0" strike="noStrike" spc="-1">
              <a:latin typeface="Arial"/>
            </a:endParaRPr>
          </a:p>
        </p:txBody>
      </p:sp>
      <p:sp>
        <p:nvSpPr>
          <p:cNvPr id="193"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391DD7E8-DE41-4890-A859-C5148F5418CC}" type="slidenum">
              <a:rPr lang="pl-PL" sz="1200" b="0" strike="noStrike" spc="-1">
                <a:latin typeface="Times New Roman"/>
              </a:rPr>
              <a:t>3</a:t>
            </a:fld>
            <a:endParaRPr lang="pl-PL" sz="1200" b="0" strike="noStrike" spc="-1">
              <a:latin typeface="Times New Roman"/>
            </a:endParaRPr>
          </a:p>
        </p:txBody>
      </p:sp>
    </p:spTree>
    <p:extLst>
      <p:ext uri="{BB962C8B-B14F-4D97-AF65-F5344CB8AC3E}">
        <p14:creationId xmlns:p14="http://schemas.microsoft.com/office/powerpoint/2010/main" val="2981697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PlaceHolder 1"/>
          <p:cNvSpPr>
            <a:spLocks noGrp="1" noRot="1" noChangeAspect="1"/>
          </p:cNvSpPr>
          <p:nvPr>
            <p:ph type="sldImg"/>
          </p:nvPr>
        </p:nvSpPr>
        <p:spPr>
          <a:xfrm>
            <a:off x="685800" y="1143000"/>
            <a:ext cx="5486400" cy="3086100"/>
          </a:xfrm>
          <a:prstGeom prst="rect">
            <a:avLst/>
          </a:prstGeom>
          <a:ln w="0">
            <a:noFill/>
          </a:ln>
        </p:spPr>
      </p:sp>
      <p:sp>
        <p:nvSpPr>
          <p:cNvPr id="195"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100" b="0" strike="noStrike" spc="-1">
                <a:solidFill>
                  <a:srgbClr val="000000"/>
                </a:solidFill>
                <a:latin typeface="Arial"/>
              </a:rPr>
              <a:t>Podstawą prowadzonych działań w systemie zarządzania kryzysowego opartym na ustawie z 2007 roku są plany, które: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określają sposób kierowania działaniami w sytuacji kryzysu, ustalając linie podległości i współdziałania;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przydzielają organizacjom i osobom zadania, które powinny być wykonywane w przypadku podjęcia decyzji o uruchomieniu i wdrożeniu planu, zgodnie z przyjętą siatką bezpieczeństwa;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określają siły i środki reagowania kryzysowego możliwe do użycia;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opisują procedury uruchomienia działań przewidzianych w planie oraz procedury zwracania się o pomoc do wyższego szczebla administracji publicznej.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Plany zarządzania kryzysowego w przypadku wystąpienia zdarzenia stwarzającego zagrożenie epidemiczne opracowuje się przy uwzględnieniu analizy zagrożeń, przy czym biorąc pod uwagę zakres stosowania planu, natychmiastowe jego uruchomienie powinno nastąpić na poziomie wojewódzkim i krajowym. W tym miejscu pojawia się jeden z elementów chaosu wynikający z obligatoryjnej mnogości sporządzania planów. W systemie działalności organów publicznych odnoszących się do systemu planistycznego skuteczność działań przeciwzakaźnych mają bowiem gwarantować także inne plany, zwane wojewódzkimi planami działania na wypadek epidemii, sporządzane przez wojewodów na okres trzech lat. Plany te zawierają: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charakterystykę i ryzyko wystąpienia chorób zakaźnych;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wykaz i rozmieszczenie zakładów leczniczych i innych obiektów, które mogą być przeznaczone do leczenia, izolowania lub poddania kwarantannie;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liczbę osób, które mogą zostać poddane leczeniu, izolacji i kwarantannie; </a:t>
            </a:r>
            <a:endParaRPr lang="pl-PL" sz="1100" b="0" strike="noStrike" spc="-1">
              <a:latin typeface="Arial"/>
            </a:endParaRPr>
          </a:p>
          <a:p>
            <a:pPr marL="216000" indent="-216000">
              <a:lnSpc>
                <a:spcPct val="100000"/>
              </a:lnSpc>
              <a:buNone/>
            </a:pPr>
            <a:r>
              <a:rPr lang="pl-PL" sz="1100" b="0" strike="noStrike" spc="-1">
                <a:solidFill>
                  <a:srgbClr val="000000"/>
                </a:solidFill>
                <a:latin typeface="Arial"/>
              </a:rPr>
              <a:t>• imienne listy osób, które mogą zostać skierowane do działań służących ochronie przed zakażeniami. </a:t>
            </a:r>
            <a:endParaRPr lang="pl-PL" sz="1100" b="0" strike="noStrike" spc="-1">
              <a:latin typeface="Arial"/>
            </a:endParaRPr>
          </a:p>
          <a:p>
            <a:pPr marL="216000" indent="-216000">
              <a:lnSpc>
                <a:spcPct val="100000"/>
              </a:lnSpc>
              <a:buNone/>
            </a:pPr>
            <a:endParaRPr lang="pl-PL" sz="1100" b="0" strike="noStrike" spc="-1">
              <a:latin typeface="Arial"/>
            </a:endParaRPr>
          </a:p>
        </p:txBody>
      </p:sp>
      <p:sp>
        <p:nvSpPr>
          <p:cNvPr id="196"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118150C4-90F7-4688-A4E1-2313312F0BF1}" type="slidenum">
              <a:rPr lang="pl-PL" sz="1200" b="0" strike="noStrike" spc="-1">
                <a:latin typeface="Times New Roman"/>
              </a:rPr>
              <a:t>4</a:t>
            </a:fld>
            <a:endParaRPr lang="pl-PL" sz="1200" b="0" strike="noStrike" spc="-1">
              <a:latin typeface="Times New Roman"/>
            </a:endParaRPr>
          </a:p>
        </p:txBody>
      </p:sp>
    </p:spTree>
    <p:extLst>
      <p:ext uri="{BB962C8B-B14F-4D97-AF65-F5344CB8AC3E}">
        <p14:creationId xmlns:p14="http://schemas.microsoft.com/office/powerpoint/2010/main" val="14732999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PlaceHolder 1"/>
          <p:cNvSpPr>
            <a:spLocks noGrp="1" noRot="1" noChangeAspect="1"/>
          </p:cNvSpPr>
          <p:nvPr>
            <p:ph type="sldImg"/>
          </p:nvPr>
        </p:nvSpPr>
        <p:spPr>
          <a:xfrm>
            <a:off x="685800" y="1143000"/>
            <a:ext cx="5486400" cy="3086100"/>
          </a:xfrm>
          <a:prstGeom prst="rect">
            <a:avLst/>
          </a:prstGeom>
          <a:ln w="0">
            <a:noFill/>
          </a:ln>
        </p:spPr>
      </p:sp>
      <p:sp>
        <p:nvSpPr>
          <p:cNvPr id="198"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199"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8D394DE9-A250-4440-8767-5255385E22D4}" type="slidenum">
              <a:rPr lang="pl-PL" sz="1200" b="0" strike="noStrike" spc="-1">
                <a:latin typeface="Times New Roman"/>
              </a:rPr>
              <a:t>5</a:t>
            </a:fld>
            <a:endParaRPr lang="pl-PL" sz="1200" b="0" strike="noStrike" spc="-1">
              <a:latin typeface="Times New Roman"/>
            </a:endParaRPr>
          </a:p>
        </p:txBody>
      </p:sp>
    </p:spTree>
    <p:extLst>
      <p:ext uri="{BB962C8B-B14F-4D97-AF65-F5344CB8AC3E}">
        <p14:creationId xmlns:p14="http://schemas.microsoft.com/office/powerpoint/2010/main" val="30753281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PlaceHolder 1"/>
          <p:cNvSpPr>
            <a:spLocks noGrp="1" noRot="1" noChangeAspect="1"/>
          </p:cNvSpPr>
          <p:nvPr>
            <p:ph type="sldImg"/>
          </p:nvPr>
        </p:nvSpPr>
        <p:spPr>
          <a:xfrm>
            <a:off x="685800" y="1143000"/>
            <a:ext cx="5486400" cy="3086100"/>
          </a:xfrm>
          <a:prstGeom prst="rect">
            <a:avLst/>
          </a:prstGeom>
          <a:ln w="0">
            <a:noFill/>
          </a:ln>
        </p:spPr>
      </p:sp>
      <p:sp>
        <p:nvSpPr>
          <p:cNvPr id="201"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02"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C2A33039-0F0B-40AC-802D-62D510F8BC60}" type="slidenum">
              <a:rPr lang="pl-PL" sz="1200" b="0" strike="noStrike" spc="-1">
                <a:latin typeface="Times New Roman"/>
              </a:rPr>
              <a:t>6</a:t>
            </a:fld>
            <a:endParaRPr lang="pl-PL" sz="1200" b="0" strike="noStrike" spc="-1">
              <a:latin typeface="Times New Roman"/>
            </a:endParaRPr>
          </a:p>
        </p:txBody>
      </p:sp>
    </p:spTree>
    <p:extLst>
      <p:ext uri="{BB962C8B-B14F-4D97-AF65-F5344CB8AC3E}">
        <p14:creationId xmlns:p14="http://schemas.microsoft.com/office/powerpoint/2010/main" val="2389014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PlaceHolder 1"/>
          <p:cNvSpPr>
            <a:spLocks noGrp="1" noRot="1" noChangeAspect="1"/>
          </p:cNvSpPr>
          <p:nvPr>
            <p:ph type="sldImg"/>
          </p:nvPr>
        </p:nvSpPr>
        <p:spPr>
          <a:xfrm>
            <a:off x="685800" y="1143000"/>
            <a:ext cx="5486400" cy="3086100"/>
          </a:xfrm>
          <a:prstGeom prst="rect">
            <a:avLst/>
          </a:prstGeom>
          <a:ln w="0">
            <a:noFill/>
          </a:ln>
        </p:spPr>
      </p:sp>
      <p:sp>
        <p:nvSpPr>
          <p:cNvPr id="204"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05"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A4757B36-698C-4678-93FC-2506FB6E4792}" type="slidenum">
              <a:rPr lang="pl-PL" sz="1200" b="0" strike="noStrike" spc="-1">
                <a:latin typeface="Times New Roman"/>
              </a:rPr>
              <a:t>7</a:t>
            </a:fld>
            <a:endParaRPr lang="pl-PL" sz="1200" b="0" strike="noStrike" spc="-1">
              <a:latin typeface="Times New Roman"/>
            </a:endParaRPr>
          </a:p>
        </p:txBody>
      </p:sp>
    </p:spTree>
    <p:extLst>
      <p:ext uri="{BB962C8B-B14F-4D97-AF65-F5344CB8AC3E}">
        <p14:creationId xmlns:p14="http://schemas.microsoft.com/office/powerpoint/2010/main" val="9842845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PlaceHolder 1"/>
          <p:cNvSpPr>
            <a:spLocks noGrp="1" noRot="1" noChangeAspect="1"/>
          </p:cNvSpPr>
          <p:nvPr>
            <p:ph type="sldImg"/>
          </p:nvPr>
        </p:nvSpPr>
        <p:spPr>
          <a:xfrm>
            <a:off x="685800" y="1143000"/>
            <a:ext cx="5486400" cy="3086100"/>
          </a:xfrm>
          <a:prstGeom prst="rect">
            <a:avLst/>
          </a:prstGeom>
          <a:ln w="0">
            <a:noFill/>
          </a:ln>
        </p:spPr>
      </p:sp>
      <p:sp>
        <p:nvSpPr>
          <p:cNvPr id="207"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08"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F6DE5F52-C3EF-42B9-A23F-F34CD07EC6FC}" type="slidenum">
              <a:rPr lang="pl-PL" sz="1200" b="0" strike="noStrike" spc="-1">
                <a:latin typeface="Times New Roman"/>
              </a:rPr>
              <a:t>8</a:t>
            </a:fld>
            <a:endParaRPr lang="pl-PL" sz="1200" b="0" strike="noStrike" spc="-1">
              <a:latin typeface="Times New Roman"/>
            </a:endParaRPr>
          </a:p>
        </p:txBody>
      </p:sp>
    </p:spTree>
    <p:extLst>
      <p:ext uri="{BB962C8B-B14F-4D97-AF65-F5344CB8AC3E}">
        <p14:creationId xmlns:p14="http://schemas.microsoft.com/office/powerpoint/2010/main" val="36586631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PlaceHolder 1"/>
          <p:cNvSpPr>
            <a:spLocks noGrp="1" noRot="1" noChangeAspect="1"/>
          </p:cNvSpPr>
          <p:nvPr>
            <p:ph type="sldImg"/>
          </p:nvPr>
        </p:nvSpPr>
        <p:spPr>
          <a:xfrm>
            <a:off x="685800" y="1143000"/>
            <a:ext cx="5486400" cy="3086100"/>
          </a:xfrm>
          <a:prstGeom prst="rect">
            <a:avLst/>
          </a:prstGeom>
          <a:ln w="0">
            <a:noFill/>
          </a:ln>
        </p:spPr>
      </p:sp>
      <p:sp>
        <p:nvSpPr>
          <p:cNvPr id="210"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11"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70AC101B-6D04-4698-82FF-DAD3221FF21E}" type="slidenum">
              <a:rPr lang="pl-PL" sz="1200" b="0" strike="noStrike" spc="-1">
                <a:latin typeface="Times New Roman"/>
              </a:rPr>
              <a:t>9</a:t>
            </a:fld>
            <a:endParaRPr lang="pl-PL" sz="1200" b="0" strike="noStrike" spc="-1">
              <a:latin typeface="Times New Roman"/>
            </a:endParaRPr>
          </a:p>
        </p:txBody>
      </p:sp>
    </p:spTree>
    <p:extLst>
      <p:ext uri="{BB962C8B-B14F-4D97-AF65-F5344CB8AC3E}">
        <p14:creationId xmlns:p14="http://schemas.microsoft.com/office/powerpoint/2010/main" val="24927989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PlaceHolder 1"/>
          <p:cNvSpPr>
            <a:spLocks noGrp="1" noRot="1" noChangeAspect="1"/>
          </p:cNvSpPr>
          <p:nvPr>
            <p:ph type="sldImg"/>
          </p:nvPr>
        </p:nvSpPr>
        <p:spPr>
          <a:xfrm>
            <a:off x="685800" y="1143000"/>
            <a:ext cx="5486400" cy="3086100"/>
          </a:xfrm>
          <a:prstGeom prst="rect">
            <a:avLst/>
          </a:prstGeom>
          <a:ln w="0">
            <a:noFill/>
          </a:ln>
        </p:spPr>
      </p:sp>
      <p:sp>
        <p:nvSpPr>
          <p:cNvPr id="213"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100" b="0" strike="noStrike" spc="-1">
                <a:solidFill>
                  <a:srgbClr val="000000"/>
                </a:solidFill>
                <a:latin typeface="Calibri"/>
              </a:rPr>
              <a:t>18 §1 Rozporządzenia Ministra Edukacji Narodowej z dnia 20 marca 2020 r. w sprawie szczególnych rozwiązań w okresie czasowego ograniczenia funkcjonowania jednostek systemu oświaty w związku z zapobieganiem, przeciwdziałaniem i zwalczaniem COVID-19 (Dz.U. z 2020 r. poz. 493 z późn.zm.).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Wskazane obowiązki dyrektora jednostki oświatowej to: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czy uczniowie i nauczyciele mają dostęp do infrastruktury informatycznej, oprogramowania i internetu umożliwiających interakcję między uczniami a nauczycielami prowadzącymi zajęcia;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we współpracy z nauczycielami, typu technologii informacyjno-komunikacyjnych wykorzystywanych do realizacji zajęć;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określanie zasad bezpiecznego uczestnictwa w zajęciach w odniesieniu do ustalonych technologii informacyjno-komunikacyjnych;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we współpracy z nauczycielami, źródeł i materiałów niezbędnych do realizacji zajęć, z których uczniowie mogą korzystać;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z nauczycielami potrzeby modyfikacji odpowiednio zestawu programów wychowania przedszkolnego lub szkolnego zestawu programów nauczania oraz, w razie potrzeby, modyfikacja tego zestawu;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 porozumieniu z radą pedagogiczną i radą rodziców, potrzeby modyfikacji w trakcie roku szkolnego realizowanego programu wychowawczo-profilaktycznego oraz, w razie potrzeby, modyfikowanie tego programu;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we współpracy z nauczycielami, tygodniowego zakresu treści nauczania z zajęć wynikających z ramowych planów nauczania dla poszczególnych typów szkół do zrealizowania w poszczególnych oddziałach klas (semestrów) oraz tygodniowego zakresu treści nauczania z zajęć realizowanych w formach pozaszkolnych, uwzględniając w szczególności: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a) równomierne obciążenie uczniów w poszczególnych dniach tygodnia,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b) zróżnicowanie zajęć w każdym dniu,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c) możliwości psychofizyczne uczniów podejmowania intensywnego wysiłku umysłowego w ciągu dnia,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d) łączenie przemienne kształcenia z użyciem monitorów ekranowych i bez ich użycia,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e) ograniczenia wynikające ze specyfiki zajęć,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f) konieczność zapewnienia bezpieczeństwa wynikającego ze specyfiki realizowanych zajęć;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we współpracy z nauczycielami, sposobu potwierdzania uczestnictwa uczniów na zajęciach oraz sposobu i terminu usprawiedliwiania nieobecności uczniów na zajęciach edukacyjnych;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zapewnienie każdemu uczniowi lub rodzicom możliwości konsultacji z nauczycielem prowadzącym zajęcia oraz przekazywanie im informację o formie i terminach tych konsultacji;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 ustalanie, we współpracy z nauczycielami, sposobu monitorowania postępów uczniów oraz sposobu weryfikacji wiedzy i umiejętności uczniów, w tym również informowania </a:t>
            </a:r>
            <a:endParaRPr lang="pl-PL" sz="1100" b="0" strike="noStrike" spc="-1">
              <a:latin typeface="Arial"/>
            </a:endParaRPr>
          </a:p>
          <a:p>
            <a:pPr marL="216000" indent="-216000">
              <a:lnSpc>
                <a:spcPct val="100000"/>
              </a:lnSpc>
              <a:buNone/>
            </a:pPr>
            <a:r>
              <a:rPr lang="pl-PL" sz="1100" b="0" strike="noStrike" spc="-1">
                <a:solidFill>
                  <a:srgbClr val="000000"/>
                </a:solidFill>
                <a:latin typeface="Calibri"/>
              </a:rPr>
              <a:t>Organizacja procesu kształcenia i wychowania – prawne aspekty edukacji zdalnej. Zdalne zarządzanie szkołami przez organ prowadzący </a:t>
            </a:r>
            <a:r>
              <a:rPr lang="pl-PL" sz="1100" b="0" strike="noStrike" spc="-1">
                <a:latin typeface="Calibri"/>
              </a:rPr>
              <a:t>uczniów lub rodziców o postępach ucznia w nauce, a także uzyskanych przez niego ocenach; </a:t>
            </a:r>
            <a:endParaRPr lang="pl-PL" sz="1100" b="0" strike="noStrike" spc="-1">
              <a:latin typeface="Arial"/>
            </a:endParaRPr>
          </a:p>
          <a:p>
            <a:pPr marL="216000" indent="-216000">
              <a:lnSpc>
                <a:spcPct val="100000"/>
              </a:lnSpc>
              <a:buNone/>
            </a:pPr>
            <a:r>
              <a:rPr lang="pl-PL" sz="1100" b="0" strike="noStrike" spc="-1">
                <a:latin typeface="Calibri"/>
              </a:rPr>
              <a:t>• ustalanie warunków i sposobu przeprowadzania egzaminu klasyfikacyjnego, egzaminu poprawkowego, egzaminu semestralnego i sprawdzianu wiadomości i umiejętności oraz warunków i sposobu ustalania rocznej oceny klasyfikacyjnej zachowania w przypadku wniesienia zastrzeżenia do trybu ustalenia tej oceny, a także ustalanie warunków i sposobu zaliczania zajęć realizowanych w formach pozaszkolnych; </a:t>
            </a:r>
            <a:endParaRPr lang="pl-PL" sz="1100" b="0" strike="noStrike" spc="-1">
              <a:latin typeface="Arial"/>
            </a:endParaRPr>
          </a:p>
          <a:p>
            <a:pPr marL="216000" indent="-216000">
              <a:lnSpc>
                <a:spcPct val="100000"/>
              </a:lnSpc>
              <a:buNone/>
            </a:pPr>
            <a:r>
              <a:rPr lang="pl-PL" sz="1100" b="0" strike="noStrike" spc="-1">
                <a:latin typeface="Calibri"/>
              </a:rPr>
              <a:t>• ustalanie warunków, sposobu oraz terminów przeprowadzania egzaminów dyplomowych – w szkołach artystycznych, w których są przeprowadzane te egzaminy; </a:t>
            </a:r>
            <a:endParaRPr lang="pl-PL" sz="1100" b="0" strike="noStrike" spc="-1">
              <a:latin typeface="Arial"/>
            </a:endParaRPr>
          </a:p>
          <a:p>
            <a:pPr marL="216000" indent="-216000">
              <a:lnSpc>
                <a:spcPct val="100000"/>
              </a:lnSpc>
              <a:buNone/>
            </a:pPr>
            <a:r>
              <a:rPr lang="pl-PL" sz="1100" b="0" strike="noStrike" spc="-1">
                <a:latin typeface="Calibri"/>
              </a:rPr>
              <a:t>• przekazywanie uczniom, rodzicom i nauczycielom informacji o sposobie i trybie realizacji zadań jednostki, w szczególności w zakresie organizacji kształcenia specjalnego, pomocy psychologiczno-pedagogicznej, indywidualnego obowiązkowego rocznego przygotowania przedszkolnego, indywidualnego nauczania, zajęć rewalidacyjno-wychowawczych, zajęć wczesnego wspomagania rozwoju dziecka lub zajęć innych zajęć; </a:t>
            </a:r>
            <a:endParaRPr lang="pl-PL" sz="1100" b="0" strike="noStrike" spc="-1">
              <a:latin typeface="Arial"/>
            </a:endParaRPr>
          </a:p>
          <a:p>
            <a:pPr marL="216000" indent="-216000">
              <a:lnSpc>
                <a:spcPct val="100000"/>
              </a:lnSpc>
              <a:buNone/>
            </a:pPr>
            <a:r>
              <a:rPr lang="pl-PL" sz="1100" b="0" strike="noStrike" spc="-1">
                <a:latin typeface="Calibri"/>
              </a:rPr>
              <a:t>• koordynowanie współpracy nauczycieli z uczniami lub rodzicami, uwzględniając potrzeby edukacyjne i możliwości psychofizyczne dzieci i uczniów, w tym dzieci i uczniów objętych kształceniem specjalnym, indywidualnym obowiązkowym rocznym przygotowaniem przedszkolnym lub indywidualnym nauczaniem, dzieci objętych wczesnym wspomaganiem rozwoju lub uczęszczających na zajęcia rewalidacyjno-wychowawcze oraz potrzeby osób uczęszczających na zajęcia; </a:t>
            </a:r>
            <a:endParaRPr lang="pl-PL" sz="1100" b="0" strike="noStrike" spc="-1">
              <a:latin typeface="Arial"/>
            </a:endParaRPr>
          </a:p>
          <a:p>
            <a:pPr marL="216000" indent="-216000">
              <a:lnSpc>
                <a:spcPct val="100000"/>
              </a:lnSpc>
              <a:buNone/>
            </a:pPr>
            <a:r>
              <a:rPr lang="pl-PL" sz="1100" b="0" strike="noStrike" spc="-1">
                <a:latin typeface="Calibri"/>
              </a:rPr>
              <a:t>• uprawnienie, po zasięgnięciu opinii rady pedagogicznej, do czasowego zmodyfikowania odpowiednio tygodniowego rozkładu zajęć lub semestralnego rozkładu zajęć w zakresie prowadzonych w jednostce systemu oświaty zajęć z wykorzystaniem metod i technik kształcenia na odległość lub innego sposobu realizacji tych zajęć z tym, że o fakcie modyfikacji dyrektor niezwłocznie informuje organ sprawujący nadzór pedagogiczny. </a:t>
            </a:r>
            <a:endParaRPr lang="pl-PL" sz="1100" b="0" strike="noStrike" spc="-1">
              <a:latin typeface="Arial"/>
            </a:endParaRPr>
          </a:p>
          <a:p>
            <a:pPr marL="216000" indent="-216000">
              <a:lnSpc>
                <a:spcPct val="100000"/>
              </a:lnSpc>
              <a:buNone/>
            </a:pPr>
            <a:endParaRPr lang="pl-PL" sz="1100" b="0" strike="noStrike" spc="-1">
              <a:latin typeface="Arial"/>
            </a:endParaRPr>
          </a:p>
        </p:txBody>
      </p:sp>
      <p:sp>
        <p:nvSpPr>
          <p:cNvPr id="214"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2A6B88DF-822B-464B-A361-6F75F2890FCF}" type="slidenum">
              <a:rPr lang="pl-PL" sz="1200" b="0" strike="noStrike" spc="-1">
                <a:latin typeface="Times New Roman"/>
              </a:rPr>
              <a:t>10</a:t>
            </a:fld>
            <a:endParaRPr lang="pl-PL" sz="1200" b="0" strike="noStrike" spc="-1">
              <a:latin typeface="Times New Roman"/>
            </a:endParaRPr>
          </a:p>
        </p:txBody>
      </p:sp>
    </p:spTree>
    <p:extLst>
      <p:ext uri="{BB962C8B-B14F-4D97-AF65-F5344CB8AC3E}">
        <p14:creationId xmlns:p14="http://schemas.microsoft.com/office/powerpoint/2010/main" val="14578960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PlaceHolder 1"/>
          <p:cNvSpPr>
            <a:spLocks noGrp="1" noRot="1" noChangeAspect="1"/>
          </p:cNvSpPr>
          <p:nvPr>
            <p:ph type="sldImg"/>
          </p:nvPr>
        </p:nvSpPr>
        <p:spPr>
          <a:xfrm>
            <a:off x="685800" y="1143000"/>
            <a:ext cx="5486400" cy="3086100"/>
          </a:xfrm>
          <a:prstGeom prst="rect">
            <a:avLst/>
          </a:prstGeom>
          <a:ln w="0">
            <a:noFill/>
          </a:ln>
        </p:spPr>
      </p:sp>
      <p:sp>
        <p:nvSpPr>
          <p:cNvPr id="216"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17"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AF23DE4F-1A50-4313-AEC6-0B893B6FD65B}" type="slidenum">
              <a:rPr lang="pl-PL" sz="1200" b="0" strike="noStrike" spc="-1">
                <a:latin typeface="Times New Roman"/>
              </a:rPr>
              <a:t>12</a:t>
            </a:fld>
            <a:endParaRPr lang="pl-PL" sz="1200" b="0" strike="noStrike" spc="-1">
              <a:latin typeface="Times New Roman"/>
            </a:endParaRPr>
          </a:p>
        </p:txBody>
      </p:sp>
    </p:spTree>
    <p:extLst>
      <p:ext uri="{BB962C8B-B14F-4D97-AF65-F5344CB8AC3E}">
        <p14:creationId xmlns:p14="http://schemas.microsoft.com/office/powerpoint/2010/main" val="27905859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PlaceHolder 1"/>
          <p:cNvSpPr>
            <a:spLocks noGrp="1" noRot="1" noChangeAspect="1"/>
          </p:cNvSpPr>
          <p:nvPr>
            <p:ph type="sldImg"/>
          </p:nvPr>
        </p:nvSpPr>
        <p:spPr>
          <a:xfrm>
            <a:off x="685800" y="1143000"/>
            <a:ext cx="5486400" cy="3086100"/>
          </a:xfrm>
          <a:prstGeom prst="rect">
            <a:avLst/>
          </a:prstGeom>
          <a:ln w="0">
            <a:noFill/>
          </a:ln>
        </p:spPr>
      </p:sp>
      <p:sp>
        <p:nvSpPr>
          <p:cNvPr id="219"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20"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83C605DB-5A26-44F8-9731-DCBD9A009CD5}" type="slidenum">
              <a:rPr lang="pl-PL" sz="1200" b="0" strike="noStrike" spc="-1">
                <a:latin typeface="Times New Roman"/>
              </a:rPr>
              <a:t>13</a:t>
            </a:fld>
            <a:endParaRPr lang="pl-PL" sz="1200" b="0" strike="noStrike" spc="-1">
              <a:latin typeface="Times New Roman"/>
            </a:endParaRPr>
          </a:p>
        </p:txBody>
      </p:sp>
    </p:spTree>
    <p:extLst>
      <p:ext uri="{BB962C8B-B14F-4D97-AF65-F5344CB8AC3E}">
        <p14:creationId xmlns:p14="http://schemas.microsoft.com/office/powerpoint/2010/main" val="3019645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1" name="PlaceHolder 1"/>
          <p:cNvSpPr>
            <a:spLocks noGrp="1" noRot="1" noChangeAspect="1"/>
          </p:cNvSpPr>
          <p:nvPr>
            <p:ph type="sldImg"/>
          </p:nvPr>
        </p:nvSpPr>
        <p:spPr>
          <a:xfrm>
            <a:off x="685800" y="1143000"/>
            <a:ext cx="5486400" cy="3086100"/>
          </a:xfrm>
          <a:prstGeom prst="rect">
            <a:avLst/>
          </a:prstGeom>
          <a:ln w="0">
            <a:noFill/>
          </a:ln>
        </p:spPr>
      </p:sp>
      <p:sp>
        <p:nvSpPr>
          <p:cNvPr id="222"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23"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EFB236B2-5B94-4847-9C89-CF03D07EE469}" type="slidenum">
              <a:rPr lang="pl-PL" sz="1200" b="0" strike="noStrike" spc="-1">
                <a:latin typeface="Times New Roman"/>
              </a:rPr>
              <a:t>14</a:t>
            </a:fld>
            <a:endParaRPr lang="pl-PL" sz="1200" b="0" strike="noStrike" spc="-1">
              <a:latin typeface="Times New Roman"/>
            </a:endParaRPr>
          </a:p>
        </p:txBody>
      </p:sp>
    </p:spTree>
    <p:extLst>
      <p:ext uri="{BB962C8B-B14F-4D97-AF65-F5344CB8AC3E}">
        <p14:creationId xmlns:p14="http://schemas.microsoft.com/office/powerpoint/2010/main" val="26446624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PlaceHolder 1"/>
          <p:cNvSpPr>
            <a:spLocks noGrp="1" noRot="1" noChangeAspect="1"/>
          </p:cNvSpPr>
          <p:nvPr>
            <p:ph type="sldImg"/>
          </p:nvPr>
        </p:nvSpPr>
        <p:spPr>
          <a:xfrm>
            <a:off x="685800" y="1143000"/>
            <a:ext cx="5486400" cy="3086100"/>
          </a:xfrm>
          <a:prstGeom prst="rect">
            <a:avLst/>
          </a:prstGeom>
          <a:ln w="0">
            <a:noFill/>
          </a:ln>
        </p:spPr>
      </p:sp>
      <p:sp>
        <p:nvSpPr>
          <p:cNvPr id="225"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26"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D7C593FF-110F-46B5-86DE-D9722823BC42}" type="slidenum">
              <a:rPr lang="pl-PL" sz="1200" b="0" strike="noStrike" spc="-1">
                <a:latin typeface="Times New Roman"/>
              </a:rPr>
              <a:t>15</a:t>
            </a:fld>
            <a:endParaRPr lang="pl-PL" sz="1200" b="0" strike="noStrike" spc="-1">
              <a:latin typeface="Times New Roman"/>
            </a:endParaRPr>
          </a:p>
        </p:txBody>
      </p:sp>
    </p:spTree>
    <p:extLst>
      <p:ext uri="{BB962C8B-B14F-4D97-AF65-F5344CB8AC3E}">
        <p14:creationId xmlns:p14="http://schemas.microsoft.com/office/powerpoint/2010/main" val="34405675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 name="PlaceHolder 1"/>
          <p:cNvSpPr>
            <a:spLocks noGrp="1" noRot="1" noChangeAspect="1"/>
          </p:cNvSpPr>
          <p:nvPr>
            <p:ph type="sldImg"/>
          </p:nvPr>
        </p:nvSpPr>
        <p:spPr>
          <a:xfrm>
            <a:off x="685800" y="1143000"/>
            <a:ext cx="5486400" cy="3086100"/>
          </a:xfrm>
          <a:prstGeom prst="rect">
            <a:avLst/>
          </a:prstGeom>
          <a:ln w="0">
            <a:noFill/>
          </a:ln>
        </p:spPr>
      </p:sp>
      <p:sp>
        <p:nvSpPr>
          <p:cNvPr id="228"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29"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A3FC96D6-B4A6-4A02-9ABA-13B7D4771C83}" type="slidenum">
              <a:rPr lang="pl-PL" sz="1200" b="0" strike="noStrike" spc="-1">
                <a:latin typeface="Times New Roman"/>
              </a:rPr>
              <a:t>16</a:t>
            </a:fld>
            <a:endParaRPr lang="pl-PL" sz="1200" b="0" strike="noStrike" spc="-1">
              <a:latin typeface="Times New Roman"/>
            </a:endParaRPr>
          </a:p>
        </p:txBody>
      </p:sp>
    </p:spTree>
    <p:extLst>
      <p:ext uri="{BB962C8B-B14F-4D97-AF65-F5344CB8AC3E}">
        <p14:creationId xmlns:p14="http://schemas.microsoft.com/office/powerpoint/2010/main" val="14702758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 name="PlaceHolder 1"/>
          <p:cNvSpPr>
            <a:spLocks noGrp="1" noRot="1" noChangeAspect="1"/>
          </p:cNvSpPr>
          <p:nvPr>
            <p:ph type="sldImg"/>
          </p:nvPr>
        </p:nvSpPr>
        <p:spPr>
          <a:xfrm>
            <a:off x="685800" y="1143000"/>
            <a:ext cx="5486400" cy="3086100"/>
          </a:xfrm>
          <a:prstGeom prst="rect">
            <a:avLst/>
          </a:prstGeom>
          <a:ln w="0">
            <a:noFill/>
          </a:ln>
        </p:spPr>
      </p:sp>
      <p:sp>
        <p:nvSpPr>
          <p:cNvPr id="231"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200" b="1" strike="noStrike" spc="-1">
                <a:solidFill>
                  <a:srgbClr val="0070C0"/>
                </a:solidFill>
                <a:latin typeface="Calibri"/>
              </a:rPr>
              <a:t>Model menedżerski </a:t>
            </a:r>
            <a:r>
              <a:rPr lang="pl-PL" sz="1200" b="0" strike="noStrike" spc="-1">
                <a:solidFill>
                  <a:srgbClr val="000000"/>
                </a:solidFill>
                <a:latin typeface="Calibri"/>
              </a:rPr>
              <a:t>– charakteryzuje się tym, że samorząd jako organ prowadzący posiada odrębny dokument strategiczny o tematyce oświatowej, dyrektor jest postrzegany przede wszystkim jako menedżer odpowiadający za rozwój szkoły, obsługa administracyjno-księgowa przekazana została do szkół, w JST funkcjonuje system zarządzania jakością, do realizacji zajęć dodatkowych wykorzystuje się przede wszystkim środki własne, podstawą przygotowania planów finansowych są arkusze organizacyjne szkół lub wykorzystanie formuły bonu oświatowego, przeznaczającej określoną kwotę na każdego ucznia. </a:t>
            </a:r>
            <a:endParaRPr lang="pl-PL" sz="1200" b="0" strike="noStrike" spc="-1">
              <a:latin typeface="Arial"/>
            </a:endParaRPr>
          </a:p>
          <a:p>
            <a:pPr marL="216000" indent="-216000">
              <a:lnSpc>
                <a:spcPct val="100000"/>
              </a:lnSpc>
              <a:buNone/>
            </a:pPr>
            <a:r>
              <a:rPr lang="pl-PL" sz="1200" b="1" strike="noStrike" spc="-1">
                <a:solidFill>
                  <a:srgbClr val="0070C0"/>
                </a:solidFill>
                <a:latin typeface="Calibri"/>
              </a:rPr>
              <a:t>Model przedsiębiorczy </a:t>
            </a:r>
            <a:r>
              <a:rPr lang="pl-PL" sz="1200" b="0" strike="noStrike" spc="-1">
                <a:solidFill>
                  <a:srgbClr val="000000"/>
                </a:solidFill>
                <a:latin typeface="Calibri"/>
              </a:rPr>
              <a:t>– charakteryzuje się tym, że samorząd nie ma odrębnego dokumentu strategicznego o tematyce oświatowej, oświata została ujęta w ogólnej strategii rozwoju gminy, dyrektor jest postrzegany przede wszystkim jako menedżer odpowiadający za rozwój szkoły, obsługa administracyjno-księgowa przekazana została do szkół, ale w JST w zasadzie nie ma systemu zarządzania jakością, samorządy w ogóle nie wykorzystują środków własnych jako głównego źródła finansowania zajęć dodatkowych, plany finansowe szkół przygotowywane są w gminie, podstawą są arkusze organizacyjne szkół lub formuła bonu oświatowego, lub JST przygotowuje plany na podstawie danych finansowych z poprzedniego roku, z uwzględnieniem przewidywanej zmiany budżetu oświaty. </a:t>
            </a:r>
            <a:endParaRPr lang="pl-PL" sz="1200" b="0" strike="noStrike" spc="-1">
              <a:latin typeface="Arial"/>
            </a:endParaRPr>
          </a:p>
          <a:p>
            <a:pPr marL="216000" indent="-216000">
              <a:lnSpc>
                <a:spcPct val="100000"/>
              </a:lnSpc>
              <a:buNone/>
            </a:pPr>
            <a:r>
              <a:rPr lang="pl-PL" sz="1200" b="1" strike="noStrike" spc="-1">
                <a:solidFill>
                  <a:srgbClr val="0070C0"/>
                </a:solidFill>
                <a:latin typeface="Calibri"/>
              </a:rPr>
              <a:t>Model konkurencyjny </a:t>
            </a:r>
            <a:r>
              <a:rPr lang="pl-PL" sz="1200" b="0" strike="noStrike" spc="-1">
                <a:solidFill>
                  <a:srgbClr val="000000"/>
                </a:solidFill>
                <a:latin typeface="Calibri"/>
              </a:rPr>
              <a:t>– są dokumenty opisujące cele strategiczne w obszarze oświaty, ale raczej nie istnieje odrębny dokument strategiczny o tematyce oświatowej, oświata została ujęta w ogólnej strategii rozwoju gminy a dyrektor jest postrzegany jako nauczyciel odpowiadający za proces dydaktyczny w szkole, obsługa administracyjno-księgowa przekazana została do szkół, a samorząd może mieć wdrożony system zarządzania jakością, samorządy w ogóle nie wykorzystują środków własnych jako głównego źródła finansowania zajęć dodatkowych, plany finansowe szkół przygotowywane są w gminie, podstawą są plany finansowe z poprzedniego roku, z uwzględnieniem przewidywanej zmiany budżetu oświaty, lub na podstawie arkuszy organizacyjnych szkół albo wykorzystując formułę bonu oświatowego. </a:t>
            </a:r>
            <a:endParaRPr lang="pl-PL" sz="1200" b="0" strike="noStrike" spc="-1">
              <a:latin typeface="Arial"/>
            </a:endParaRPr>
          </a:p>
          <a:p>
            <a:pPr marL="216000" indent="-216000">
              <a:lnSpc>
                <a:spcPct val="100000"/>
              </a:lnSpc>
              <a:buNone/>
            </a:pPr>
            <a:r>
              <a:rPr lang="pl-PL" sz="1200" b="1" strike="noStrike" spc="-1">
                <a:solidFill>
                  <a:srgbClr val="0070C0"/>
                </a:solidFill>
                <a:latin typeface="Calibri"/>
              </a:rPr>
              <a:t>Model scentralizowany </a:t>
            </a:r>
            <a:r>
              <a:rPr lang="pl-PL" sz="1200" b="0" strike="noStrike" spc="-1">
                <a:solidFill>
                  <a:srgbClr val="000000"/>
                </a:solidFill>
                <a:latin typeface="Calibri"/>
              </a:rPr>
              <a:t>– nie ma odrębnego dokumentu strategicznego o tematyce oświatowej, natomiast oświata została ujęta w ogólnej strategii rozwoju gminy, dyrektor jest postrzegany przede wszystkim jako nauczyciel odpowiadający za proces dydaktyczny w szkole, sporadycznie obsługa administracyjno-księgowa szkół została przekazana do szkół, a samorządy raczej nie wdrożyły zarządzania jakością, w zasadzie nie wykorzystują środków unijnych jako głównego źródła finansowania zajęć dodatkowych pozalekcyjnych, przygotowywania planów finansowych szkół odbywają się w gminie, raczej w oparciu o plany finansowe z poprzedniego roku, z uwzględnieniem przewidywanej zmiany budżetu oświaty. </a:t>
            </a:r>
            <a:endParaRPr lang="pl-PL" sz="1200" b="0" strike="noStrike" spc="-1">
              <a:latin typeface="Arial"/>
            </a:endParaRPr>
          </a:p>
          <a:p>
            <a:pPr marL="216000" indent="-216000">
              <a:lnSpc>
                <a:spcPct val="100000"/>
              </a:lnSpc>
              <a:buNone/>
            </a:pPr>
            <a:r>
              <a:rPr lang="pl-PL" sz="1200" b="1" strike="noStrike" spc="-1">
                <a:solidFill>
                  <a:srgbClr val="0070C0"/>
                </a:solidFill>
                <a:latin typeface="Calibri"/>
              </a:rPr>
              <a:t>Model demokratyczny </a:t>
            </a:r>
            <a:r>
              <a:rPr lang="pl-PL" sz="1200" b="0" strike="noStrike" spc="-1">
                <a:solidFill>
                  <a:srgbClr val="000000"/>
                </a:solidFill>
                <a:latin typeface="Calibri"/>
              </a:rPr>
              <a:t>– JST nie ma odrębnego dokumentu strategicznego o tematyce oświatowej, oświata została ujęta w ogólnej strategii rozwoju gminy, dyrektor jest postrzegany przede wszystkim jako nauczyciel odpowiadający za proces dydaktyczny w szkole, obsługa administracyjno-księgowa została przekazana do szkół, a w samorządach raczej wdrożono system zarządzania jakością, głównym źródłem finansowania zajęć dodatkowych są środki własne, plany finansowe szkół są przygotowywane w gminie na podstawie planów finansowych z poprzedniego roku, z uwzględnieniem przewidywanej zmiany budżetu oświaty, sporadycznie podstawą są dane z arkuszy organizacyjnych szkół lub wykorzystuje się formułę bonu oświatowego. </a:t>
            </a:r>
            <a:endParaRPr lang="pl-PL" sz="1200" b="0" strike="noStrike" spc="-1">
              <a:latin typeface="Arial"/>
            </a:endParaRPr>
          </a:p>
          <a:p>
            <a:pPr marL="216000" indent="-216000">
              <a:lnSpc>
                <a:spcPct val="100000"/>
              </a:lnSpc>
              <a:buNone/>
            </a:pPr>
            <a:r>
              <a:rPr lang="pl-PL" sz="1200" b="1" strike="noStrike" spc="-1">
                <a:solidFill>
                  <a:srgbClr val="0070C0"/>
                </a:solidFill>
                <a:latin typeface="Calibri"/>
              </a:rPr>
              <a:t>Model nieingerujący </a:t>
            </a:r>
            <a:r>
              <a:rPr lang="pl-PL" sz="1200" b="0" strike="noStrike" spc="-1">
                <a:solidFill>
                  <a:srgbClr val="000000"/>
                </a:solidFill>
                <a:latin typeface="Calibri"/>
              </a:rPr>
              <a:t>– samorząd w zasadzie posiada odrębny dokument strategiczny o tematyce oświatowej, dyrektor jest postrzegany jako menedżer lub nauczyciel odpowiadający za rozwój szkoły, obsługa administracyjno-księgowa nie została przekazana do szkół, samorząd raczej nie inwestuje w dodatkowe zajęcia, podstawą przygotowywania planów finansowych szkół przygotowywanych w gminie są plany finansowe z poprzedniego roku, z uwzględnieniem przewidywanej zmiany budżetu oświaty. </a:t>
            </a:r>
            <a:endParaRPr lang="pl-PL" sz="1200" b="0" strike="noStrike" spc="-1">
              <a:latin typeface="Arial"/>
            </a:endParaRPr>
          </a:p>
          <a:p>
            <a:pPr marL="216000" indent="-216000">
              <a:lnSpc>
                <a:spcPct val="100000"/>
              </a:lnSpc>
              <a:buNone/>
            </a:pPr>
            <a:endParaRPr lang="pl-PL" sz="1200" b="0" strike="noStrike" spc="-1">
              <a:latin typeface="Arial"/>
            </a:endParaRPr>
          </a:p>
          <a:p>
            <a:pPr marL="216000" indent="-216000">
              <a:lnSpc>
                <a:spcPct val="100000"/>
              </a:lnSpc>
              <a:buNone/>
            </a:pPr>
            <a:endParaRPr lang="pl-PL" sz="1200" b="0" strike="noStrike" spc="-1">
              <a:latin typeface="Arial"/>
            </a:endParaRPr>
          </a:p>
          <a:p>
            <a:pPr marL="216000" indent="-216000">
              <a:lnSpc>
                <a:spcPct val="100000"/>
              </a:lnSpc>
              <a:buNone/>
            </a:pPr>
            <a:endParaRPr lang="pl-PL" sz="1200" b="0" strike="noStrike" spc="-1">
              <a:latin typeface="Arial"/>
            </a:endParaRPr>
          </a:p>
        </p:txBody>
      </p:sp>
      <p:sp>
        <p:nvSpPr>
          <p:cNvPr id="232"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E4ADC8CD-59AC-4386-9328-FEB097CB73E8}" type="slidenum">
              <a:rPr lang="pl-PL" sz="1200" b="0" strike="noStrike" spc="-1">
                <a:latin typeface="Times New Roman"/>
              </a:rPr>
              <a:t>17</a:t>
            </a:fld>
            <a:endParaRPr lang="pl-PL" sz="1200" b="0" strike="noStrike" spc="-1">
              <a:latin typeface="Times New Roman"/>
            </a:endParaRPr>
          </a:p>
        </p:txBody>
      </p:sp>
    </p:spTree>
    <p:extLst>
      <p:ext uri="{BB962C8B-B14F-4D97-AF65-F5344CB8AC3E}">
        <p14:creationId xmlns:p14="http://schemas.microsoft.com/office/powerpoint/2010/main" val="11158333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3" name="PlaceHolder 1"/>
          <p:cNvSpPr>
            <a:spLocks noGrp="1" noRot="1" noChangeAspect="1"/>
          </p:cNvSpPr>
          <p:nvPr>
            <p:ph type="sldImg"/>
          </p:nvPr>
        </p:nvSpPr>
        <p:spPr>
          <a:xfrm>
            <a:off x="685800" y="1143000"/>
            <a:ext cx="5486400" cy="3086100"/>
          </a:xfrm>
          <a:prstGeom prst="rect">
            <a:avLst/>
          </a:prstGeom>
          <a:ln w="0">
            <a:noFill/>
          </a:ln>
        </p:spPr>
      </p:sp>
      <p:sp>
        <p:nvSpPr>
          <p:cNvPr id="234" name="PlaceHolder 2"/>
          <p:cNvSpPr>
            <a:spLocks noGrp="1"/>
          </p:cNvSpPr>
          <p:nvPr>
            <p:ph type="body"/>
          </p:nvPr>
        </p:nvSpPr>
        <p:spPr>
          <a:xfrm>
            <a:off x="685800" y="4400640"/>
            <a:ext cx="5486040" cy="3600000"/>
          </a:xfrm>
          <a:prstGeom prst="rect">
            <a:avLst/>
          </a:prstGeom>
          <a:noFill/>
          <a:ln w="0">
            <a:noFill/>
          </a:ln>
        </p:spPr>
        <p:txBody>
          <a:bodyPr anchor="t">
            <a:noAutofit/>
          </a:bodyPr>
          <a:lstStyle/>
          <a:p>
            <a:endParaRPr lang="pl-PL" sz="2000" b="0" strike="noStrike" spc="-1">
              <a:latin typeface="Arial"/>
            </a:endParaRPr>
          </a:p>
        </p:txBody>
      </p:sp>
      <p:sp>
        <p:nvSpPr>
          <p:cNvPr id="235"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6885126F-2DCC-4531-BD64-95342AA880EE}" type="slidenum">
              <a:rPr lang="pl-PL" sz="1200" b="0" strike="noStrike" spc="-1">
                <a:latin typeface="Times New Roman"/>
              </a:rPr>
              <a:t>18</a:t>
            </a:fld>
            <a:endParaRPr lang="pl-PL" sz="1200" b="0" strike="noStrike" spc="-1">
              <a:latin typeface="Times New Roman"/>
            </a:endParaRPr>
          </a:p>
        </p:txBody>
      </p:sp>
    </p:spTree>
    <p:extLst>
      <p:ext uri="{BB962C8B-B14F-4D97-AF65-F5344CB8AC3E}">
        <p14:creationId xmlns:p14="http://schemas.microsoft.com/office/powerpoint/2010/main" val="5599548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6" name="PlaceHolder 1"/>
          <p:cNvSpPr>
            <a:spLocks noGrp="1" noRot="1" noChangeAspect="1"/>
          </p:cNvSpPr>
          <p:nvPr>
            <p:ph type="sldImg"/>
          </p:nvPr>
        </p:nvSpPr>
        <p:spPr>
          <a:xfrm>
            <a:off x="685800" y="1143000"/>
            <a:ext cx="5486400" cy="3086100"/>
          </a:xfrm>
          <a:prstGeom prst="rect">
            <a:avLst/>
          </a:prstGeom>
          <a:ln w="0">
            <a:noFill/>
          </a:ln>
        </p:spPr>
      </p:sp>
      <p:sp>
        <p:nvSpPr>
          <p:cNvPr id="237"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200" b="0" strike="noStrike" spc="-1">
                <a:solidFill>
                  <a:srgbClr val="000000"/>
                </a:solidFill>
                <a:latin typeface="Calibri"/>
              </a:rPr>
              <a:t>Kotter zwraca uwagę na fakt, że zmiana jest procesem i wymaga czasu a tym samym realizowania zaproponowanych faz we wskazanej kolejności, bowiem ich przyspieszanie lub omijanie stworzy tylko pozory zmiany. Nie bez znaczenia jest także wskazanie, że zmiana powinna opierać się na silnym przywództwie. </a:t>
            </a:r>
            <a:endParaRPr lang="pl-PL" sz="1200" b="0" strike="noStrike" spc="-1">
              <a:latin typeface="Arial"/>
            </a:endParaRPr>
          </a:p>
          <a:p>
            <a:pPr marL="216000" indent="-216000">
              <a:lnSpc>
                <a:spcPct val="100000"/>
              </a:lnSpc>
              <a:buNone/>
            </a:pPr>
            <a:endParaRPr lang="pl-PL" sz="1200" b="0" strike="noStrike" spc="-1">
              <a:latin typeface="Arial"/>
            </a:endParaRPr>
          </a:p>
        </p:txBody>
      </p:sp>
      <p:sp>
        <p:nvSpPr>
          <p:cNvPr id="238"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BA7B45D8-E538-46CE-8CD5-AA15E6A5B58B}" type="slidenum">
              <a:rPr lang="pl-PL" sz="1200" b="0" strike="noStrike" spc="-1">
                <a:latin typeface="Times New Roman"/>
              </a:rPr>
              <a:t>19</a:t>
            </a:fld>
            <a:endParaRPr lang="pl-PL" sz="1200" b="0" strike="noStrike" spc="-1">
              <a:latin typeface="Times New Roman"/>
            </a:endParaRPr>
          </a:p>
        </p:txBody>
      </p:sp>
    </p:spTree>
    <p:extLst>
      <p:ext uri="{BB962C8B-B14F-4D97-AF65-F5344CB8AC3E}">
        <p14:creationId xmlns:p14="http://schemas.microsoft.com/office/powerpoint/2010/main" val="25711909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PlaceHolder 1"/>
          <p:cNvSpPr>
            <a:spLocks noGrp="1" noRot="1" noChangeAspect="1"/>
          </p:cNvSpPr>
          <p:nvPr>
            <p:ph type="sldImg"/>
          </p:nvPr>
        </p:nvSpPr>
        <p:spPr>
          <a:xfrm>
            <a:off x="685800" y="1143000"/>
            <a:ext cx="5486400" cy="3086100"/>
          </a:xfrm>
          <a:prstGeom prst="rect">
            <a:avLst/>
          </a:prstGeom>
          <a:ln w="0">
            <a:noFill/>
          </a:ln>
        </p:spPr>
      </p:sp>
      <p:sp>
        <p:nvSpPr>
          <p:cNvPr id="240"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2000" b="0" strike="noStrike" spc="-1">
                <a:solidFill>
                  <a:srgbClr val="000000"/>
                </a:solidFill>
                <a:latin typeface="Calibri"/>
              </a:rPr>
              <a:t>Wszystkie modele wdrażania zmian łączy założenie, że zmiana jest procesem, który wymaga działań ze strony organizacji niezależnie od tego, jakie są przyczyny tych zmian – zewnętrzne czy wewnętrzne. </a:t>
            </a:r>
            <a:endParaRPr lang="pl-PL" sz="2000" b="0" strike="noStrike" spc="-1">
              <a:latin typeface="Arial"/>
            </a:endParaRPr>
          </a:p>
          <a:p>
            <a:pPr marL="216000" indent="-216000">
              <a:lnSpc>
                <a:spcPct val="100000"/>
              </a:lnSpc>
              <a:buNone/>
            </a:pPr>
            <a:r>
              <a:rPr lang="pl-PL" sz="2000" b="0" strike="noStrike" spc="-1">
                <a:solidFill>
                  <a:srgbClr val="000000"/>
                </a:solidFill>
                <a:latin typeface="Calibri"/>
              </a:rPr>
              <a:t>Zarządzanie zmianą wymaga natomiast wyznaczenia i przestrzegania następujących po sobie etapów postępowania tzw. postępowania metodycznego z uwzględnieniem: celów organizacji, analizy sieci interakcji wzajemnych wpływów, analizy mocnych i słabych stron organizacji, analizy możliwych scenariuszy, opracowania strategii działania oraz wdrożenia wybranego rozwiązania29. Zasadna wydaje się propozycja K. Dziekońskiego i A. Jurczuka polegająca na podziale każdej zmiany na etapy: przyczyn (dlaczego?), celu i zakresu (co?) planu (jak?)30. Można stwierdzić, że taki cykl zarządzania zmianą jest bardzo bliski etapom przechodzenia przez zmiany jakie w ostatnich miesiącach „dzieją” się w oświacie. </a:t>
            </a:r>
            <a:endParaRPr lang="pl-PL" sz="2000" b="0" strike="noStrike" spc="-1">
              <a:latin typeface="Arial"/>
            </a:endParaRPr>
          </a:p>
          <a:p>
            <a:pPr marL="216000" indent="-216000">
              <a:lnSpc>
                <a:spcPct val="100000"/>
              </a:lnSpc>
              <a:buNone/>
            </a:pPr>
            <a:r>
              <a:rPr lang="pl-PL" sz="2000" b="0" strike="noStrike" spc="-1">
                <a:solidFill>
                  <a:srgbClr val="000000"/>
                </a:solidFill>
                <a:latin typeface="Calibri"/>
              </a:rPr>
              <a:t>Omawiając problematykę zarządzania zmianą, nie należy pomijać problematyki oporu wobec zmiany, który jest rzeczą naturalną. Źródła oporu mogą być wielorakie, warto więc je przeanalizować w ramach swojej organizacji, aby w odpowiedni sposób móc opór zminimalizować lub zamienić go w akceptację zmian. W zakresie oporu wobec zmiany, oprócz doświadczenia przywódcy pomocą służy także bogata literatura przedmiotu np. przyczyny podane przez J. Penca, w tym m.in.: niezrozumienie potrzeby zmiany, obawa przed nowymi wymaganiami, skłonność do trwania w starym, mało efektywne wprowadzanie zmian czy też przekonanie, że poparcie zmiany narazi własne interesy </a:t>
            </a:r>
            <a:endParaRPr lang="pl-PL" sz="2000" b="0" strike="noStrike" spc="-1">
              <a:latin typeface="Arial"/>
            </a:endParaRPr>
          </a:p>
        </p:txBody>
      </p:sp>
      <p:sp>
        <p:nvSpPr>
          <p:cNvPr id="241"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8AB0F2BA-DB24-44E8-8E0A-9A7FEAA789C0}" type="slidenum">
              <a:rPr lang="pl-PL" sz="1200" b="0" strike="noStrike" spc="-1">
                <a:latin typeface="Times New Roman"/>
              </a:rPr>
              <a:t>20</a:t>
            </a:fld>
            <a:endParaRPr lang="pl-PL" sz="1200" b="0" strike="noStrike" spc="-1">
              <a:latin typeface="Times New Roman"/>
            </a:endParaRPr>
          </a:p>
        </p:txBody>
      </p:sp>
    </p:spTree>
    <p:extLst>
      <p:ext uri="{BB962C8B-B14F-4D97-AF65-F5344CB8AC3E}">
        <p14:creationId xmlns:p14="http://schemas.microsoft.com/office/powerpoint/2010/main" val="20222417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 name="PlaceHolder 1"/>
          <p:cNvSpPr>
            <a:spLocks noGrp="1" noRot="1" noChangeAspect="1"/>
          </p:cNvSpPr>
          <p:nvPr>
            <p:ph type="sldImg"/>
          </p:nvPr>
        </p:nvSpPr>
        <p:spPr>
          <a:xfrm>
            <a:off x="685800" y="1143000"/>
            <a:ext cx="5486400" cy="3086100"/>
          </a:xfrm>
          <a:prstGeom prst="rect">
            <a:avLst/>
          </a:prstGeom>
          <a:ln w="0">
            <a:noFill/>
          </a:ln>
        </p:spPr>
      </p:sp>
      <p:sp>
        <p:nvSpPr>
          <p:cNvPr id="243"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2000" b="0" strike="noStrike" spc="-1">
                <a:solidFill>
                  <a:srgbClr val="000000"/>
                </a:solidFill>
                <a:latin typeface="Calibri"/>
              </a:rPr>
              <a:t>Zarządzanie zmianą może mieć różny zakres i charakter. Zjawisko pandemii wirusa SARS-CoV-2, który wywołuje chorobę COVID-19 nastąpiło nagle, niespodziewanie, na globalną skalę więc trudno doszukiwać się tu precyzyjnych związków z wieloma teoriami z zakresu zarządzania zmianą. Wydawałoby się, że dezorganizacja życia codziennego będzie miała krótkotrwały charakter, tymczasem konieczność bieżących działań nie zawsze wiąże się z planowanymi zmianami, lecz raczej z walką o przetrwanie. </a:t>
            </a:r>
            <a:endParaRPr lang="pl-PL" sz="2000" b="0" strike="noStrike" spc="-1">
              <a:latin typeface="Arial"/>
            </a:endParaRPr>
          </a:p>
          <a:p>
            <a:pPr marL="216000" indent="-216000">
              <a:lnSpc>
                <a:spcPct val="100000"/>
              </a:lnSpc>
              <a:buNone/>
            </a:pPr>
            <a:r>
              <a:rPr lang="pl-PL" sz="2000" b="0" strike="noStrike" spc="-1">
                <a:solidFill>
                  <a:srgbClr val="000000"/>
                </a:solidFill>
                <a:latin typeface="Calibri"/>
              </a:rPr>
              <a:t>Pandemia stworzyła szansę na zmianę i transformację szkoły, zmieniła mentalność nauczycieli i przyczyniła się do szerszego wykorzystania technologii w nauczaniu i zarzadzaniu. Oświata od marcu 2020 roku już nie jest i nie będzie ta sama. Znalazła się w świecie VUCA (zmienności, niepewności, złożoności i niejednoznaczności – volaility, uncerteiuty, complexity, ambiguity). Wbrew przewidywaniom okazało się, że przestawienie się na nauczanie zdalne oraz zdalne zarzadzanie szkołą w stosunkowo krótkim czasie jest jednak możliwe. Nie da się ukryć, że zmiana, która miała miejsce była zmianą narzuconą (wymuszoną), ale okazała się też zmianą rozwojową dla szkoły. Skok technologiczny, jaki dokonał się w ciągu tych kilku miesięcy nie byłby prawdopodobnie możliwy na tak szeroką skalę, gdyby nie został wymuszony okolicznościami zewnętrznymi. Zmiana dotyczyła głównie ludzi: kompetencji, postaw, motywacji i relacji. Można powiedzieć, że była raczej fragmentaryczna niż całościowa. Reaktywna i stopniowa. Adaptacyjna – choć po części innowacyjna i na pewno zmiana trwała- edukacja wspomagana technologią i elementy nauczania hybrydowego zostaną w szkole na dłużej. Pandemia wymusiła na nauczycielach zmianę strategii i metod nauczania, wyjście poza schematy. </a:t>
            </a:r>
            <a:endParaRPr lang="pl-PL" sz="2000" b="0" strike="noStrike" spc="-1">
              <a:latin typeface="Arial"/>
            </a:endParaRPr>
          </a:p>
        </p:txBody>
      </p:sp>
      <p:sp>
        <p:nvSpPr>
          <p:cNvPr id="244"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C6DDF92F-3C3B-4AA9-B71A-496A9F3B9E7A}" type="slidenum">
              <a:rPr lang="pl-PL" sz="1200" b="0" strike="noStrike" spc="-1">
                <a:latin typeface="Times New Roman"/>
              </a:rPr>
              <a:t>21</a:t>
            </a:fld>
            <a:endParaRPr lang="pl-PL" sz="1200" b="0" strike="noStrike" spc="-1">
              <a:latin typeface="Times New Roman"/>
            </a:endParaRPr>
          </a:p>
        </p:txBody>
      </p:sp>
    </p:spTree>
    <p:extLst>
      <p:ext uri="{BB962C8B-B14F-4D97-AF65-F5344CB8AC3E}">
        <p14:creationId xmlns:p14="http://schemas.microsoft.com/office/powerpoint/2010/main" val="4032353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PlaceHolder 1"/>
          <p:cNvSpPr>
            <a:spLocks noGrp="1" noRot="1" noChangeAspect="1"/>
          </p:cNvSpPr>
          <p:nvPr>
            <p:ph type="sldImg"/>
          </p:nvPr>
        </p:nvSpPr>
        <p:spPr>
          <a:xfrm>
            <a:off x="685800" y="1143000"/>
            <a:ext cx="5486400" cy="3086100"/>
          </a:xfrm>
          <a:prstGeom prst="rect">
            <a:avLst/>
          </a:prstGeom>
          <a:ln w="0">
            <a:noFill/>
          </a:ln>
        </p:spPr>
      </p:sp>
      <p:sp>
        <p:nvSpPr>
          <p:cNvPr id="246"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200" b="0" strike="noStrike" spc="-1">
                <a:solidFill>
                  <a:srgbClr val="000000"/>
                </a:solidFill>
                <a:latin typeface="Calibri"/>
              </a:rPr>
              <a:t>Odpowiedzi na tak zadane pytanie chyba nikt nie jest w stanie udzielić. Faktem jest, że organizacja nauczania zdalnego z tygodnia na tydzień jest już inna. Wszyscy się pilnie uczą, aby jak najlepiej zdać egzamin z nowych form nauczania i współpracy. Z pewnością nie jest jeszcze doskonale i chyba nigdy nie będzie, ale jest zdecydowanie lepiej niż było na początku. </a:t>
            </a:r>
            <a:endParaRPr lang="pl-PL" sz="1200" b="0" strike="noStrike" spc="-1">
              <a:latin typeface="Arial"/>
            </a:endParaRPr>
          </a:p>
          <a:p>
            <a:pPr marL="216000" indent="-216000">
              <a:lnSpc>
                <a:spcPct val="100000"/>
              </a:lnSpc>
              <a:buNone/>
            </a:pPr>
            <a:r>
              <a:rPr lang="pl-PL" sz="1200" b="0" strike="noStrike" spc="-1">
                <a:solidFill>
                  <a:srgbClr val="000000"/>
                </a:solidFill>
                <a:latin typeface="Calibri"/>
              </a:rPr>
              <a:t>Jest to wkład wszystkich interesariuszy szkoły, zarówno dyrektorów, nauczycieli i pozostałych pracowników jak i rodziców. Nie bez znaczenia jest wsparcie szkół w jej codziennych problemach organu prowadzącego, który stara się pomagać i nie przeszkadzać. </a:t>
            </a:r>
            <a:endParaRPr lang="pl-PL" sz="1200" b="0" strike="noStrike" spc="-1">
              <a:latin typeface="Arial"/>
            </a:endParaRPr>
          </a:p>
          <a:p>
            <a:pPr marL="216000" indent="-216000">
              <a:lnSpc>
                <a:spcPct val="100000"/>
              </a:lnSpc>
              <a:buNone/>
            </a:pPr>
            <a:r>
              <a:rPr lang="pl-PL" sz="1200" b="0" strike="noStrike" spc="-1">
                <a:solidFill>
                  <a:srgbClr val="000000"/>
                </a:solidFill>
                <a:latin typeface="Calibri"/>
              </a:rPr>
              <a:t>Wszyscy jednak wiemy, że po tych doświadczeniach związanych z pandemią szkoła nie będzie już taka sama, oby bogatsza o zdobyte doświadczenia.</a:t>
            </a:r>
            <a:endParaRPr lang="pl-PL" sz="1200" b="0" strike="noStrike" spc="-1">
              <a:latin typeface="Arial"/>
            </a:endParaRPr>
          </a:p>
          <a:p>
            <a:pPr marL="216000" indent="-216000">
              <a:lnSpc>
                <a:spcPct val="100000"/>
              </a:lnSpc>
              <a:buNone/>
            </a:pPr>
            <a:endParaRPr lang="pl-PL" sz="1200" b="0" strike="noStrike" spc="-1">
              <a:latin typeface="Arial"/>
            </a:endParaRPr>
          </a:p>
        </p:txBody>
      </p:sp>
      <p:sp>
        <p:nvSpPr>
          <p:cNvPr id="247"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71F31428-F6D2-4EDF-90EC-4F995A1E0AC2}" type="slidenum">
              <a:rPr lang="pl-PL" sz="1200" b="0" strike="noStrike" spc="-1">
                <a:latin typeface="Times New Roman"/>
              </a:rPr>
              <a:t>22</a:t>
            </a:fld>
            <a:endParaRPr lang="pl-PL" sz="1200" b="0" strike="noStrike" spc="-1">
              <a:latin typeface="Times New Roman"/>
            </a:endParaRPr>
          </a:p>
        </p:txBody>
      </p:sp>
    </p:spTree>
    <p:extLst>
      <p:ext uri="{BB962C8B-B14F-4D97-AF65-F5344CB8AC3E}">
        <p14:creationId xmlns:p14="http://schemas.microsoft.com/office/powerpoint/2010/main" val="18813736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8" name="PlaceHolder 1"/>
          <p:cNvSpPr>
            <a:spLocks noGrp="1" noRot="1" noChangeAspect="1"/>
          </p:cNvSpPr>
          <p:nvPr>
            <p:ph type="sldImg"/>
          </p:nvPr>
        </p:nvSpPr>
        <p:spPr>
          <a:xfrm>
            <a:off x="685800" y="1143000"/>
            <a:ext cx="5486400" cy="3086100"/>
          </a:xfrm>
          <a:prstGeom prst="rect">
            <a:avLst/>
          </a:prstGeom>
          <a:ln w="0">
            <a:noFill/>
          </a:ln>
        </p:spPr>
      </p:sp>
      <p:sp>
        <p:nvSpPr>
          <p:cNvPr id="249" name="PlaceHolder 2"/>
          <p:cNvSpPr>
            <a:spLocks noGrp="1"/>
          </p:cNvSpPr>
          <p:nvPr>
            <p:ph type="body"/>
          </p:nvPr>
        </p:nvSpPr>
        <p:spPr>
          <a:xfrm>
            <a:off x="685800" y="4400640"/>
            <a:ext cx="5486040" cy="3600000"/>
          </a:xfrm>
          <a:prstGeom prst="rect">
            <a:avLst/>
          </a:prstGeom>
          <a:noFill/>
          <a:ln w="0">
            <a:noFill/>
          </a:ln>
        </p:spPr>
        <p:txBody>
          <a:bodyPr anchor="t">
            <a:noAutofit/>
          </a:bodyPr>
          <a:lstStyle/>
          <a:p>
            <a:pPr marL="216000" indent="-216000">
              <a:lnSpc>
                <a:spcPct val="100000"/>
              </a:lnSpc>
              <a:buNone/>
            </a:pPr>
            <a:r>
              <a:rPr lang="pl-PL" sz="1200" b="0" strike="noStrike" spc="-1">
                <a:solidFill>
                  <a:srgbClr val="000000"/>
                </a:solidFill>
                <a:latin typeface="Calibri"/>
              </a:rPr>
              <a:t>Odpowiedzi na tak zadane pytanie chyba nikt nie jest w stanie udzielić. Faktem jest, że organizacja nauczania zdalnego z tygodnia na tydzień jest już inna. Wszyscy się pilnie uczą, aby jak najlepiej zdać egzamin z nowych form nauczania i współpracy. Z pewnością nie jest jeszcze doskonale i chyba nigdy nie będzie, ale jest zdecydowanie lepiej niż było na początku. </a:t>
            </a:r>
            <a:endParaRPr lang="pl-PL" sz="1200" b="0" strike="noStrike" spc="-1">
              <a:latin typeface="Arial"/>
            </a:endParaRPr>
          </a:p>
          <a:p>
            <a:pPr marL="216000" indent="-216000">
              <a:lnSpc>
                <a:spcPct val="100000"/>
              </a:lnSpc>
              <a:buNone/>
            </a:pPr>
            <a:r>
              <a:rPr lang="pl-PL" sz="1200" b="0" strike="noStrike" spc="-1">
                <a:solidFill>
                  <a:srgbClr val="000000"/>
                </a:solidFill>
                <a:latin typeface="Calibri"/>
              </a:rPr>
              <a:t>Jest to wkład wszystkich interesariuszy szkoły, zarówno dyrektorów, nauczycieli i pozostałych pracowników jak i rodziców. Nie bez znaczenia jest wsparcie szkół w jej codziennych problemach organu prowadzącego, który stara się pomagać i nie przeszkadzać. </a:t>
            </a:r>
            <a:endParaRPr lang="pl-PL" sz="1200" b="0" strike="noStrike" spc="-1">
              <a:latin typeface="Arial"/>
            </a:endParaRPr>
          </a:p>
          <a:p>
            <a:pPr marL="216000" indent="-216000">
              <a:lnSpc>
                <a:spcPct val="100000"/>
              </a:lnSpc>
              <a:buNone/>
            </a:pPr>
            <a:r>
              <a:rPr lang="pl-PL" sz="1200" b="0" strike="noStrike" spc="-1">
                <a:solidFill>
                  <a:srgbClr val="000000"/>
                </a:solidFill>
                <a:latin typeface="Calibri"/>
              </a:rPr>
              <a:t>Wszyscy jednak wiemy, że po tych doświadczeniach związanych z pandemią szkoła nie będzie już taka sama, oby bogatsza o zdobyte doświadczenia.</a:t>
            </a:r>
            <a:endParaRPr lang="pl-PL" sz="1200" b="0" strike="noStrike" spc="-1">
              <a:latin typeface="Arial"/>
            </a:endParaRPr>
          </a:p>
          <a:p>
            <a:pPr marL="216000" indent="-216000">
              <a:lnSpc>
                <a:spcPct val="100000"/>
              </a:lnSpc>
              <a:buNone/>
            </a:pPr>
            <a:endParaRPr lang="pl-PL" sz="1200" b="0" strike="noStrike" spc="-1">
              <a:latin typeface="Arial"/>
            </a:endParaRPr>
          </a:p>
        </p:txBody>
      </p:sp>
      <p:sp>
        <p:nvSpPr>
          <p:cNvPr id="250" name="PlaceHolder 3"/>
          <p:cNvSpPr>
            <a:spLocks noGrp="1"/>
          </p:cNvSpPr>
          <p:nvPr>
            <p:ph type="sldNum"/>
          </p:nvPr>
        </p:nvSpPr>
        <p:spPr>
          <a:xfrm>
            <a:off x="3884760" y="8685360"/>
            <a:ext cx="2971440" cy="458280"/>
          </a:xfrm>
          <a:prstGeom prst="rect">
            <a:avLst/>
          </a:prstGeom>
          <a:noFill/>
          <a:ln w="0">
            <a:noFill/>
          </a:ln>
        </p:spPr>
        <p:txBody>
          <a:bodyPr anchor="b">
            <a:noAutofit/>
          </a:bodyPr>
          <a:lstStyle/>
          <a:p>
            <a:pPr algn="r">
              <a:lnSpc>
                <a:spcPct val="100000"/>
              </a:lnSpc>
              <a:buNone/>
            </a:pPr>
            <a:fld id="{5EB59D3A-878A-4C4A-A27A-7022BE230E26}" type="slidenum">
              <a:rPr lang="pl-PL" sz="1200" b="0" strike="noStrike" spc="-1">
                <a:latin typeface="Times New Roman"/>
              </a:rPr>
              <a:t>23</a:t>
            </a:fld>
            <a:endParaRPr lang="pl-PL" sz="1200" b="0" strike="noStrike" spc="-1">
              <a:latin typeface="Times New Roman"/>
            </a:endParaRPr>
          </a:p>
        </p:txBody>
      </p:sp>
    </p:spTree>
    <p:extLst>
      <p:ext uri="{BB962C8B-B14F-4D97-AF65-F5344CB8AC3E}">
        <p14:creationId xmlns:p14="http://schemas.microsoft.com/office/powerpoint/2010/main" val="7736496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6" name="PlaceHolder 2"/>
          <p:cNvSpPr>
            <a:spLocks noGrp="1"/>
          </p:cNvSpPr>
          <p:nvPr>
            <p:ph type="subTitle"/>
          </p:nvPr>
        </p:nvSpPr>
        <p:spPr>
          <a:xfrm>
            <a:off x="838080" y="1825560"/>
            <a:ext cx="10515240" cy="435096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8" name="PlaceHolder 2"/>
          <p:cNvSpPr>
            <a:spLocks noGrp="1"/>
          </p:cNvSpPr>
          <p:nvPr>
            <p:ph/>
          </p:nvPr>
        </p:nvSpPr>
        <p:spPr>
          <a:xfrm>
            <a:off x="838080" y="1825560"/>
            <a:ext cx="1051524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10" name="PlaceHolder 2"/>
          <p:cNvSpPr>
            <a:spLocks noGrp="1"/>
          </p:cNvSpPr>
          <p:nvPr>
            <p:ph/>
          </p:nvPr>
        </p:nvSpPr>
        <p:spPr>
          <a:xfrm>
            <a:off x="83808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11" name="PlaceHolder 3"/>
          <p:cNvSpPr>
            <a:spLocks noGrp="1"/>
          </p:cNvSpPr>
          <p:nvPr>
            <p:ph/>
          </p:nvPr>
        </p:nvSpPr>
        <p:spPr>
          <a:xfrm>
            <a:off x="622620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838080" y="365040"/>
            <a:ext cx="10515240" cy="614412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15"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16" name="PlaceHolder 3"/>
          <p:cNvSpPr>
            <a:spLocks noGrp="1"/>
          </p:cNvSpPr>
          <p:nvPr>
            <p:ph/>
          </p:nvPr>
        </p:nvSpPr>
        <p:spPr>
          <a:xfrm>
            <a:off x="622620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17" name="PlaceHolder 4"/>
          <p:cNvSpPr>
            <a:spLocks noGrp="1"/>
          </p:cNvSpPr>
          <p:nvPr>
            <p:ph/>
          </p:nvPr>
        </p:nvSpPr>
        <p:spPr>
          <a:xfrm>
            <a:off x="83808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19" name="PlaceHolder 2"/>
          <p:cNvSpPr>
            <a:spLocks noGrp="1"/>
          </p:cNvSpPr>
          <p:nvPr>
            <p:ph/>
          </p:nvPr>
        </p:nvSpPr>
        <p:spPr>
          <a:xfrm>
            <a:off x="83808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20"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21" name="PlaceHolder 4"/>
          <p:cNvSpPr>
            <a:spLocks noGrp="1"/>
          </p:cNvSpPr>
          <p:nvPr>
            <p:ph/>
          </p:nvPr>
        </p:nvSpPr>
        <p:spPr>
          <a:xfrm>
            <a:off x="622620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23"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24"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25" name="PlaceHolder 4"/>
          <p:cNvSpPr>
            <a:spLocks noGrp="1"/>
          </p:cNvSpPr>
          <p:nvPr>
            <p:ph/>
          </p:nvPr>
        </p:nvSpPr>
        <p:spPr>
          <a:xfrm>
            <a:off x="838080" y="409824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27" name="PlaceHolder 2"/>
          <p:cNvSpPr>
            <a:spLocks noGrp="1"/>
          </p:cNvSpPr>
          <p:nvPr>
            <p:ph/>
          </p:nvPr>
        </p:nvSpPr>
        <p:spPr>
          <a:xfrm>
            <a:off x="838080" y="182556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28" name="PlaceHolder 3"/>
          <p:cNvSpPr>
            <a:spLocks noGrp="1"/>
          </p:cNvSpPr>
          <p:nvPr>
            <p:ph/>
          </p:nvPr>
        </p:nvSpPr>
        <p:spPr>
          <a:xfrm>
            <a:off x="838080" y="409824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30"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1"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2" name="PlaceHolder 4"/>
          <p:cNvSpPr>
            <a:spLocks noGrp="1"/>
          </p:cNvSpPr>
          <p:nvPr>
            <p:ph/>
          </p:nvPr>
        </p:nvSpPr>
        <p:spPr>
          <a:xfrm>
            <a:off x="83808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3" name="PlaceHolder 5"/>
          <p:cNvSpPr>
            <a:spLocks noGrp="1"/>
          </p:cNvSpPr>
          <p:nvPr>
            <p:ph/>
          </p:nvPr>
        </p:nvSpPr>
        <p:spPr>
          <a:xfrm>
            <a:off x="622620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35" name="PlaceHolder 2"/>
          <p:cNvSpPr>
            <a:spLocks noGrp="1"/>
          </p:cNvSpPr>
          <p:nvPr>
            <p:ph/>
          </p:nvPr>
        </p:nvSpPr>
        <p:spPr>
          <a:xfrm>
            <a:off x="83808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6" name="PlaceHolder 3"/>
          <p:cNvSpPr>
            <a:spLocks noGrp="1"/>
          </p:cNvSpPr>
          <p:nvPr>
            <p:ph/>
          </p:nvPr>
        </p:nvSpPr>
        <p:spPr>
          <a:xfrm>
            <a:off x="439344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7" name="PlaceHolder 4"/>
          <p:cNvSpPr>
            <a:spLocks noGrp="1"/>
          </p:cNvSpPr>
          <p:nvPr>
            <p:ph/>
          </p:nvPr>
        </p:nvSpPr>
        <p:spPr>
          <a:xfrm>
            <a:off x="794916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8" name="PlaceHolder 5"/>
          <p:cNvSpPr>
            <a:spLocks noGrp="1"/>
          </p:cNvSpPr>
          <p:nvPr>
            <p:ph/>
          </p:nvPr>
        </p:nvSpPr>
        <p:spPr>
          <a:xfrm>
            <a:off x="83808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39" name="PlaceHolder 6"/>
          <p:cNvSpPr>
            <a:spLocks noGrp="1"/>
          </p:cNvSpPr>
          <p:nvPr>
            <p:ph/>
          </p:nvPr>
        </p:nvSpPr>
        <p:spPr>
          <a:xfrm>
            <a:off x="439344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40" name="PlaceHolder 7"/>
          <p:cNvSpPr>
            <a:spLocks noGrp="1"/>
          </p:cNvSpPr>
          <p:nvPr>
            <p:ph/>
          </p:nvPr>
        </p:nvSpPr>
        <p:spPr>
          <a:xfrm>
            <a:off x="794916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6"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47" name="PlaceHolder 2"/>
          <p:cNvSpPr>
            <a:spLocks noGrp="1"/>
          </p:cNvSpPr>
          <p:nvPr>
            <p:ph type="subTitle"/>
          </p:nvPr>
        </p:nvSpPr>
        <p:spPr>
          <a:xfrm>
            <a:off x="838080" y="1825560"/>
            <a:ext cx="10515240" cy="435096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49" name="PlaceHolder 2"/>
          <p:cNvSpPr>
            <a:spLocks noGrp="1"/>
          </p:cNvSpPr>
          <p:nvPr>
            <p:ph/>
          </p:nvPr>
        </p:nvSpPr>
        <p:spPr>
          <a:xfrm>
            <a:off x="838080" y="1825560"/>
            <a:ext cx="1051524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50"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51" name="PlaceHolder 2"/>
          <p:cNvSpPr>
            <a:spLocks noGrp="1"/>
          </p:cNvSpPr>
          <p:nvPr>
            <p:ph/>
          </p:nvPr>
        </p:nvSpPr>
        <p:spPr>
          <a:xfrm>
            <a:off x="83808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52" name="PlaceHolder 3"/>
          <p:cNvSpPr>
            <a:spLocks noGrp="1"/>
          </p:cNvSpPr>
          <p:nvPr>
            <p:ph/>
          </p:nvPr>
        </p:nvSpPr>
        <p:spPr>
          <a:xfrm>
            <a:off x="622620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3"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4" name="PlaceHolder 1"/>
          <p:cNvSpPr>
            <a:spLocks noGrp="1"/>
          </p:cNvSpPr>
          <p:nvPr>
            <p:ph type="subTitle"/>
          </p:nvPr>
        </p:nvSpPr>
        <p:spPr>
          <a:xfrm>
            <a:off x="838080" y="365040"/>
            <a:ext cx="10515240" cy="6144120"/>
          </a:xfrm>
          <a:prstGeom prst="rect">
            <a:avLst/>
          </a:prstGeom>
          <a:noFill/>
          <a:ln w="0">
            <a:noFill/>
          </a:ln>
        </p:spPr>
        <p:txBody>
          <a:bodyPr lIns="0" tIns="0" rIns="0" bIns="0" anchor="ctr">
            <a:noAutofit/>
          </a:bodyPr>
          <a:lstStyle/>
          <a:p>
            <a:pPr algn="ctr">
              <a:buNone/>
            </a:pPr>
            <a:endParaRPr lang="pl-PL" sz="3200" b="0" strike="noStrike" spc="-1">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56"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57" name="PlaceHolder 3"/>
          <p:cNvSpPr>
            <a:spLocks noGrp="1"/>
          </p:cNvSpPr>
          <p:nvPr>
            <p:ph/>
          </p:nvPr>
        </p:nvSpPr>
        <p:spPr>
          <a:xfrm>
            <a:off x="622620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58" name="PlaceHolder 4"/>
          <p:cNvSpPr>
            <a:spLocks noGrp="1"/>
          </p:cNvSpPr>
          <p:nvPr>
            <p:ph/>
          </p:nvPr>
        </p:nvSpPr>
        <p:spPr>
          <a:xfrm>
            <a:off x="83808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60" name="PlaceHolder 2"/>
          <p:cNvSpPr>
            <a:spLocks noGrp="1"/>
          </p:cNvSpPr>
          <p:nvPr>
            <p:ph/>
          </p:nvPr>
        </p:nvSpPr>
        <p:spPr>
          <a:xfrm>
            <a:off x="838080" y="1825560"/>
            <a:ext cx="5131080" cy="435096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61"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62" name="PlaceHolder 4"/>
          <p:cNvSpPr>
            <a:spLocks noGrp="1"/>
          </p:cNvSpPr>
          <p:nvPr>
            <p:ph/>
          </p:nvPr>
        </p:nvSpPr>
        <p:spPr>
          <a:xfrm>
            <a:off x="622620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3"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64"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65"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66" name="PlaceHolder 4"/>
          <p:cNvSpPr>
            <a:spLocks noGrp="1"/>
          </p:cNvSpPr>
          <p:nvPr>
            <p:ph/>
          </p:nvPr>
        </p:nvSpPr>
        <p:spPr>
          <a:xfrm>
            <a:off x="838080" y="409824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68" name="PlaceHolder 2"/>
          <p:cNvSpPr>
            <a:spLocks noGrp="1"/>
          </p:cNvSpPr>
          <p:nvPr>
            <p:ph/>
          </p:nvPr>
        </p:nvSpPr>
        <p:spPr>
          <a:xfrm>
            <a:off x="838080" y="182556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69" name="PlaceHolder 3"/>
          <p:cNvSpPr>
            <a:spLocks noGrp="1"/>
          </p:cNvSpPr>
          <p:nvPr>
            <p:ph/>
          </p:nvPr>
        </p:nvSpPr>
        <p:spPr>
          <a:xfrm>
            <a:off x="838080" y="4098240"/>
            <a:ext cx="1051524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71" name="PlaceHolder 2"/>
          <p:cNvSpPr>
            <a:spLocks noGrp="1"/>
          </p:cNvSpPr>
          <p:nvPr>
            <p:ph/>
          </p:nvPr>
        </p:nvSpPr>
        <p:spPr>
          <a:xfrm>
            <a:off x="83808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2" name="PlaceHolder 3"/>
          <p:cNvSpPr>
            <a:spLocks noGrp="1"/>
          </p:cNvSpPr>
          <p:nvPr>
            <p:ph/>
          </p:nvPr>
        </p:nvSpPr>
        <p:spPr>
          <a:xfrm>
            <a:off x="6226200" y="182556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3" name="PlaceHolder 4"/>
          <p:cNvSpPr>
            <a:spLocks noGrp="1"/>
          </p:cNvSpPr>
          <p:nvPr>
            <p:ph/>
          </p:nvPr>
        </p:nvSpPr>
        <p:spPr>
          <a:xfrm>
            <a:off x="83808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4" name="PlaceHolder 5"/>
          <p:cNvSpPr>
            <a:spLocks noGrp="1"/>
          </p:cNvSpPr>
          <p:nvPr>
            <p:ph/>
          </p:nvPr>
        </p:nvSpPr>
        <p:spPr>
          <a:xfrm>
            <a:off x="6226200" y="4098240"/>
            <a:ext cx="513108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75" name="PlaceHolder 1"/>
          <p:cNvSpPr>
            <a:spLocks noGrp="1"/>
          </p:cNvSpPr>
          <p:nvPr>
            <p:ph type="title"/>
          </p:nvPr>
        </p:nvSpPr>
        <p:spPr>
          <a:xfrm>
            <a:off x="838080" y="365040"/>
            <a:ext cx="10515240" cy="1325160"/>
          </a:xfrm>
          <a:prstGeom prst="rect">
            <a:avLst/>
          </a:prstGeom>
          <a:noFill/>
          <a:ln w="0">
            <a:noFill/>
          </a:ln>
        </p:spPr>
        <p:txBody>
          <a:bodyPr lIns="0" tIns="0" rIns="0" bIns="0" anchor="ctr">
            <a:noAutofit/>
          </a:bodyPr>
          <a:lstStyle/>
          <a:p>
            <a:endParaRPr lang="pl-PL" sz="1800" b="0" strike="noStrike" spc="-1">
              <a:solidFill>
                <a:srgbClr val="000000"/>
              </a:solidFill>
              <a:latin typeface="Calibri"/>
            </a:endParaRPr>
          </a:p>
        </p:txBody>
      </p:sp>
      <p:sp>
        <p:nvSpPr>
          <p:cNvPr id="76" name="PlaceHolder 2"/>
          <p:cNvSpPr>
            <a:spLocks noGrp="1"/>
          </p:cNvSpPr>
          <p:nvPr>
            <p:ph/>
          </p:nvPr>
        </p:nvSpPr>
        <p:spPr>
          <a:xfrm>
            <a:off x="83808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7" name="PlaceHolder 3"/>
          <p:cNvSpPr>
            <a:spLocks noGrp="1"/>
          </p:cNvSpPr>
          <p:nvPr>
            <p:ph/>
          </p:nvPr>
        </p:nvSpPr>
        <p:spPr>
          <a:xfrm>
            <a:off x="439344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8" name="PlaceHolder 4"/>
          <p:cNvSpPr>
            <a:spLocks noGrp="1"/>
          </p:cNvSpPr>
          <p:nvPr>
            <p:ph/>
          </p:nvPr>
        </p:nvSpPr>
        <p:spPr>
          <a:xfrm>
            <a:off x="7949160" y="182556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79" name="PlaceHolder 5"/>
          <p:cNvSpPr>
            <a:spLocks noGrp="1"/>
          </p:cNvSpPr>
          <p:nvPr>
            <p:ph/>
          </p:nvPr>
        </p:nvSpPr>
        <p:spPr>
          <a:xfrm>
            <a:off x="83808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80" name="PlaceHolder 6"/>
          <p:cNvSpPr>
            <a:spLocks noGrp="1"/>
          </p:cNvSpPr>
          <p:nvPr>
            <p:ph/>
          </p:nvPr>
        </p:nvSpPr>
        <p:spPr>
          <a:xfrm>
            <a:off x="439344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
        <p:nvSpPr>
          <p:cNvPr id="81" name="PlaceHolder 7"/>
          <p:cNvSpPr>
            <a:spLocks noGrp="1"/>
          </p:cNvSpPr>
          <p:nvPr>
            <p:ph/>
          </p:nvPr>
        </p:nvSpPr>
        <p:spPr>
          <a:xfrm>
            <a:off x="7949160" y="4098240"/>
            <a:ext cx="3385800" cy="2075040"/>
          </a:xfrm>
          <a:prstGeom prst="rect">
            <a:avLst/>
          </a:prstGeom>
          <a:noFill/>
          <a:ln w="0">
            <a:noFill/>
          </a:ln>
        </p:spPr>
        <p:txBody>
          <a:bodyPr lIns="0" tIns="0" rIns="0" bIns="0" anchor="t">
            <a:normAutofit/>
          </a:bodyPr>
          <a:lstStyle/>
          <a:p>
            <a:endParaRPr lang="pl-PL" sz="2800" b="0" strike="noStrike" spc="-1">
              <a:solidFill>
                <a:srgbClr val="000000"/>
              </a:solidFill>
              <a:latin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 name="PlaceHolder 1"/>
          <p:cNvSpPr>
            <a:spLocks noGrp="1"/>
          </p:cNvSpPr>
          <p:nvPr>
            <p:ph type="title"/>
          </p:nvPr>
        </p:nvSpPr>
        <p:spPr>
          <a:xfrm>
            <a:off x="1523880" y="1122480"/>
            <a:ext cx="9143640" cy="2387160"/>
          </a:xfrm>
          <a:prstGeom prst="rect">
            <a:avLst/>
          </a:prstGeom>
          <a:noFill/>
          <a:ln w="0">
            <a:noFill/>
          </a:ln>
        </p:spPr>
        <p:txBody>
          <a:bodyPr anchor="b">
            <a:noAutofit/>
          </a:bodyPr>
          <a:lstStyle/>
          <a:p>
            <a:pPr algn="ctr">
              <a:lnSpc>
                <a:spcPct val="90000"/>
              </a:lnSpc>
              <a:buNone/>
            </a:pPr>
            <a:r>
              <a:rPr lang="pl-PL" sz="6000" b="0" strike="noStrike" spc="-1">
                <a:solidFill>
                  <a:srgbClr val="000000"/>
                </a:solidFill>
                <a:latin typeface="Calibri Light"/>
              </a:rPr>
              <a:t>Kliknij, aby edytować styl</a:t>
            </a:r>
            <a:endParaRPr lang="pl-PL" sz="6000" b="0" strike="noStrike" spc="-1">
              <a:solidFill>
                <a:srgbClr val="000000"/>
              </a:solidFill>
              <a:latin typeface="Calibri"/>
            </a:endParaRPr>
          </a:p>
        </p:txBody>
      </p:sp>
      <p:sp>
        <p:nvSpPr>
          <p:cNvPr id="6" name="PlaceHolder 2"/>
          <p:cNvSpPr>
            <a:spLocks noGrp="1"/>
          </p:cNvSpPr>
          <p:nvPr>
            <p:ph type="dt"/>
          </p:nvPr>
        </p:nvSpPr>
        <p:spPr>
          <a:xfrm>
            <a:off x="838080" y="6356520"/>
            <a:ext cx="2742840" cy="364680"/>
          </a:xfrm>
          <a:prstGeom prst="rect">
            <a:avLst/>
          </a:prstGeom>
          <a:noFill/>
          <a:ln w="0">
            <a:noFill/>
          </a:ln>
        </p:spPr>
        <p:txBody>
          <a:bodyPr anchor="ctr">
            <a:noAutofit/>
          </a:bodyPr>
          <a:lstStyle/>
          <a:p>
            <a:pPr>
              <a:lnSpc>
                <a:spcPct val="100000"/>
              </a:lnSpc>
              <a:buNone/>
            </a:pPr>
            <a:fld id="{537B8964-FC1C-469A-A889-487515442B11}" type="datetime">
              <a:rPr lang="pl-PL" sz="1200" b="0" strike="noStrike" spc="-1">
                <a:solidFill>
                  <a:srgbClr val="8B8B8B"/>
                </a:solidFill>
                <a:latin typeface="Calibri"/>
              </a:rPr>
              <a:t>25.08.2023</a:t>
            </a:fld>
            <a:endParaRPr lang="pl-PL" sz="1200" b="0" strike="noStrike" spc="-1">
              <a:latin typeface="Times New Roman"/>
            </a:endParaRPr>
          </a:p>
        </p:txBody>
      </p:sp>
      <p:sp>
        <p:nvSpPr>
          <p:cNvPr id="2" name="PlaceHolder 3"/>
          <p:cNvSpPr>
            <a:spLocks noGrp="1"/>
          </p:cNvSpPr>
          <p:nvPr>
            <p:ph type="ftr"/>
          </p:nvPr>
        </p:nvSpPr>
        <p:spPr>
          <a:xfrm>
            <a:off x="4038480" y="6356520"/>
            <a:ext cx="4114440" cy="364680"/>
          </a:xfrm>
          <a:prstGeom prst="rect">
            <a:avLst/>
          </a:prstGeom>
          <a:noFill/>
          <a:ln w="0">
            <a:noFill/>
          </a:ln>
        </p:spPr>
        <p:txBody>
          <a:bodyPr anchor="ctr">
            <a:noAutofit/>
          </a:bodyPr>
          <a:lstStyle/>
          <a:p>
            <a:endParaRPr lang="pl-PL" sz="2400" b="0" strike="noStrike" spc="-1">
              <a:latin typeface="Times New Roman"/>
            </a:endParaRPr>
          </a:p>
        </p:txBody>
      </p:sp>
      <p:sp>
        <p:nvSpPr>
          <p:cNvPr id="3" name="PlaceHolder 4"/>
          <p:cNvSpPr>
            <a:spLocks noGrp="1"/>
          </p:cNvSpPr>
          <p:nvPr>
            <p:ph type="sldNum"/>
          </p:nvPr>
        </p:nvSpPr>
        <p:spPr>
          <a:xfrm>
            <a:off x="8610480" y="6356520"/>
            <a:ext cx="2742840" cy="364680"/>
          </a:xfrm>
          <a:prstGeom prst="rect">
            <a:avLst/>
          </a:prstGeom>
          <a:noFill/>
          <a:ln w="0">
            <a:noFill/>
          </a:ln>
        </p:spPr>
        <p:txBody>
          <a:bodyPr anchor="ctr">
            <a:noAutofit/>
          </a:bodyPr>
          <a:lstStyle/>
          <a:p>
            <a:pPr algn="r">
              <a:lnSpc>
                <a:spcPct val="100000"/>
              </a:lnSpc>
              <a:buNone/>
            </a:pPr>
            <a:fld id="{47BF7790-9313-4B75-99BA-206520A4E6D6}" type="slidenum">
              <a:rPr lang="pl-PL" sz="1200" b="0" strike="noStrike" spc="-1">
                <a:solidFill>
                  <a:srgbClr val="8B8B8B"/>
                </a:solidFill>
                <a:latin typeface="Calibri"/>
              </a:rPr>
              <a:t>‹#›</a:t>
            </a:fld>
            <a:endParaRPr lang="pl-PL" sz="1200" b="0" strike="noStrike" spc="-1">
              <a:latin typeface="Times New Roman"/>
            </a:endParaRPr>
          </a:p>
        </p:txBody>
      </p:sp>
      <p:sp>
        <p:nvSpPr>
          <p:cNvPr id="4" name="PlaceHolder 5"/>
          <p:cNvSpPr>
            <a:spLocks noGrp="1"/>
          </p:cNvSpPr>
          <p:nvPr>
            <p:ph type="body"/>
          </p:nvPr>
        </p:nvSpPr>
        <p:spPr>
          <a:xfrm>
            <a:off x="609480" y="1604520"/>
            <a:ext cx="10972440" cy="3977280"/>
          </a:xfrm>
          <a:prstGeom prst="rect">
            <a:avLst/>
          </a:prstGeom>
          <a:noFill/>
          <a:ln w="0">
            <a:noFill/>
          </a:ln>
        </p:spPr>
        <p:txBody>
          <a:bodyPr lIns="0" tIns="0" rIns="0" bIns="0" anchor="t">
            <a:normAutofit/>
          </a:bodyPr>
          <a:lstStyle/>
          <a:p>
            <a:pPr marL="432000" indent="-324000">
              <a:spcBef>
                <a:spcPts val="1417"/>
              </a:spcBef>
              <a:buClr>
                <a:srgbClr val="000000"/>
              </a:buClr>
              <a:buSzPct val="45000"/>
              <a:buFont typeface="Wingdings" charset="2"/>
              <a:buChar char=""/>
            </a:pPr>
            <a:r>
              <a:rPr lang="pl-PL" sz="2800" b="0" strike="noStrike" spc="-1">
                <a:solidFill>
                  <a:srgbClr val="000000"/>
                </a:solidFill>
                <a:latin typeface="Calibri"/>
              </a:rPr>
              <a:t>Kliknij, aby edytować format tekstu konspektu</a:t>
            </a:r>
          </a:p>
          <a:p>
            <a:pPr marL="864000" lvl="1" indent="-324000">
              <a:spcBef>
                <a:spcPts val="1134"/>
              </a:spcBef>
              <a:buClr>
                <a:srgbClr val="000000"/>
              </a:buClr>
              <a:buSzPct val="75000"/>
              <a:buFont typeface="Symbol" charset="2"/>
              <a:buChar char=""/>
            </a:pPr>
            <a:r>
              <a:rPr lang="pl-PL" sz="2000" b="0" strike="noStrike" spc="-1">
                <a:solidFill>
                  <a:srgbClr val="000000"/>
                </a:solidFill>
                <a:latin typeface="Calibri"/>
              </a:rPr>
              <a:t>Drugi poziom konspektu</a:t>
            </a:r>
          </a:p>
          <a:p>
            <a:pPr marL="1296000" lvl="2" indent="-288000">
              <a:spcBef>
                <a:spcPts val="850"/>
              </a:spcBef>
              <a:buClr>
                <a:srgbClr val="000000"/>
              </a:buClr>
              <a:buSzPct val="45000"/>
              <a:buFont typeface="Wingdings" charset="2"/>
              <a:buChar char=""/>
            </a:pPr>
            <a:r>
              <a:rPr lang="pl-PL" sz="1800" b="0" strike="noStrike" spc="-1">
                <a:solidFill>
                  <a:srgbClr val="000000"/>
                </a:solidFill>
                <a:latin typeface="Calibri"/>
              </a:rPr>
              <a:t>Trzeci poziom konspektu</a:t>
            </a:r>
          </a:p>
          <a:p>
            <a:pPr marL="1728000" lvl="3" indent="-216000">
              <a:spcBef>
                <a:spcPts val="567"/>
              </a:spcBef>
              <a:buClr>
                <a:srgbClr val="000000"/>
              </a:buClr>
              <a:buSzPct val="75000"/>
              <a:buFont typeface="Symbol" charset="2"/>
              <a:buChar char=""/>
            </a:pPr>
            <a:r>
              <a:rPr lang="pl-PL" sz="1800" b="0" strike="noStrike" spc="-1">
                <a:solidFill>
                  <a:srgbClr val="000000"/>
                </a:solidFill>
                <a:latin typeface="Calibri"/>
              </a:rPr>
              <a:t>Czwarty poziom konspektu</a:t>
            </a:r>
          </a:p>
          <a:p>
            <a:pPr marL="2160000" lvl="4" indent="-216000">
              <a:spcBef>
                <a:spcPts val="283"/>
              </a:spcBef>
              <a:buClr>
                <a:srgbClr val="000000"/>
              </a:buClr>
              <a:buSzPct val="45000"/>
              <a:buFont typeface="Wingdings" charset="2"/>
              <a:buChar char=""/>
            </a:pPr>
            <a:r>
              <a:rPr lang="pl-PL" sz="2000" b="0" strike="noStrike" spc="-1">
                <a:solidFill>
                  <a:srgbClr val="000000"/>
                </a:solidFill>
                <a:latin typeface="Calibri"/>
              </a:rPr>
              <a:t>Piąty poziom konspektu</a:t>
            </a:r>
          </a:p>
          <a:p>
            <a:pPr marL="2592000" lvl="5" indent="-216000">
              <a:spcBef>
                <a:spcPts val="283"/>
              </a:spcBef>
              <a:buClr>
                <a:srgbClr val="000000"/>
              </a:buClr>
              <a:buSzPct val="45000"/>
              <a:buFont typeface="Wingdings" charset="2"/>
              <a:buChar char=""/>
            </a:pPr>
            <a:r>
              <a:rPr lang="pl-PL" sz="2000" b="0" strike="noStrike" spc="-1">
                <a:solidFill>
                  <a:srgbClr val="000000"/>
                </a:solidFill>
                <a:latin typeface="Calibri"/>
              </a:rPr>
              <a:t>Szósty poziom konspektu</a:t>
            </a:r>
          </a:p>
          <a:p>
            <a:pPr marL="3024000" lvl="6" indent="-216000">
              <a:spcBef>
                <a:spcPts val="283"/>
              </a:spcBef>
              <a:buClr>
                <a:srgbClr val="000000"/>
              </a:buClr>
              <a:buSzPct val="45000"/>
              <a:buFont typeface="Wingdings" charset="2"/>
              <a:buChar char=""/>
            </a:pPr>
            <a:r>
              <a:rPr lang="pl-PL" sz="2000" b="0" strike="noStrike" spc="-1">
                <a:solidFill>
                  <a:srgbClr val="000000"/>
                </a:solidFill>
                <a:latin typeface="Calibri"/>
              </a:rPr>
              <a:t>Siódmy poziom konspektu</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838080" y="365040"/>
            <a:ext cx="10515240" cy="1325160"/>
          </a:xfrm>
          <a:prstGeom prst="rect">
            <a:avLst/>
          </a:prstGeom>
          <a:noFill/>
          <a:ln w="0">
            <a:noFill/>
          </a:ln>
        </p:spPr>
        <p:txBody>
          <a:bodyPr anchor="ctr">
            <a:noAutofit/>
          </a:bodyPr>
          <a:lstStyle/>
          <a:p>
            <a:pPr>
              <a:lnSpc>
                <a:spcPct val="90000"/>
              </a:lnSpc>
              <a:buNone/>
            </a:pPr>
            <a:r>
              <a:rPr lang="pl-PL" sz="4400" b="0" strike="noStrike" spc="-1">
                <a:solidFill>
                  <a:srgbClr val="000000"/>
                </a:solidFill>
                <a:latin typeface="Calibri Light"/>
              </a:rPr>
              <a:t>Kliknij, aby edytować styl</a:t>
            </a:r>
            <a:endParaRPr lang="pl-PL" sz="4400" b="0" strike="noStrike" spc="-1">
              <a:solidFill>
                <a:srgbClr val="000000"/>
              </a:solidFill>
              <a:latin typeface="Calibri"/>
            </a:endParaRPr>
          </a:p>
        </p:txBody>
      </p:sp>
      <p:sp>
        <p:nvSpPr>
          <p:cNvPr id="42" name="PlaceHolder 2"/>
          <p:cNvSpPr>
            <a:spLocks noGrp="1"/>
          </p:cNvSpPr>
          <p:nvPr>
            <p:ph type="body"/>
          </p:nvPr>
        </p:nvSpPr>
        <p:spPr>
          <a:xfrm>
            <a:off x="838080" y="1825560"/>
            <a:ext cx="10515240" cy="4350960"/>
          </a:xfrm>
          <a:prstGeom prst="rect">
            <a:avLst/>
          </a:prstGeom>
          <a:noFill/>
          <a:ln w="0">
            <a:noFill/>
          </a:ln>
        </p:spPr>
        <p:txBody>
          <a:bodyPr anchor="t">
            <a:noAutofit/>
          </a:bodyPr>
          <a:lstStyle/>
          <a:p>
            <a:pPr marL="228600" indent="-228600">
              <a:lnSpc>
                <a:spcPct val="90000"/>
              </a:lnSpc>
              <a:spcBef>
                <a:spcPts val="1001"/>
              </a:spcBef>
              <a:buClr>
                <a:srgbClr val="000000"/>
              </a:buClr>
              <a:buFont typeface="Arial"/>
              <a:buChar char="•"/>
            </a:pPr>
            <a:r>
              <a:rPr lang="pl-PL" sz="2800" b="0" strike="noStrike" spc="-1">
                <a:solidFill>
                  <a:srgbClr val="000000"/>
                </a:solidFill>
                <a:latin typeface="Calibri"/>
              </a:rPr>
              <a:t>Edytuj style wzorca tekstu</a:t>
            </a:r>
          </a:p>
          <a:p>
            <a:pPr marL="685800" lvl="1" indent="-228600">
              <a:lnSpc>
                <a:spcPct val="90000"/>
              </a:lnSpc>
              <a:spcBef>
                <a:spcPts val="499"/>
              </a:spcBef>
              <a:buClr>
                <a:srgbClr val="000000"/>
              </a:buClr>
              <a:buFont typeface="Arial"/>
              <a:buChar char="•"/>
            </a:pPr>
            <a:r>
              <a:rPr lang="pl-PL" sz="2400" b="0" strike="noStrike" spc="-1">
                <a:solidFill>
                  <a:srgbClr val="000000"/>
                </a:solidFill>
                <a:latin typeface="Calibri"/>
              </a:rPr>
              <a:t>Drugi poziom</a:t>
            </a:r>
          </a:p>
          <a:p>
            <a:pPr marL="1143000" lvl="2" indent="-228600">
              <a:lnSpc>
                <a:spcPct val="90000"/>
              </a:lnSpc>
              <a:spcBef>
                <a:spcPts val="499"/>
              </a:spcBef>
              <a:buClr>
                <a:srgbClr val="000000"/>
              </a:buClr>
              <a:buFont typeface="Arial"/>
              <a:buChar char="•"/>
            </a:pPr>
            <a:r>
              <a:rPr lang="pl-PL" sz="2000" b="0" strike="noStrike" spc="-1">
                <a:solidFill>
                  <a:srgbClr val="000000"/>
                </a:solidFill>
                <a:latin typeface="Calibri"/>
              </a:rPr>
              <a:t>Trzeci poziom</a:t>
            </a:r>
          </a:p>
          <a:p>
            <a:pPr marL="1600200" lvl="3" indent="-228600">
              <a:lnSpc>
                <a:spcPct val="90000"/>
              </a:lnSpc>
              <a:spcBef>
                <a:spcPts val="499"/>
              </a:spcBef>
              <a:buClr>
                <a:srgbClr val="000000"/>
              </a:buClr>
              <a:buFont typeface="Arial"/>
              <a:buChar char="•"/>
            </a:pPr>
            <a:r>
              <a:rPr lang="pl-PL" sz="1800" b="0" strike="noStrike" spc="-1">
                <a:solidFill>
                  <a:srgbClr val="000000"/>
                </a:solidFill>
                <a:latin typeface="Calibri"/>
              </a:rPr>
              <a:t>Czwarty poziom</a:t>
            </a:r>
          </a:p>
          <a:p>
            <a:pPr marL="2057400" lvl="4" indent="-228600">
              <a:lnSpc>
                <a:spcPct val="90000"/>
              </a:lnSpc>
              <a:spcBef>
                <a:spcPts val="499"/>
              </a:spcBef>
              <a:buClr>
                <a:srgbClr val="000000"/>
              </a:buClr>
              <a:buFont typeface="Arial"/>
              <a:buChar char="•"/>
            </a:pPr>
            <a:r>
              <a:rPr lang="pl-PL" sz="1800" b="0" strike="noStrike" spc="-1">
                <a:solidFill>
                  <a:srgbClr val="000000"/>
                </a:solidFill>
                <a:latin typeface="Calibri"/>
              </a:rPr>
              <a:t>Piąty poziom</a:t>
            </a:r>
          </a:p>
        </p:txBody>
      </p:sp>
      <p:sp>
        <p:nvSpPr>
          <p:cNvPr id="43" name="PlaceHolder 3"/>
          <p:cNvSpPr>
            <a:spLocks noGrp="1"/>
          </p:cNvSpPr>
          <p:nvPr>
            <p:ph type="dt"/>
          </p:nvPr>
        </p:nvSpPr>
        <p:spPr>
          <a:xfrm>
            <a:off x="838080" y="6356520"/>
            <a:ext cx="2742840" cy="364680"/>
          </a:xfrm>
          <a:prstGeom prst="rect">
            <a:avLst/>
          </a:prstGeom>
          <a:noFill/>
          <a:ln w="0">
            <a:noFill/>
          </a:ln>
        </p:spPr>
        <p:txBody>
          <a:bodyPr anchor="ctr">
            <a:noAutofit/>
          </a:bodyPr>
          <a:lstStyle/>
          <a:p>
            <a:pPr>
              <a:lnSpc>
                <a:spcPct val="100000"/>
              </a:lnSpc>
              <a:buNone/>
            </a:pPr>
            <a:fld id="{E7592C52-47A3-400C-A038-6338A24DC614}" type="datetime">
              <a:rPr lang="pl-PL" sz="1200" b="0" strike="noStrike" spc="-1">
                <a:solidFill>
                  <a:srgbClr val="8B8B8B"/>
                </a:solidFill>
                <a:latin typeface="Calibri"/>
              </a:rPr>
              <a:t>25.08.2023</a:t>
            </a:fld>
            <a:endParaRPr lang="pl-PL" sz="1200" b="0" strike="noStrike" spc="-1">
              <a:latin typeface="Times New Roman"/>
            </a:endParaRPr>
          </a:p>
        </p:txBody>
      </p:sp>
      <p:sp>
        <p:nvSpPr>
          <p:cNvPr id="44" name="PlaceHolder 4"/>
          <p:cNvSpPr>
            <a:spLocks noGrp="1"/>
          </p:cNvSpPr>
          <p:nvPr>
            <p:ph type="ftr"/>
          </p:nvPr>
        </p:nvSpPr>
        <p:spPr>
          <a:xfrm>
            <a:off x="4038480" y="6356520"/>
            <a:ext cx="4114440" cy="364680"/>
          </a:xfrm>
          <a:prstGeom prst="rect">
            <a:avLst/>
          </a:prstGeom>
          <a:noFill/>
          <a:ln w="0">
            <a:noFill/>
          </a:ln>
        </p:spPr>
        <p:txBody>
          <a:bodyPr anchor="ctr">
            <a:noAutofit/>
          </a:bodyPr>
          <a:lstStyle/>
          <a:p>
            <a:endParaRPr lang="pl-PL" sz="2400" b="0" strike="noStrike" spc="-1">
              <a:latin typeface="Times New Roman"/>
            </a:endParaRPr>
          </a:p>
        </p:txBody>
      </p:sp>
      <p:sp>
        <p:nvSpPr>
          <p:cNvPr id="45" name="PlaceHolder 5"/>
          <p:cNvSpPr>
            <a:spLocks noGrp="1"/>
          </p:cNvSpPr>
          <p:nvPr>
            <p:ph type="sldNum"/>
          </p:nvPr>
        </p:nvSpPr>
        <p:spPr>
          <a:xfrm>
            <a:off x="8610480" y="6356520"/>
            <a:ext cx="2742840" cy="364680"/>
          </a:xfrm>
          <a:prstGeom prst="rect">
            <a:avLst/>
          </a:prstGeom>
          <a:noFill/>
          <a:ln w="0">
            <a:noFill/>
          </a:ln>
        </p:spPr>
        <p:txBody>
          <a:bodyPr anchor="ctr">
            <a:noAutofit/>
          </a:bodyPr>
          <a:lstStyle/>
          <a:p>
            <a:pPr algn="r">
              <a:lnSpc>
                <a:spcPct val="100000"/>
              </a:lnSpc>
              <a:buNone/>
            </a:pPr>
            <a:fld id="{8571D5BF-7800-4E7E-8F47-6E7719313808}" type="slidenum">
              <a:rPr lang="pl-PL" sz="1200" b="0" strike="noStrike" spc="-1">
                <a:solidFill>
                  <a:srgbClr val="8B8B8B"/>
                </a:solidFill>
                <a:latin typeface="Calibri"/>
              </a:rPr>
              <a:t>‹#›</a:t>
            </a:fld>
            <a:endParaRPr lang="pl-PL" sz="1200" b="0" strike="noStrike" spc="-1">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3.jpe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3.xml"/><Relationship Id="rId5" Type="http://schemas.openxmlformats.org/officeDocument/2006/relationships/image" Target="../media/image5.jpeg"/><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3.jpe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7.jpeg"/><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3.jpe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13.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3.xml"/><Relationship Id="rId5" Type="http://schemas.openxmlformats.org/officeDocument/2006/relationships/image" Target="../media/image3.jpeg"/><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accent1"/>
        </a:solidFill>
        <a:effectLst/>
      </p:bgPr>
    </p:bg>
    <p:spTree>
      <p:nvGrpSpPr>
        <p:cNvPr id="1" name=""/>
        <p:cNvGrpSpPr/>
        <p:nvPr/>
      </p:nvGrpSpPr>
      <p:grpSpPr>
        <a:xfrm>
          <a:off x="0" y="0"/>
          <a:ext cx="0" cy="0"/>
          <a:chOff x="0" y="0"/>
          <a:chExt cx="0" cy="0"/>
        </a:xfrm>
      </p:grpSpPr>
      <p:pic>
        <p:nvPicPr>
          <p:cNvPr id="88" name="Picture 2" descr="C:\Users\Marek Runiewicz\OneDrive - Karkonoska Państwowa Szkoła Wyższa w Jeleniej Górze\07215 PL-CZ Platforma cyfrowa\logo-cz-pl\Online-digitální-platforma-s-informacemi-pro-pedagogy-a-management-škol-v-přeshraničním-regionu.jpg"/>
          <p:cNvPicPr/>
          <p:nvPr/>
        </p:nvPicPr>
        <p:blipFill>
          <a:blip r:embed="rId3"/>
          <a:stretch/>
        </p:blipFill>
        <p:spPr>
          <a:xfrm>
            <a:off x="3705840" y="5085360"/>
            <a:ext cx="4277520" cy="1582560"/>
          </a:xfrm>
          <a:prstGeom prst="rect">
            <a:avLst/>
          </a:prstGeom>
          <a:ln w="0">
            <a:noFill/>
          </a:ln>
        </p:spPr>
      </p:pic>
      <p:sp>
        <p:nvSpPr>
          <p:cNvPr id="89" name="PlaceHolder 1"/>
          <p:cNvSpPr>
            <a:spLocks noGrp="1"/>
          </p:cNvSpPr>
          <p:nvPr>
            <p:ph type="title"/>
          </p:nvPr>
        </p:nvSpPr>
        <p:spPr>
          <a:xfrm>
            <a:off x="1581840" y="2412000"/>
            <a:ext cx="8858160" cy="1236600"/>
          </a:xfrm>
          <a:prstGeom prst="rect">
            <a:avLst/>
          </a:prstGeom>
          <a:noFill/>
          <a:ln w="0">
            <a:noFill/>
          </a:ln>
        </p:spPr>
        <p:txBody>
          <a:bodyPr numCol="1" spcCol="0" anchor="ctr">
            <a:noAutofit/>
          </a:bodyPr>
          <a:lstStyle/>
          <a:p>
            <a:pPr algn="ctr">
              <a:lnSpc>
                <a:spcPct val="100000"/>
              </a:lnSpc>
              <a:buNone/>
              <a:tabLst>
                <a:tab pos="0" algn="l"/>
              </a:tabLst>
            </a:pPr>
            <a:r>
              <a:rPr lang="pl-PL" sz="3200" b="1" strike="noStrike" spc="-1">
                <a:solidFill>
                  <a:srgbClr val="FF0000"/>
                </a:solidFill>
                <a:latin typeface="Arial"/>
              </a:rPr>
              <a:t>Zarządzanie kryzysowe w szkołach podczas </a:t>
            </a:r>
            <a:r>
              <a:t/>
            </a:r>
            <a:br/>
            <a:r>
              <a:rPr lang="pl-PL" sz="3200" b="1" strike="noStrike" spc="-1">
                <a:solidFill>
                  <a:srgbClr val="FF0000"/>
                </a:solidFill>
                <a:latin typeface="Arial"/>
              </a:rPr>
              <a:t>pandemii COVID 19 </a:t>
            </a:r>
            <a:endParaRPr lang="pl-PL" sz="3200" b="0" strike="noStrike" spc="-1">
              <a:solidFill>
                <a:srgbClr val="000000"/>
              </a:solidFill>
              <a:latin typeface="Calibri"/>
            </a:endParaRPr>
          </a:p>
        </p:txBody>
      </p:sp>
      <p:sp>
        <p:nvSpPr>
          <p:cNvPr id="90" name="PlaceHolder 2"/>
          <p:cNvSpPr>
            <a:spLocks noGrp="1"/>
          </p:cNvSpPr>
          <p:nvPr>
            <p:ph type="subTitle"/>
          </p:nvPr>
        </p:nvSpPr>
        <p:spPr>
          <a:xfrm>
            <a:off x="2846160" y="2405160"/>
            <a:ext cx="6304680" cy="4069080"/>
          </a:xfrm>
          <a:prstGeom prst="rect">
            <a:avLst/>
          </a:prstGeom>
          <a:noFill/>
          <a:ln w="0">
            <a:noFill/>
          </a:ln>
        </p:spPr>
        <p:txBody>
          <a:bodyPr numCol="1" spcCol="0" anchor="ctr">
            <a:noAutofit/>
          </a:bodyPr>
          <a:lstStyle/>
          <a:p>
            <a:pPr>
              <a:lnSpc>
                <a:spcPct val="100000"/>
              </a:lnSpc>
              <a:buNone/>
              <a:tabLst>
                <a:tab pos="0" algn="l"/>
              </a:tabLst>
            </a:pPr>
            <a:r>
              <a:rPr lang="pl-PL" sz="2400" b="1" strike="noStrike" spc="-1">
                <a:solidFill>
                  <a:srgbClr val="FF0000"/>
                </a:solidFill>
                <a:latin typeface="Arial"/>
              </a:rPr>
              <a:t>Sytuacja kryzysowa czy krok w ewolucji? </a:t>
            </a:r>
            <a:endParaRPr lang="pl-PL" sz="2400" b="0" strike="noStrike" spc="-1">
              <a:latin typeface="Arial"/>
            </a:endParaRPr>
          </a:p>
        </p:txBody>
      </p:sp>
      <p:sp>
        <p:nvSpPr>
          <p:cNvPr id="91" name="Rectangle 4"/>
          <p:cNvSpPr/>
          <p:nvPr/>
        </p:nvSpPr>
        <p:spPr>
          <a:xfrm>
            <a:off x="9150840" y="6035040"/>
            <a:ext cx="2855520" cy="397080"/>
          </a:xfrm>
          <a:prstGeom prst="rect">
            <a:avLst/>
          </a:prstGeom>
          <a:noFill/>
          <a:ln w="0">
            <a:noFill/>
          </a:ln>
        </p:spPr>
        <p:style>
          <a:lnRef idx="0">
            <a:scrgbClr r="0" g="0" b="0"/>
          </a:lnRef>
          <a:fillRef idx="0">
            <a:scrgbClr r="0" g="0" b="0"/>
          </a:fillRef>
          <a:effectRef idx="0">
            <a:scrgbClr r="0" g="0" b="0"/>
          </a:effectRef>
          <a:fontRef idx="minor"/>
        </p:style>
        <p:txBody>
          <a:bodyPr wrap="none" numCol="1" spcCol="0" anchor="ctr">
            <a:spAutoFit/>
          </a:bodyPr>
          <a:lstStyle/>
          <a:p>
            <a:pPr>
              <a:lnSpc>
                <a:spcPct val="100000"/>
              </a:lnSpc>
              <a:buNone/>
              <a:tabLst>
                <a:tab pos="0" algn="l"/>
              </a:tabLst>
            </a:pPr>
            <a:r>
              <a:rPr lang="pl-PL" sz="2000" b="0" i="1" strike="noStrike" spc="-1">
                <a:solidFill>
                  <a:srgbClr val="FF0000"/>
                </a:solidFill>
                <a:latin typeface="Arial"/>
              </a:rPr>
              <a:t>dr inż. Jacek Trembecki</a:t>
            </a:r>
            <a:endParaRPr lang="pl-PL" sz="20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92"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93" name="PlaceHolder 2"/>
          <p:cNvSpPr>
            <a:spLocks noGrp="1"/>
          </p:cNvSpPr>
          <p:nvPr>
            <p:ph/>
          </p:nvPr>
        </p:nvSpPr>
        <p:spPr>
          <a:xfrm>
            <a:off x="1203840" y="1499040"/>
            <a:ext cx="1086732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Zarzadzanie zmianą w dobie kryzysu – jak sobie radzimy?</a:t>
            </a:r>
            <a:endParaRPr lang="pl-PL" sz="2400" b="0" strike="noStrike" spc="-1">
              <a:solidFill>
                <a:srgbClr val="000000"/>
              </a:solidFill>
              <a:latin typeface="Calibri"/>
            </a:endParaRPr>
          </a:p>
        </p:txBody>
      </p:sp>
      <p:pic>
        <p:nvPicPr>
          <p:cNvPr id="94"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95" name="Obraz 5"/>
          <p:cNvPicPr/>
          <p:nvPr/>
        </p:nvPicPr>
        <p:blipFill>
          <a:blip r:embed="rId4"/>
          <a:stretch/>
        </p:blipFill>
        <p:spPr>
          <a:xfrm>
            <a:off x="9158400" y="735480"/>
            <a:ext cx="2761920" cy="1657080"/>
          </a:xfrm>
          <a:prstGeom prst="rect">
            <a:avLst/>
          </a:prstGeom>
          <a:ln w="0">
            <a:noFill/>
          </a:ln>
        </p:spPr>
      </p:pic>
      <p:sp>
        <p:nvSpPr>
          <p:cNvPr id="96"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nSpc>
                <a:spcPct val="90000"/>
              </a:lnSpc>
              <a:buNone/>
            </a:pPr>
            <a:r>
              <a:rPr lang="pl-PL" sz="2400" b="1" strike="noStrike" spc="-1">
                <a:solidFill>
                  <a:srgbClr val="000000"/>
                </a:solidFill>
                <a:latin typeface="Univers for KPMG Light"/>
              </a:rPr>
              <a:t>Zarządzanie kryzysowe w obliczu zagrożenia COVID-19 oznacza konieczność zaangażowania szeregu niezależnych umiejętności z różnych obszarów, w celu ułatwienia podjęcia odpowiednich decyzji</a:t>
            </a:r>
            <a:endParaRPr lang="pl-PL" sz="2400" b="0" strike="noStrike" spc="-1">
              <a:solidFill>
                <a:srgbClr val="000000"/>
              </a:solidFill>
              <a:latin typeface="Calibri"/>
            </a:endParaRPr>
          </a:p>
        </p:txBody>
      </p:sp>
      <p:sp>
        <p:nvSpPr>
          <p:cNvPr id="97" name="PlaceHolder 2"/>
          <p:cNvSpPr>
            <a:spLocks noGrp="1"/>
          </p:cNvSpPr>
          <p:nvPr>
            <p:ph/>
          </p:nvPr>
        </p:nvSpPr>
        <p:spPr>
          <a:xfrm>
            <a:off x="1203840" y="1775880"/>
            <a:ext cx="10515240" cy="3517920"/>
          </a:xfrm>
          <a:prstGeom prst="rect">
            <a:avLst/>
          </a:prstGeom>
          <a:noFill/>
          <a:ln w="0">
            <a:noFill/>
          </a:ln>
        </p:spPr>
        <p:txBody>
          <a:bodyPr anchor="t">
            <a:normAutofit fontScale="91000" lnSpcReduction="20000"/>
          </a:bodyPr>
          <a:lstStyle/>
          <a:p>
            <a:pPr>
              <a:lnSpc>
                <a:spcPct val="90000"/>
              </a:lnSpc>
              <a:spcBef>
                <a:spcPts val="1001"/>
              </a:spcBef>
              <a:buNone/>
            </a:pPr>
            <a:endParaRPr lang="pl-PL" sz="2800" b="0" strike="noStrike" spc="-1">
              <a:solidFill>
                <a:srgbClr val="000000"/>
              </a:solidFill>
              <a:latin typeface="Calibri"/>
            </a:endParaRPr>
          </a:p>
          <a:p>
            <a:pPr marL="228600" indent="-228600">
              <a:lnSpc>
                <a:spcPct val="90000"/>
              </a:lnSpc>
              <a:spcBef>
                <a:spcPts val="1001"/>
              </a:spcBef>
              <a:buClr>
                <a:srgbClr val="000000"/>
              </a:buClr>
              <a:buFont typeface="Arial"/>
              <a:buChar char="•"/>
            </a:pPr>
            <a:r>
              <a:rPr lang="pl-PL" sz="1200" b="0" strike="noStrike" spc="-1">
                <a:solidFill>
                  <a:srgbClr val="000000"/>
                </a:solidFill>
                <a:latin typeface="Arial"/>
              </a:rPr>
              <a:t> </a:t>
            </a:r>
            <a:r>
              <a:rPr lang="pl-PL" sz="1200" b="1" strike="noStrike" spc="-1">
                <a:solidFill>
                  <a:srgbClr val="000000"/>
                </a:solidFill>
                <a:latin typeface="Arial"/>
              </a:rPr>
              <a:t>Zarządzanie kryzysowe </a:t>
            </a:r>
            <a:endParaRPr lang="pl-PL" sz="1200" b="0" strike="noStrike" spc="-1">
              <a:solidFill>
                <a:srgbClr val="000000"/>
              </a:solidFill>
              <a:latin typeface="Calibri"/>
            </a:endParaRPr>
          </a:p>
          <a:p>
            <a:pPr>
              <a:lnSpc>
                <a:spcPct val="90000"/>
              </a:lnSpc>
              <a:spcBef>
                <a:spcPts val="1001"/>
              </a:spcBef>
              <a:buNone/>
              <a:tabLst>
                <a:tab pos="0" algn="l"/>
              </a:tabLst>
            </a:pPr>
            <a:r>
              <a:rPr lang="pl-PL" sz="1200" b="0" strike="noStrike" spc="-1">
                <a:solidFill>
                  <a:srgbClr val="000000"/>
                </a:solidFill>
                <a:latin typeface="Arial"/>
              </a:rPr>
              <a:t>Zarządzanie skutkami incydentów, w tym w szczególności znaczącymi stratami finansowymi, utratą dobrego imienia, osłabieniem zdolności organizacji do osiągnięcia ustalonych celów biznesowych, czy realizacji jej misji. </a:t>
            </a:r>
            <a:endParaRPr lang="pl-PL" sz="12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200" b="1" strike="noStrike" spc="-1">
                <a:solidFill>
                  <a:srgbClr val="000000"/>
                </a:solidFill>
                <a:latin typeface="Arial"/>
              </a:rPr>
              <a:t>Zarządzanie w sytuacjach awaryjnych </a:t>
            </a:r>
            <a:endParaRPr lang="pl-PL" sz="1200" b="0" strike="noStrike" spc="-1">
              <a:solidFill>
                <a:srgbClr val="000000"/>
              </a:solidFill>
              <a:latin typeface="Calibri"/>
            </a:endParaRPr>
          </a:p>
          <a:p>
            <a:pPr>
              <a:lnSpc>
                <a:spcPct val="90000"/>
              </a:lnSpc>
              <a:spcBef>
                <a:spcPts val="1001"/>
              </a:spcBef>
              <a:buNone/>
              <a:tabLst>
                <a:tab pos="0" algn="l"/>
              </a:tabLst>
            </a:pPr>
            <a:r>
              <a:rPr lang="pl-PL" sz="1200" b="0" strike="noStrike" spc="-1">
                <a:solidFill>
                  <a:srgbClr val="000000"/>
                </a:solidFill>
                <a:latin typeface="Arial"/>
              </a:rPr>
              <a:t>Natychmiastowe reagowanie na pojawiające się incydenty mogące mieć wpływ na życie i bezpieczeństwo ludzkie oraz zagrożenia związane z mieniem i ryzykiem rozległego wpływu na środowisko.</a:t>
            </a:r>
            <a:endParaRPr lang="pl-PL" sz="12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200" b="1" strike="noStrike" spc="-1">
                <a:solidFill>
                  <a:srgbClr val="000000"/>
                </a:solidFill>
                <a:latin typeface="Arial"/>
              </a:rPr>
              <a:t>Zarządzanie incydentami</a:t>
            </a:r>
            <a:endParaRPr lang="pl-PL" sz="1200" b="0" strike="noStrike" spc="-1">
              <a:solidFill>
                <a:srgbClr val="000000"/>
              </a:solidFill>
              <a:latin typeface="Calibri"/>
            </a:endParaRPr>
          </a:p>
          <a:p>
            <a:pPr>
              <a:lnSpc>
                <a:spcPct val="90000"/>
              </a:lnSpc>
              <a:spcBef>
                <a:spcPts val="1001"/>
              </a:spcBef>
              <a:buNone/>
              <a:tabLst>
                <a:tab pos="0" algn="l"/>
              </a:tabLst>
            </a:pPr>
            <a:r>
              <a:rPr lang="pl-PL" sz="1200" b="0" strike="noStrike" spc="-1">
                <a:solidFill>
                  <a:srgbClr val="000000"/>
                </a:solidFill>
                <a:latin typeface="Arial"/>
              </a:rPr>
              <a:t>Eskalowanie i zarządzanie zdarzeniami, które nie są objęte zakresem istniejących procesów i systemów lub są uznawane przez organizację za wymagające szczególnej uwagi ze strony kierownictwa.</a:t>
            </a:r>
            <a:endParaRPr lang="pl-PL" sz="12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200" b="1" strike="noStrike" spc="-1">
                <a:solidFill>
                  <a:srgbClr val="000000"/>
                </a:solidFill>
                <a:latin typeface="Arial"/>
              </a:rPr>
              <a:t>Zarządzanie ciągłością działania </a:t>
            </a:r>
            <a:endParaRPr lang="pl-PL" sz="1200" b="0" strike="noStrike" spc="-1">
              <a:solidFill>
                <a:srgbClr val="000000"/>
              </a:solidFill>
              <a:latin typeface="Calibri"/>
            </a:endParaRPr>
          </a:p>
          <a:p>
            <a:pPr>
              <a:lnSpc>
                <a:spcPct val="90000"/>
              </a:lnSpc>
              <a:spcBef>
                <a:spcPts val="1001"/>
              </a:spcBef>
              <a:buNone/>
              <a:tabLst>
                <a:tab pos="0" algn="l"/>
              </a:tabLst>
            </a:pPr>
            <a:r>
              <a:rPr lang="pl-PL" sz="1200" b="0" strike="noStrike" spc="-1">
                <a:solidFill>
                  <a:srgbClr val="000000"/>
                </a:solidFill>
                <a:latin typeface="Arial"/>
              </a:rPr>
              <a:t>Zdolność organizacji do dalszego dostarczania produktów lub usług na akceptowalnych, z góry określonych poziomach – pomimo zakłócających incydentów – oraz przywracania takich usług jako podstawowych usług oferowanych przez organizację.</a:t>
            </a:r>
            <a:endParaRPr lang="pl-PL" sz="12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200" b="1" strike="noStrike" spc="-1">
                <a:solidFill>
                  <a:srgbClr val="000000"/>
                </a:solidFill>
                <a:latin typeface="Arial"/>
              </a:rPr>
              <a:t>Odtwarzanie Awaryjne/ Zachowanie ciągłości usług IT </a:t>
            </a:r>
            <a:endParaRPr lang="pl-PL" sz="1200" b="0" strike="noStrike" spc="-1">
              <a:solidFill>
                <a:srgbClr val="000000"/>
              </a:solidFill>
              <a:latin typeface="Calibri"/>
            </a:endParaRPr>
          </a:p>
          <a:p>
            <a:pPr>
              <a:lnSpc>
                <a:spcPct val="90000"/>
              </a:lnSpc>
              <a:spcBef>
                <a:spcPts val="1001"/>
              </a:spcBef>
              <a:buNone/>
              <a:tabLst>
                <a:tab pos="0" algn="l"/>
              </a:tabLst>
            </a:pPr>
            <a:r>
              <a:rPr lang="pl-PL" sz="1200" b="0" strike="noStrike" spc="-1">
                <a:solidFill>
                  <a:srgbClr val="000000"/>
                </a:solidFill>
                <a:latin typeface="Arial"/>
              </a:rPr>
              <a:t>Reagowanie i przywracanie systemów i aktywów informatycznych do użytku w związku ze znaczącymi przestojami, awariami lub obniżonym poziomem usług.</a:t>
            </a:r>
            <a:endParaRPr lang="pl-PL" sz="1200" b="0" strike="noStrike" spc="-1">
              <a:solidFill>
                <a:srgbClr val="000000"/>
              </a:solidFill>
              <a:latin typeface="Calibri"/>
            </a:endParaRPr>
          </a:p>
        </p:txBody>
      </p:sp>
      <p:pic>
        <p:nvPicPr>
          <p:cNvPr id="98" name="Picture 2" descr="C:\Users\Marek Runiewicz\OneDrive - Karkonoska Państwowa Szkoła Wyższa w Jeleniej Górze\07215 PL-CZ Platforma cyfrowa\logo-cz-pl\Logo cz-pl eu.jpg"/>
          <p:cNvPicPr/>
          <p:nvPr/>
        </p:nvPicPr>
        <p:blipFill>
          <a:blip r:embed="rId5"/>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99"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nSpc>
                <a:spcPct val="90000"/>
              </a:lnSpc>
              <a:buNone/>
            </a:pPr>
            <a:r>
              <a:rPr lang="pl-PL" sz="4400" b="0" strike="noStrike" spc="-1">
                <a:solidFill>
                  <a:srgbClr val="000000"/>
                </a:solidFill>
                <a:latin typeface="Calibri Light"/>
              </a:rPr>
              <a:t>Sytuacja kryzysowa czy kryzys?</a:t>
            </a:r>
            <a:endParaRPr lang="pl-PL" sz="4400" b="0" strike="noStrike" spc="-1">
              <a:solidFill>
                <a:srgbClr val="000000"/>
              </a:solidFill>
              <a:latin typeface="Calibri"/>
            </a:endParaRPr>
          </a:p>
        </p:txBody>
      </p:sp>
      <p:sp>
        <p:nvSpPr>
          <p:cNvPr id="100" name="PlaceHolder 2"/>
          <p:cNvSpPr>
            <a:spLocks noGrp="1"/>
          </p:cNvSpPr>
          <p:nvPr>
            <p:ph/>
          </p:nvPr>
        </p:nvSpPr>
        <p:spPr>
          <a:xfrm>
            <a:off x="1203840" y="1775880"/>
            <a:ext cx="10515240" cy="3517920"/>
          </a:xfrm>
          <a:prstGeom prst="rect">
            <a:avLst/>
          </a:prstGeom>
          <a:noFill/>
          <a:ln w="0">
            <a:noFill/>
          </a:ln>
        </p:spPr>
        <p:txBody>
          <a:bodyPr anchor="t">
            <a:noAutofit/>
          </a:bodyPr>
          <a:lstStyle/>
          <a:p>
            <a:pPr>
              <a:lnSpc>
                <a:spcPct val="90000"/>
              </a:lnSpc>
              <a:spcBef>
                <a:spcPts val="1001"/>
              </a:spcBef>
              <a:buNone/>
              <a:tabLst>
                <a:tab pos="0" algn="l"/>
              </a:tabLst>
            </a:pPr>
            <a:r>
              <a:rPr lang="pl-PL" sz="1800" b="0" strike="noStrike" spc="-1">
                <a:solidFill>
                  <a:srgbClr val="000000"/>
                </a:solidFill>
                <a:latin typeface="HP Simplified"/>
              </a:rPr>
              <a:t>Termin kryzys odnosi się głównie do zagrożeń i wyzwań w zakresie systemów politycznych, integralności terytorialnej, stabilności ekonomicznej, życia i zdrowia ludzi. Z pojęciem kryzysu wiąże się pojęcie </a:t>
            </a:r>
            <a:r>
              <a:rPr lang="pl-PL" sz="1800" b="0" i="1" strike="noStrike" spc="-1">
                <a:solidFill>
                  <a:srgbClr val="000000"/>
                </a:solidFill>
                <a:latin typeface="HP Simplified"/>
              </a:rPr>
              <a:t>sytuacji kryzysowej</a:t>
            </a:r>
            <a:r>
              <a:rPr lang="pl-PL" sz="1800" b="0" strike="noStrike" spc="-1">
                <a:solidFill>
                  <a:srgbClr val="000000"/>
                </a:solidFill>
                <a:latin typeface="HP Simplified"/>
              </a:rPr>
              <a:t>. Należy jednak pamiętać, że w rozumieniu tych pojęć występuje znacząca różnica, gdyż: </a:t>
            </a:r>
            <a:endParaRPr lang="pl-PL" sz="18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800" b="0" strike="noStrike" spc="-1">
                <a:solidFill>
                  <a:srgbClr val="000000"/>
                </a:solidFill>
                <a:latin typeface="HP Simplified"/>
              </a:rPr>
              <a:t>każdy kryzys jest elementem sytuacji kryzysowej; </a:t>
            </a:r>
            <a:endParaRPr lang="pl-PL" sz="18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800" b="0" strike="noStrike" spc="-1">
                <a:solidFill>
                  <a:srgbClr val="000000"/>
                </a:solidFill>
                <a:latin typeface="HP Simplified"/>
              </a:rPr>
              <a:t>jednak nie każda sytuacja kryzysowa zawiera w sobie kryzys; </a:t>
            </a:r>
            <a:endParaRPr lang="pl-PL" sz="1800" b="0" strike="noStrike" spc="-1">
              <a:solidFill>
                <a:srgbClr val="000000"/>
              </a:solidFill>
              <a:latin typeface="Calibri"/>
            </a:endParaRPr>
          </a:p>
          <a:p>
            <a:pPr marL="228600" indent="-228600">
              <a:lnSpc>
                <a:spcPct val="90000"/>
              </a:lnSpc>
              <a:spcBef>
                <a:spcPts val="1001"/>
              </a:spcBef>
              <a:buClr>
                <a:srgbClr val="000000"/>
              </a:buClr>
              <a:buFont typeface="Arial"/>
              <a:buChar char="•"/>
              <a:tabLst>
                <a:tab pos="0" algn="l"/>
              </a:tabLst>
            </a:pPr>
            <a:r>
              <a:rPr lang="pl-PL" sz="1800" b="0" strike="noStrike" spc="-1">
                <a:solidFill>
                  <a:srgbClr val="000000"/>
                </a:solidFill>
                <a:latin typeface="HP Simplified"/>
              </a:rPr>
              <a:t>pojawienie się symptomów kryzysu nie musi wywoływać zmian w organizacji, lecz stanowi wyzwanie dla subiektywnego poczucia normalności jej funkcjonowania. </a:t>
            </a:r>
            <a:endParaRPr lang="pl-PL" sz="1800" b="0" strike="noStrike" spc="-1">
              <a:solidFill>
                <a:srgbClr val="000000"/>
              </a:solidFill>
              <a:latin typeface="Calibri"/>
            </a:endParaRPr>
          </a:p>
          <a:p>
            <a:pPr>
              <a:lnSpc>
                <a:spcPct val="90000"/>
              </a:lnSpc>
              <a:spcBef>
                <a:spcPts val="1001"/>
              </a:spcBef>
              <a:buNone/>
              <a:tabLst>
                <a:tab pos="0" algn="l"/>
              </a:tabLst>
            </a:pPr>
            <a:endParaRPr lang="pl-PL" sz="1800" b="0" strike="noStrike" spc="-1">
              <a:solidFill>
                <a:srgbClr val="000000"/>
              </a:solidFill>
              <a:latin typeface="Calibri"/>
            </a:endParaRPr>
          </a:p>
        </p:txBody>
      </p:sp>
      <p:pic>
        <p:nvPicPr>
          <p:cNvPr id="101"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pic>
        <p:nvPicPr>
          <p:cNvPr id="102" name="Picture 2" descr="Crisis Review: The Top 20 Crises Of 2020 (Part 2 Of 3)"/>
          <p:cNvPicPr/>
          <p:nvPr/>
        </p:nvPicPr>
        <p:blipFill>
          <a:blip r:embed="rId5"/>
          <a:stretch/>
        </p:blipFill>
        <p:spPr>
          <a:xfrm>
            <a:off x="9379800" y="3724200"/>
            <a:ext cx="2689560" cy="201456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03"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104" name="PlaceHolder 2"/>
          <p:cNvSpPr>
            <a:spLocks noGrp="1"/>
          </p:cNvSpPr>
          <p:nvPr>
            <p:ph/>
          </p:nvPr>
        </p:nvSpPr>
        <p:spPr>
          <a:xfrm>
            <a:off x="1203840" y="1499040"/>
            <a:ext cx="1086732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Zarzadzanie zmianą w dobie kryzysu – jak sobie radzimy?</a:t>
            </a:r>
            <a:endParaRPr lang="pl-PL" sz="2400" b="0" strike="noStrike" spc="-1">
              <a:solidFill>
                <a:srgbClr val="000000"/>
              </a:solidFill>
              <a:latin typeface="Calibri"/>
            </a:endParaRPr>
          </a:p>
        </p:txBody>
      </p:sp>
      <p:pic>
        <p:nvPicPr>
          <p:cNvPr id="105"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06"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gn="ctr">
              <a:lnSpc>
                <a:spcPct val="90000"/>
              </a:lnSpc>
              <a:buNone/>
            </a:pPr>
            <a:r>
              <a:rPr lang="pl-PL" sz="3200" b="0" strike="noStrike" spc="-1">
                <a:solidFill>
                  <a:srgbClr val="0070C0"/>
                </a:solidFill>
                <a:latin typeface="Arial"/>
              </a:rPr>
              <a:t>Czasowe ograniczenie lub zawieszenie działalności jednostek oświatowych w związku z pandemią COVID-19 – podstawy prawne</a:t>
            </a:r>
            <a:endParaRPr lang="pl-PL" sz="3200" b="0" strike="noStrike" spc="-1">
              <a:solidFill>
                <a:srgbClr val="000000"/>
              </a:solidFill>
              <a:latin typeface="Calibri"/>
            </a:endParaRPr>
          </a:p>
        </p:txBody>
      </p:sp>
      <p:sp>
        <p:nvSpPr>
          <p:cNvPr id="107" name="PlaceHolder 2"/>
          <p:cNvSpPr>
            <a:spLocks noGrp="1"/>
          </p:cNvSpPr>
          <p:nvPr>
            <p:ph/>
          </p:nvPr>
        </p:nvSpPr>
        <p:spPr>
          <a:xfrm>
            <a:off x="1203840" y="1775880"/>
            <a:ext cx="10515240" cy="3517920"/>
          </a:xfrm>
          <a:prstGeom prst="rect">
            <a:avLst/>
          </a:prstGeom>
          <a:noFill/>
          <a:ln w="0">
            <a:noFill/>
          </a:ln>
        </p:spPr>
        <p:txBody>
          <a:bodyPr anchor="t">
            <a:normAutofit fontScale="86000"/>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Ustawa z 2 marca 2020 r., tzw. ustawa covidowa3, w art. 28 wprowadziła do ustawy Prawo oświatowe dwa nowe artykuły, na podstawie których minister właściwy do spraw oświaty i wychowania może wydawać stosowne rozporządzania: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Art. 30b – dotyczy czasowego ograniczenia lub zawieszenia funkcjonowania jednostek systemu oświaty w sytuacjach nadzwyczajnych: „W przypadkach uzasadnionych nadzwyczajnymi okolicznościami zagrażającymi życiu lub zdrowiu dzieci i młodzieży minister właściwy do spraw oświaty i wychowania, w drodze rozporządzenia, może czasowo ograniczyć lub czasowo zawiesić funkcjonowanie jednostek systemu oświaty na obszarze kraju lub jego części, uwzględniając stopień zagrożenia na danym obszarze”4.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Art. 30c – dotyczy wyłączenia stosowania niektórych przepisów w razie czasowego ograniczenia lub zawieszenia funkcjonowania jednostek systemu oświaty: „W przypadku, o którym mowa w art. 30b, minister właściwy do spraw oświaty i wychowania, w drodze rozporządzenia, może wyłączyć stosowanie niektórych przepisów niniejszej ustawy, ustawy o systemie oświaty oraz ustawy o finansowaniu zadań oświatowych w odniesieniu do wszystkich lub niektórych jednostek systemu oświaty, o których mowa w przepisach wydanych na podstawie art. 30b, w szczególności w zakresie przeprowadzania postępowania rekrutacyjnego, oceniania, klasyfikowania i promowania uczniów, przeprowadzania egzaminów, organizacji roku szkolnego i organizacji pracy tych jednostek, a także wprowadzić w tym zakresie odrębne unormowania, tak aby zapewnić prawidłową realizację celów i zadań tych jednostek”5. </a:t>
            </a:r>
          </a:p>
          <a:p>
            <a:pPr>
              <a:lnSpc>
                <a:spcPct val="90000"/>
              </a:lnSpc>
              <a:spcBef>
                <a:spcPts val="1001"/>
              </a:spcBef>
              <a:buNone/>
            </a:pPr>
            <a:endParaRPr lang="pl-PL" sz="1800" b="0" strike="noStrike" spc="-1">
              <a:solidFill>
                <a:srgbClr val="000000"/>
              </a:solidFill>
              <a:latin typeface="Calibri"/>
            </a:endParaRPr>
          </a:p>
        </p:txBody>
      </p:sp>
      <p:pic>
        <p:nvPicPr>
          <p:cNvPr id="108"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09"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110" name="PlaceHolder 2"/>
          <p:cNvSpPr>
            <a:spLocks noGrp="1"/>
          </p:cNvSpPr>
          <p:nvPr>
            <p:ph/>
          </p:nvPr>
        </p:nvSpPr>
        <p:spPr>
          <a:xfrm>
            <a:off x="1203840" y="1499040"/>
            <a:ext cx="1098756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B0F0"/>
              </a:buClr>
              <a:buFont typeface="Calibri Light"/>
              <a:buAutoNum type="arabicPeriod"/>
            </a:pPr>
            <a:r>
              <a:rPr lang="pl-PL" sz="2400" b="0" strike="noStrike" spc="-1">
                <a:solidFill>
                  <a:srgbClr val="00B0F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Zarzadzanie zmianą w dobie kryzysu – jak sobie radzimy?</a:t>
            </a:r>
            <a:endParaRPr lang="pl-PL" sz="2400" b="0" strike="noStrike" spc="-1">
              <a:solidFill>
                <a:srgbClr val="000000"/>
              </a:solidFill>
              <a:latin typeface="Calibri"/>
            </a:endParaRPr>
          </a:p>
        </p:txBody>
      </p:sp>
      <p:pic>
        <p:nvPicPr>
          <p:cNvPr id="111"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12"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gn="ctr">
              <a:lnSpc>
                <a:spcPct val="90000"/>
              </a:lnSpc>
              <a:buNone/>
            </a:pPr>
            <a:r>
              <a:rPr lang="pl-PL" sz="3200" b="1" strike="noStrike" spc="-1">
                <a:solidFill>
                  <a:srgbClr val="000000"/>
                </a:solidFill>
                <a:latin typeface="Calibri"/>
              </a:rPr>
              <a:t>Organizacja kształcenia i wychowania na odległość – główne założenia </a:t>
            </a:r>
            <a:r>
              <a:t/>
            </a:r>
            <a:br/>
            <a:endParaRPr lang="pl-PL" sz="3200" b="0" strike="noStrike" spc="-1">
              <a:solidFill>
                <a:srgbClr val="000000"/>
              </a:solidFill>
              <a:latin typeface="Calibri"/>
            </a:endParaRPr>
          </a:p>
        </p:txBody>
      </p:sp>
      <p:sp>
        <p:nvSpPr>
          <p:cNvPr id="113" name="PlaceHolder 2"/>
          <p:cNvSpPr>
            <a:spLocks noGrp="1"/>
          </p:cNvSpPr>
          <p:nvPr>
            <p:ph/>
          </p:nvPr>
        </p:nvSpPr>
        <p:spPr>
          <a:xfrm>
            <a:off x="1355400" y="1347120"/>
            <a:ext cx="10515240" cy="3956040"/>
          </a:xfrm>
          <a:prstGeom prst="rect">
            <a:avLst/>
          </a:prstGeom>
          <a:noFill/>
          <a:ln w="0">
            <a:noFill/>
          </a:ln>
        </p:spPr>
        <p:txBody>
          <a:bodyPr anchor="t">
            <a:normAutofit fontScale="82000" lnSpcReduction="10000"/>
          </a:bodyPr>
          <a:lstStyle/>
          <a:p>
            <a:pPr>
              <a:lnSpc>
                <a:spcPct val="90000"/>
              </a:lnSpc>
              <a:spcBef>
                <a:spcPts val="1001"/>
              </a:spcBef>
              <a:buNone/>
              <a:tabLst>
                <a:tab pos="0" algn="l"/>
              </a:tabLst>
            </a:pPr>
            <a:r>
              <a:rPr lang="pl-PL" sz="1600" b="0" strike="noStrike" spc="-1">
                <a:solidFill>
                  <a:srgbClr val="000000"/>
                </a:solidFill>
                <a:latin typeface="Calibri"/>
              </a:rPr>
              <a:t>Wprowadzenie kształcenia na odległość wymagało szybkiego przejścia z tradycyjnych metod pracy do nowych, chociaż nie całkiem nieznanych metod. Większość szkół i pracujących w niej nauczycieli funkcjonowało już w oparciu o TIK, jednak nie na tak wszechstronną skalę. Ministerstwo Edukacji Narodowej wyraźnie wskazało na zakres zadań mieszczący się w kształceniu na odległość: </a:t>
            </a:r>
          </a:p>
          <a:p>
            <a:pPr>
              <a:lnSpc>
                <a:spcPct val="90000"/>
              </a:lnSpc>
              <a:spcBef>
                <a:spcPts val="1001"/>
              </a:spcBef>
              <a:buNone/>
              <a:tabLst>
                <a:tab pos="0" algn="l"/>
              </a:tabLst>
            </a:pPr>
            <a:endParaRPr lang="pl-PL" sz="1600" b="0" strike="noStrike" spc="-1">
              <a:solidFill>
                <a:srgbClr val="000000"/>
              </a:solidFill>
              <a:latin typeface="Calibri"/>
            </a:endParaRPr>
          </a:p>
          <a:p>
            <a:pPr>
              <a:lnSpc>
                <a:spcPct val="90000"/>
              </a:lnSpc>
              <a:spcBef>
                <a:spcPts val="1001"/>
              </a:spcBef>
              <a:buNone/>
              <a:tabLst>
                <a:tab pos="0" algn="l"/>
              </a:tabLst>
            </a:pPr>
            <a:endParaRPr lang="pl-PL" sz="1600" b="0" strike="noStrike" spc="-1">
              <a:solidFill>
                <a:srgbClr val="000000"/>
              </a:solidFill>
              <a:latin typeface="Calibri"/>
            </a:endParaRPr>
          </a:p>
          <a:p>
            <a:pPr>
              <a:lnSpc>
                <a:spcPct val="90000"/>
              </a:lnSpc>
              <a:spcBef>
                <a:spcPts val="1001"/>
              </a:spcBef>
              <a:buNone/>
              <a:tabLst>
                <a:tab pos="0" algn="l"/>
              </a:tabLst>
            </a:pPr>
            <a:endParaRPr lang="pl-PL" sz="1600" b="0" strike="noStrike" spc="-1">
              <a:solidFill>
                <a:srgbClr val="000000"/>
              </a:solidFill>
              <a:latin typeface="Calibri"/>
            </a:endParaRPr>
          </a:p>
          <a:p>
            <a:pPr>
              <a:lnSpc>
                <a:spcPct val="90000"/>
              </a:lnSpc>
              <a:spcBef>
                <a:spcPts val="1001"/>
              </a:spcBef>
              <a:buNone/>
              <a:tabLst>
                <a:tab pos="0" algn="l"/>
              </a:tabLst>
            </a:pPr>
            <a:endParaRPr lang="pl-PL" sz="1600" b="0" strike="noStrike" spc="-1">
              <a:solidFill>
                <a:srgbClr val="000000"/>
              </a:solidFill>
              <a:latin typeface="Calibri"/>
            </a:endParaRPr>
          </a:p>
          <a:p>
            <a:pPr>
              <a:lnSpc>
                <a:spcPct val="90000"/>
              </a:lnSpc>
              <a:spcBef>
                <a:spcPts val="1001"/>
              </a:spcBef>
              <a:buNone/>
              <a:tabLst>
                <a:tab pos="0" algn="l"/>
              </a:tabLst>
            </a:pPr>
            <a:r>
              <a:rPr lang="pl-PL" sz="1600" b="0" strike="noStrike" spc="-1">
                <a:solidFill>
                  <a:srgbClr val="000000"/>
                </a:solidFill>
                <a:latin typeface="Calibri"/>
              </a:rPr>
              <a:t>	</a:t>
            </a:r>
          </a:p>
          <a:p>
            <a:pPr>
              <a:lnSpc>
                <a:spcPct val="90000"/>
              </a:lnSpc>
              <a:spcBef>
                <a:spcPts val="1001"/>
              </a:spcBef>
              <a:buNone/>
              <a:tabLst>
                <a:tab pos="0" algn="l"/>
              </a:tabLst>
            </a:pPr>
            <a:r>
              <a:rPr lang="pl-PL" sz="1600" b="0" strike="noStrike" spc="-1">
                <a:solidFill>
                  <a:srgbClr val="000000"/>
                </a:solidFill>
                <a:latin typeface="Calibri"/>
              </a:rPr>
              <a:t>Prowadzenie, w związku z ograniczeniem funkcjonowania jednostek oświatowych, zajęć z użyciem metod i technik kształcenia na odległość ma odbywać się w szczególności z wykorzystaniem: </a:t>
            </a:r>
          </a:p>
          <a:p>
            <a:pPr marL="685800" lvl="1" indent="-228600">
              <a:lnSpc>
                <a:spcPct val="90000"/>
              </a:lnSpc>
              <a:spcBef>
                <a:spcPts val="499"/>
              </a:spcBef>
              <a:buClr>
                <a:srgbClr val="000000"/>
              </a:buClr>
              <a:buFont typeface="Arial"/>
              <a:buChar char="•"/>
              <a:tabLst>
                <a:tab pos="0" algn="l"/>
              </a:tabLst>
            </a:pPr>
            <a:r>
              <a:rPr lang="pl-PL" sz="1500" b="0" strike="noStrike" spc="-1">
                <a:solidFill>
                  <a:srgbClr val="000000"/>
                </a:solidFill>
                <a:latin typeface="Calibri"/>
              </a:rPr>
              <a:t>materiałów i funkcjonalności narzędzia informatycznego, jakim jest platforma e-podręczniki, </a:t>
            </a:r>
          </a:p>
          <a:p>
            <a:pPr marL="685800" lvl="1" indent="-228600">
              <a:lnSpc>
                <a:spcPct val="90000"/>
              </a:lnSpc>
              <a:spcBef>
                <a:spcPts val="499"/>
              </a:spcBef>
              <a:buClr>
                <a:srgbClr val="000000"/>
              </a:buClr>
              <a:buFont typeface="Arial"/>
              <a:buChar char="•"/>
              <a:tabLst>
                <a:tab pos="0" algn="l"/>
              </a:tabLst>
            </a:pPr>
            <a:r>
              <a:rPr lang="pl-PL" sz="1500" b="0" strike="noStrike" spc="-1">
                <a:solidFill>
                  <a:srgbClr val="000000"/>
                </a:solidFill>
                <a:latin typeface="Calibri"/>
              </a:rPr>
              <a:t>materiałów dostępnych na stronach internetowych urzędu obsługującego ministra właściwego do spraw oświaty i wychowania, stronach internetowych jednostek podległych temu ministrowi lub przez niego nadzorowanych, w tym na stronach internetowych Centralnej Komisji Egzaminacyjnej i okręgowych komisji egzaminacyjnych, </a:t>
            </a:r>
          </a:p>
          <a:p>
            <a:pPr marL="685800" lvl="1" indent="-228600">
              <a:lnSpc>
                <a:spcPct val="90000"/>
              </a:lnSpc>
              <a:spcBef>
                <a:spcPts val="499"/>
              </a:spcBef>
              <a:buClr>
                <a:srgbClr val="000000"/>
              </a:buClr>
              <a:buFont typeface="Arial"/>
              <a:buChar char="•"/>
              <a:tabLst>
                <a:tab pos="0" algn="l"/>
              </a:tabLst>
            </a:pPr>
            <a:r>
              <a:rPr lang="pl-PL" sz="1500" b="0" strike="noStrike" spc="-1">
                <a:solidFill>
                  <a:srgbClr val="000000"/>
                </a:solidFill>
                <a:latin typeface="Calibri"/>
              </a:rPr>
              <a:t>materiałów prezentowanych w programach publicznej telewizji i radiofonii, </a:t>
            </a:r>
          </a:p>
          <a:p>
            <a:pPr marL="685800" lvl="1" indent="-228600">
              <a:lnSpc>
                <a:spcPct val="90000"/>
              </a:lnSpc>
              <a:spcBef>
                <a:spcPts val="499"/>
              </a:spcBef>
              <a:buClr>
                <a:srgbClr val="000000"/>
              </a:buClr>
              <a:buFont typeface="Arial"/>
              <a:buChar char="•"/>
              <a:tabLst>
                <a:tab pos="0" algn="l"/>
              </a:tabLst>
            </a:pPr>
            <a:r>
              <a:rPr lang="pl-PL" sz="1500" b="0" strike="noStrike" spc="-1">
                <a:solidFill>
                  <a:srgbClr val="000000"/>
                </a:solidFill>
                <a:latin typeface="Calibri"/>
              </a:rPr>
              <a:t>innych niż wymienione wyżej materiałów wskazanych przez nauczyciela. </a:t>
            </a:r>
          </a:p>
          <a:p>
            <a:pPr>
              <a:lnSpc>
                <a:spcPct val="90000"/>
              </a:lnSpc>
              <a:spcBef>
                <a:spcPts val="1001"/>
              </a:spcBef>
              <a:buNone/>
              <a:tabLst>
                <a:tab pos="0" algn="l"/>
              </a:tabLst>
            </a:pPr>
            <a:r>
              <a:rPr lang="pl-PL" sz="1100" b="0" strike="noStrike" spc="-1">
                <a:solidFill>
                  <a:srgbClr val="000000"/>
                </a:solidFill>
                <a:latin typeface="Calibri"/>
              </a:rPr>
              <a:t>	</a:t>
            </a:r>
          </a:p>
        </p:txBody>
      </p:sp>
      <p:pic>
        <p:nvPicPr>
          <p:cNvPr id="114"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15" name="Prostokąt 3"/>
          <p:cNvSpPr/>
          <p:nvPr/>
        </p:nvSpPr>
        <p:spPr>
          <a:xfrm>
            <a:off x="3517200" y="2301840"/>
            <a:ext cx="5888880" cy="511200"/>
          </a:xfrm>
          <a:prstGeom prst="rect">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FFFFFF"/>
                </a:solidFill>
                <a:latin typeface="Calibri"/>
              </a:rPr>
              <a:t>Kształcenie na odległość</a:t>
            </a:r>
            <a:endParaRPr lang="pl-PL" sz="1800" b="0" strike="noStrike" spc="-1">
              <a:latin typeface="Arial"/>
            </a:endParaRPr>
          </a:p>
        </p:txBody>
      </p:sp>
      <p:sp>
        <p:nvSpPr>
          <p:cNvPr id="116" name="Prostokąt 5"/>
          <p:cNvSpPr/>
          <p:nvPr/>
        </p:nvSpPr>
        <p:spPr>
          <a:xfrm>
            <a:off x="3517200" y="2813400"/>
            <a:ext cx="3002760" cy="51120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FFFFFF"/>
                </a:solidFill>
                <a:latin typeface="Calibri"/>
              </a:rPr>
              <a:t>Kształcenie/nauczanie zdalne</a:t>
            </a:r>
            <a:endParaRPr lang="pl-PL" sz="1800" b="0" strike="noStrike" spc="-1">
              <a:latin typeface="Arial"/>
            </a:endParaRPr>
          </a:p>
        </p:txBody>
      </p:sp>
      <p:sp>
        <p:nvSpPr>
          <p:cNvPr id="117" name="Prostokąt 6"/>
          <p:cNvSpPr/>
          <p:nvPr/>
        </p:nvSpPr>
        <p:spPr>
          <a:xfrm>
            <a:off x="6520320" y="2813400"/>
            <a:ext cx="2885400" cy="51120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FFFFFF"/>
                </a:solidFill>
                <a:latin typeface="Calibri"/>
              </a:rPr>
              <a:t>Inne działania</a:t>
            </a:r>
            <a:endParaRPr lang="pl-PL"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18"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119" name="PlaceHolder 2"/>
          <p:cNvSpPr>
            <a:spLocks noGrp="1"/>
          </p:cNvSpPr>
          <p:nvPr>
            <p:ph/>
          </p:nvPr>
        </p:nvSpPr>
        <p:spPr>
          <a:xfrm>
            <a:off x="1203840" y="1499040"/>
            <a:ext cx="1098756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B0F0"/>
              </a:buClr>
              <a:buFont typeface="Calibri Light"/>
              <a:buAutoNum type="arabicPeriod"/>
            </a:pPr>
            <a:r>
              <a:rPr lang="pl-PL" sz="2400" b="0" strike="noStrike" spc="-1">
                <a:solidFill>
                  <a:srgbClr val="00B0F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Zarzadzanie zmianą w dobie kryzysu – jak sobie radzimy?</a:t>
            </a:r>
            <a:endParaRPr lang="pl-PL" sz="2400" b="0" strike="noStrike" spc="-1">
              <a:solidFill>
                <a:srgbClr val="000000"/>
              </a:solidFill>
              <a:latin typeface="Calibri"/>
            </a:endParaRPr>
          </a:p>
        </p:txBody>
      </p:sp>
      <p:pic>
        <p:nvPicPr>
          <p:cNvPr id="120"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21" name="Obraz 3"/>
          <p:cNvPicPr/>
          <p:nvPr/>
        </p:nvPicPr>
        <p:blipFill>
          <a:blip r:embed="rId4"/>
          <a:stretch/>
        </p:blipFill>
        <p:spPr>
          <a:xfrm>
            <a:off x="8122680" y="626400"/>
            <a:ext cx="3611880" cy="1525680"/>
          </a:xfrm>
          <a:prstGeom prst="rect">
            <a:avLst/>
          </a:prstGeom>
          <a:ln w="0">
            <a:noFill/>
          </a:ln>
        </p:spPr>
      </p:pic>
      <p:sp>
        <p:nvSpPr>
          <p:cNvPr id="122" name="PlaceHolder 1"/>
          <p:cNvSpPr>
            <a:spLocks noGrp="1"/>
          </p:cNvSpPr>
          <p:nvPr>
            <p:ph type="title"/>
          </p:nvPr>
        </p:nvSpPr>
        <p:spPr>
          <a:xfrm>
            <a:off x="943920" y="292680"/>
            <a:ext cx="10515240" cy="765360"/>
          </a:xfrm>
          <a:prstGeom prst="rect">
            <a:avLst/>
          </a:prstGeom>
          <a:noFill/>
          <a:ln w="0">
            <a:noFill/>
          </a:ln>
        </p:spPr>
        <p:txBody>
          <a:bodyPr anchor="ctr">
            <a:normAutofit fontScale="90000"/>
          </a:bodyPr>
          <a:lstStyle/>
          <a:p>
            <a:pPr algn="ctr">
              <a:lnSpc>
                <a:spcPct val="90000"/>
              </a:lnSpc>
              <a:buNone/>
            </a:pPr>
            <a:r>
              <a:rPr lang="pl-PL" sz="3100" b="1" strike="noStrike" spc="-1">
                <a:solidFill>
                  <a:srgbClr val="000000"/>
                </a:solidFill>
                <a:latin typeface="Calibri"/>
              </a:rPr>
              <a:t>Organizacja kształcenia i wychowania na odległość – główne założenia </a:t>
            </a:r>
            <a:endParaRPr lang="pl-PL" sz="3100" b="0" strike="noStrike" spc="-1">
              <a:solidFill>
                <a:srgbClr val="000000"/>
              </a:solidFill>
              <a:latin typeface="Calibri"/>
            </a:endParaRPr>
          </a:p>
        </p:txBody>
      </p:sp>
      <p:sp>
        <p:nvSpPr>
          <p:cNvPr id="123" name="PlaceHolder 2"/>
          <p:cNvSpPr>
            <a:spLocks noGrp="1"/>
          </p:cNvSpPr>
          <p:nvPr>
            <p:ph/>
          </p:nvPr>
        </p:nvSpPr>
        <p:spPr>
          <a:xfrm>
            <a:off x="1219320" y="2139480"/>
            <a:ext cx="10515240" cy="3517920"/>
          </a:xfrm>
          <a:prstGeom prst="rect">
            <a:avLst/>
          </a:prstGeom>
          <a:noFill/>
          <a:ln w="0">
            <a:noFill/>
          </a:ln>
        </p:spPr>
        <p:txBody>
          <a:bodyPr anchor="t">
            <a:normAutofit/>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Ministerstwo Edukacji Narodowej, wychodząc naprzeciw wyzwaniom w marcu 2020 r., opublikowało przygotowany dla dyrektorów, nauczycieli, rodziców i uczniów specjalny poradnik. Zawiera on informacje dostosowane do określonych odbiorców: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dyrektorów szkół – wskazuje, jak koordynować pracę zdalną nauczycieli placówki i co należy do najważniejszych obowiązków dyrektora szkoły, np. określenie godzin, w których nauczyciele będą pracować zdalnie i komunikować się z uczniami, opracowanie, we współpracy z nauczycielami, tygodniowego zakresu treści nauczania do zrealizowania w poszczególnych oddziałach, uwzględniającego m.in. specyfikę zajęć, równomierne obciążenie uczniów w poszczególnych dniach tygodnia, poradnik zawiera dokładną instrukcję dla dyrektora jakie powinien podjąć działania, aby zapewnić organizację kształcenia na odległość;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nauczycieli – zawiera informacje na temat tego, jak zwiększyć efektywność nauki zdalnej, z jakich materiałów korzystać i w jaki sposób je przygotowywać dla uczniów, w jaki sposób sprawdzać zaangażowanie uczniów oraz systematyczność ich pracy;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uczniów – zachęca do systematycznej pracy i aktywnego uczestnictwa w kształceniu na odległość, wskazówki, jak komunikować się z nauczycielem i organizować własną pracę;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rodziców – podaje wskazówki, jak zaplanować czas w domu, żeby zdalną edukację połączyć z realizowaniem obowiązków zawodowych oraz zabawą i odpoczynkiem dziecka. </a:t>
            </a:r>
          </a:p>
          <a:p>
            <a:pPr>
              <a:lnSpc>
                <a:spcPct val="90000"/>
              </a:lnSpc>
              <a:spcBef>
                <a:spcPts val="1001"/>
              </a:spcBef>
              <a:buNone/>
            </a:pPr>
            <a:endParaRPr lang="pl-PL" sz="1400" b="0" strike="noStrike" spc="-1">
              <a:solidFill>
                <a:srgbClr val="000000"/>
              </a:solidFill>
              <a:latin typeface="Calibri"/>
            </a:endParaRPr>
          </a:p>
        </p:txBody>
      </p:sp>
      <p:pic>
        <p:nvPicPr>
          <p:cNvPr id="124" name="Picture 2" descr="C:\Users\Marek Runiewicz\OneDrive - Karkonoska Państwowa Szkoła Wyższa w Jeleniej Górze\07215 PL-CZ Platforma cyfrowa\logo-cz-pl\Logo cz-pl eu.jpg"/>
          <p:cNvPicPr/>
          <p:nvPr/>
        </p:nvPicPr>
        <p:blipFill>
          <a:blip r:embed="rId5"/>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0">
          <a:blip r:embed="rId2"/>
          <a:stretch/>
        </a:blipFill>
        <a:effectLst/>
      </p:bgPr>
    </p:bg>
    <p:spTree>
      <p:nvGrpSpPr>
        <p:cNvPr id="1" name=""/>
        <p:cNvGrpSpPr/>
        <p:nvPr/>
      </p:nvGrpSpPr>
      <p:grpSpPr>
        <a:xfrm>
          <a:off x="0" y="0"/>
          <a:ext cx="0" cy="0"/>
          <a:chOff x="0" y="0"/>
          <a:chExt cx="0" cy="0"/>
        </a:xfrm>
      </p:grpSpPr>
      <p:pic>
        <p:nvPicPr>
          <p:cNvPr id="125" name="Picture 2" descr="Ciemnoniebieska grafika z tekstem &quot;Bezpieczny powrót do szkół – poradnik dla jednostek systemu oświaty&quot; i okładką poradnika po prawej stronie."/>
          <p:cNvPicPr/>
          <p:nvPr/>
        </p:nvPicPr>
        <p:blipFill>
          <a:blip r:embed="rId3"/>
          <a:stretch/>
        </p:blipFill>
        <p:spPr>
          <a:xfrm>
            <a:off x="6742080" y="1438560"/>
            <a:ext cx="4551840" cy="1920240"/>
          </a:xfrm>
          <a:prstGeom prst="rect">
            <a:avLst/>
          </a:prstGeom>
          <a:ln w="0">
            <a:noFill/>
          </a:ln>
        </p:spPr>
      </p:pic>
      <p:sp>
        <p:nvSpPr>
          <p:cNvPr id="126" name="PlaceHolder 1"/>
          <p:cNvSpPr>
            <a:spLocks noGrp="1"/>
          </p:cNvSpPr>
          <p:nvPr>
            <p:ph/>
          </p:nvPr>
        </p:nvSpPr>
        <p:spPr>
          <a:xfrm>
            <a:off x="1082880" y="3645000"/>
            <a:ext cx="10515240" cy="1652760"/>
          </a:xfrm>
          <a:prstGeom prst="rect">
            <a:avLst/>
          </a:prstGeom>
          <a:noFill/>
          <a:ln w="0">
            <a:noFill/>
          </a:ln>
        </p:spPr>
        <p:txBody>
          <a:bodyPr anchor="t">
            <a:noAutofit/>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Kolejny poradnik zawierający opis dobrych praktyk dotyczących funkcjonowania jednostek systemu oświaty w okresie zapobiegania, przeciwdziałania i zwalczania COVID-19 został opublikowany przez MEN w sierpniu 2020 r. Materiał zawarty w tym poradniku został opracowany z wykorzystaniem informacji zebranych przez kuratorów oświaty od dyrektorów szkół. W ten sposób powstało kompendium wiedzy na temat praktycznych rozwiązań w organizacji kształcenia na odległość, które mogły być wykorzystane przy pracach związanych z przygotowaniem nowego roku szkolnego. </a:t>
            </a:r>
          </a:p>
        </p:txBody>
      </p:sp>
      <p:pic>
        <p:nvPicPr>
          <p:cNvPr id="127"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28" name="PlaceHolder 2"/>
          <p:cNvSpPr>
            <a:spLocks noGrp="1"/>
          </p:cNvSpPr>
          <p:nvPr>
            <p:ph type="title"/>
          </p:nvPr>
        </p:nvSpPr>
        <p:spPr>
          <a:xfrm>
            <a:off x="943920" y="292680"/>
            <a:ext cx="10515240" cy="765360"/>
          </a:xfrm>
          <a:prstGeom prst="rect">
            <a:avLst/>
          </a:prstGeom>
          <a:noFill/>
          <a:ln w="0">
            <a:noFill/>
          </a:ln>
        </p:spPr>
        <p:txBody>
          <a:bodyPr anchor="ctr">
            <a:normAutofit fontScale="90000"/>
          </a:bodyPr>
          <a:lstStyle/>
          <a:p>
            <a:pPr algn="ctr">
              <a:lnSpc>
                <a:spcPct val="90000"/>
              </a:lnSpc>
              <a:buNone/>
            </a:pPr>
            <a:r>
              <a:rPr lang="pl-PL" sz="3100" b="1" strike="noStrike" spc="-1">
                <a:solidFill>
                  <a:srgbClr val="0070C0"/>
                </a:solidFill>
                <a:latin typeface="Calibri"/>
              </a:rPr>
              <a:t>Organizacja kształcenia i wychowania na odległość – główne założenia </a:t>
            </a:r>
            <a:endParaRPr lang="pl-PL" sz="3100" b="0" strike="noStrike" spc="-1">
              <a:solidFill>
                <a:srgbClr val="000000"/>
              </a:solidFill>
              <a:latin typeface="Calibri"/>
            </a:endParaRPr>
          </a:p>
        </p:txBody>
      </p:sp>
      <p:pic>
        <p:nvPicPr>
          <p:cNvPr id="129" name="Obraz 4"/>
          <p:cNvPicPr/>
          <p:nvPr/>
        </p:nvPicPr>
        <p:blipFill>
          <a:blip r:embed="rId5"/>
          <a:stretch/>
        </p:blipFill>
        <p:spPr>
          <a:xfrm>
            <a:off x="1355400" y="1612800"/>
            <a:ext cx="2857320" cy="15998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30" name="PlaceHolder 1"/>
          <p:cNvSpPr>
            <a:spLocks noGrp="1"/>
          </p:cNvSpPr>
          <p:nvPr>
            <p:ph/>
          </p:nvPr>
        </p:nvSpPr>
        <p:spPr>
          <a:xfrm>
            <a:off x="1219320" y="2019240"/>
            <a:ext cx="10515240" cy="3517920"/>
          </a:xfrm>
          <a:prstGeom prst="rect">
            <a:avLst/>
          </a:prstGeom>
          <a:noFill/>
          <a:ln w="0">
            <a:noFill/>
          </a:ln>
        </p:spPr>
        <p:txBody>
          <a:bodyPr anchor="t">
            <a:normAutofit/>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W opracowaniu tym znalazły się odpowiedzi na pytania, które często padały w pierwszym okresie wprowadzenia przepisów zobowiązujących szkoły i placówki do stosowania rozwiązań umożliwiających szkołom funkcjonowanie i w zmienionych warunkach, w tym: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zorganizować kształcenie na odległość w szkole,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zorganizować kształcenie w wariancie mieszanym (hybrydowym),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stosować ocenianie wewnątrzszkolne,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zorganizować pracę biblioteki szkolnej,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realizować obowiązkowe zajęcia z wychowania fizycznego w edukacji zdalnej,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organizować kształcenie specjalne uczniów w normie intelektualnej, niepełnosprawnych oraz o różnych stopniach niepełnosprawności intelektualnej, niedostosowanych i zagrożonych niedostosowaniem społecznym, nauczanych indywidualne, organizować zajęcia rewalidacyjne, rewalidacyjno-wychowawcze,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realizować kształcenie w zawodach, </a:t>
            </a:r>
          </a:p>
          <a:p>
            <a:pPr marL="685800" lvl="1" indent="-228600">
              <a:lnSpc>
                <a:spcPct val="90000"/>
              </a:lnSpc>
              <a:spcBef>
                <a:spcPts val="499"/>
              </a:spcBef>
              <a:buClr>
                <a:srgbClr val="000000"/>
              </a:buClr>
              <a:buFont typeface="Arial"/>
              <a:buChar char="•"/>
            </a:pPr>
            <a:r>
              <a:rPr lang="pl-PL" sz="1400" b="0" strike="noStrike" spc="-1">
                <a:solidFill>
                  <a:srgbClr val="000000"/>
                </a:solidFill>
                <a:latin typeface="Calibri"/>
              </a:rPr>
              <a:t>jak zorganizować pomoc psychologiczno-pedagogiczną. </a:t>
            </a:r>
          </a:p>
          <a:p>
            <a:pPr>
              <a:lnSpc>
                <a:spcPct val="90000"/>
              </a:lnSpc>
              <a:spcBef>
                <a:spcPts val="1001"/>
              </a:spcBef>
              <a:buNone/>
            </a:pPr>
            <a:endParaRPr lang="pl-PL" sz="1400" b="0" strike="noStrike" spc="-1">
              <a:solidFill>
                <a:srgbClr val="000000"/>
              </a:solidFill>
              <a:latin typeface="Calibri"/>
            </a:endParaRPr>
          </a:p>
        </p:txBody>
      </p:sp>
      <p:pic>
        <p:nvPicPr>
          <p:cNvPr id="131"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pic>
        <p:nvPicPr>
          <p:cNvPr id="132" name="Picture 2" descr="Ciemnoniebieska grafika z tekstem &quot;Bezpieczny powrót do szkół – poradnik dla jednostek systemu oświaty&quot; i okładką poradnika po prawej stronie."/>
          <p:cNvPicPr/>
          <p:nvPr/>
        </p:nvPicPr>
        <p:blipFill>
          <a:blip r:embed="rId5"/>
          <a:stretch/>
        </p:blipFill>
        <p:spPr>
          <a:xfrm>
            <a:off x="7492320" y="20160"/>
            <a:ext cx="4551840" cy="1920240"/>
          </a:xfrm>
          <a:prstGeom prst="rect">
            <a:avLst/>
          </a:prstGeom>
          <a:ln w="0">
            <a:noFill/>
          </a:ln>
        </p:spPr>
      </p:pic>
      <p:sp>
        <p:nvSpPr>
          <p:cNvPr id="133" name="PlaceHolder 2"/>
          <p:cNvSpPr>
            <a:spLocks noGrp="1"/>
          </p:cNvSpPr>
          <p:nvPr>
            <p:ph type="title"/>
          </p:nvPr>
        </p:nvSpPr>
        <p:spPr>
          <a:xfrm>
            <a:off x="1219320" y="292680"/>
            <a:ext cx="10515240" cy="765360"/>
          </a:xfrm>
          <a:prstGeom prst="rect">
            <a:avLst/>
          </a:prstGeom>
          <a:noFill/>
          <a:ln w="0">
            <a:noFill/>
          </a:ln>
        </p:spPr>
        <p:txBody>
          <a:bodyPr anchor="ctr">
            <a:normAutofit fontScale="90000"/>
          </a:bodyPr>
          <a:lstStyle/>
          <a:p>
            <a:pPr>
              <a:lnSpc>
                <a:spcPct val="90000"/>
              </a:lnSpc>
              <a:buNone/>
            </a:pPr>
            <a:r>
              <a:rPr lang="pl-PL" sz="3100" b="1" strike="noStrike" spc="-1">
                <a:solidFill>
                  <a:srgbClr val="000000"/>
                </a:solidFill>
                <a:latin typeface="Calibri"/>
              </a:rPr>
              <a:t>Organizacja kształcenia i wychowania na </a:t>
            </a:r>
            <a:r>
              <a:t/>
            </a:r>
            <a:br/>
            <a:r>
              <a:rPr lang="pl-PL" sz="3100" b="1" strike="noStrike" spc="-1">
                <a:solidFill>
                  <a:srgbClr val="000000"/>
                </a:solidFill>
                <a:latin typeface="Calibri"/>
              </a:rPr>
              <a:t>odległość – główne założenia </a:t>
            </a:r>
            <a:endParaRPr lang="pl-PL" sz="3100" b="0" strike="noStrike" spc="-1">
              <a:solidFill>
                <a:srgbClr val="000000"/>
              </a:solidFill>
              <a:latin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34" name="PlaceHolder 1"/>
          <p:cNvSpPr>
            <a:spLocks noGrp="1"/>
          </p:cNvSpPr>
          <p:nvPr>
            <p:ph type="title"/>
          </p:nvPr>
        </p:nvSpPr>
        <p:spPr>
          <a:xfrm>
            <a:off x="1203840" y="396360"/>
            <a:ext cx="10515240" cy="1325160"/>
          </a:xfrm>
          <a:prstGeom prst="rect">
            <a:avLst/>
          </a:prstGeom>
          <a:noFill/>
          <a:ln w="0">
            <a:noFill/>
          </a:ln>
        </p:spPr>
        <p:txBody>
          <a:bodyPr anchor="ctr">
            <a:noAutofit/>
          </a:bodyPr>
          <a:lstStyle/>
          <a:p>
            <a:pPr algn="ctr">
              <a:lnSpc>
                <a:spcPct val="90000"/>
              </a:lnSpc>
              <a:buNone/>
            </a:pPr>
            <a:r>
              <a:rPr lang="pl-PL" sz="2400" b="1" strike="noStrike" spc="-1">
                <a:solidFill>
                  <a:srgbClr val="0070C0"/>
                </a:solidFill>
                <a:latin typeface="Source Sans Pro"/>
              </a:rPr>
              <a:t>Wprowadzeniu przedstawionych rozwiązań w szkołach towarzyszy wiele problemów. Najczęściej wskazywano bariery po stronie uczniów. </a:t>
            </a:r>
            <a:endParaRPr lang="pl-PL" sz="2400" b="0" strike="noStrike" spc="-1">
              <a:solidFill>
                <a:srgbClr val="000000"/>
              </a:solidFill>
              <a:latin typeface="Calibri"/>
            </a:endParaRPr>
          </a:p>
        </p:txBody>
      </p:sp>
      <p:pic>
        <p:nvPicPr>
          <p:cNvPr id="135"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pic>
        <p:nvPicPr>
          <p:cNvPr id="136" name="Obraz 4"/>
          <p:cNvPicPr/>
          <p:nvPr/>
        </p:nvPicPr>
        <p:blipFill>
          <a:blip r:embed="rId5"/>
          <a:stretch/>
        </p:blipFill>
        <p:spPr>
          <a:xfrm>
            <a:off x="1669320" y="1478160"/>
            <a:ext cx="9105480" cy="4206600"/>
          </a:xfrm>
          <a:prstGeom prst="rect">
            <a:avLst/>
          </a:prstGeom>
          <a:ln w="0">
            <a:noFill/>
          </a:ln>
        </p:spPr>
      </p:pic>
      <p:sp>
        <p:nvSpPr>
          <p:cNvPr id="137" name="Tytuł 1"/>
          <p:cNvSpPr/>
          <p:nvPr/>
        </p:nvSpPr>
        <p:spPr>
          <a:xfrm>
            <a:off x="1203840" y="95760"/>
            <a:ext cx="10515240" cy="765360"/>
          </a:xfrm>
          <a:prstGeom prst="rect">
            <a:avLst/>
          </a:prstGeom>
          <a:noFill/>
          <a:ln w="0">
            <a:noFill/>
          </a:ln>
        </p:spPr>
        <p:style>
          <a:lnRef idx="0">
            <a:scrgbClr r="0" g="0" b="0"/>
          </a:lnRef>
          <a:fillRef idx="0">
            <a:scrgbClr r="0" g="0" b="0"/>
          </a:fillRef>
          <a:effectRef idx="0">
            <a:scrgbClr r="0" g="0" b="0"/>
          </a:effectRef>
          <a:fontRef idx="minor"/>
        </p:style>
        <p:txBody>
          <a:bodyPr anchor="ctr">
            <a:normAutofit fontScale="89000" lnSpcReduction="20000"/>
          </a:bodyPr>
          <a:lstStyle/>
          <a:p>
            <a:pPr algn="ctr">
              <a:lnSpc>
                <a:spcPct val="90000"/>
              </a:lnSpc>
              <a:buNone/>
            </a:pPr>
            <a:r>
              <a:rPr lang="pl-PL" sz="3100" b="1" strike="noStrike" spc="-1">
                <a:solidFill>
                  <a:srgbClr val="000000"/>
                </a:solidFill>
                <a:latin typeface="Calibri"/>
              </a:rPr>
              <a:t>Organizacja kształcenia i wychowania na odległość – główne problemy</a:t>
            </a:r>
            <a:endParaRPr lang="pl-PL" sz="31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38"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nSpc>
                <a:spcPct val="90000"/>
              </a:lnSpc>
              <a:buNone/>
            </a:pPr>
            <a:r>
              <a:t/>
            </a:r>
            <a:br/>
            <a:r>
              <a:rPr lang="pl-PL" sz="1800" b="1" strike="noStrike" spc="-1">
                <a:solidFill>
                  <a:srgbClr val="000000"/>
                </a:solidFill>
                <a:latin typeface="Calibri"/>
              </a:rPr>
              <a:t>Przykłady problemów wskazywanych przez co najmniej połowę dyrektorów szkół podstawowych: </a:t>
            </a:r>
            <a:endParaRPr lang="pl-PL" sz="1800" b="0" strike="noStrike" spc="-1">
              <a:solidFill>
                <a:srgbClr val="000000"/>
              </a:solidFill>
              <a:latin typeface="Calibri"/>
            </a:endParaRPr>
          </a:p>
        </p:txBody>
      </p:sp>
      <p:pic>
        <p:nvPicPr>
          <p:cNvPr id="139"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40" name="Owal 4"/>
          <p:cNvSpPr/>
          <p:nvPr/>
        </p:nvSpPr>
        <p:spPr>
          <a:xfrm>
            <a:off x="1563480" y="138636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2400" b="1" strike="noStrike" spc="-1">
                <a:solidFill>
                  <a:srgbClr val="FFFF00"/>
                </a:solidFill>
                <a:latin typeface="Source Sans Pro"/>
              </a:rPr>
              <a:t>88%</a:t>
            </a:r>
            <a:r>
              <a:rPr lang="pl-PL" sz="1800" b="1" strike="noStrike" spc="-1">
                <a:solidFill>
                  <a:srgbClr val="FFFF00"/>
                </a:solidFill>
                <a:latin typeface="Source Sans Pro"/>
              </a:rPr>
              <a:t> </a:t>
            </a:r>
            <a:endParaRPr lang="pl-PL" sz="1800" b="0" strike="noStrike" spc="-1">
              <a:latin typeface="Arial"/>
            </a:endParaRPr>
          </a:p>
          <a:p>
            <a:pPr algn="ctr">
              <a:lnSpc>
                <a:spcPct val="100000"/>
              </a:lnSpc>
              <a:buNone/>
            </a:pPr>
            <a:r>
              <a:rPr lang="pl-PL" sz="1800" b="0" strike="noStrike" spc="-1">
                <a:solidFill>
                  <a:srgbClr val="FFFF00"/>
                </a:solidFill>
                <a:latin typeface="Source Sans Pro"/>
              </a:rPr>
              <a:t>Współdzielenie sprzętu potrzebnego do edukacji zdalnej </a:t>
            </a:r>
            <a:endParaRPr lang="pl-PL" sz="1800" b="0" strike="noStrike" spc="-1">
              <a:latin typeface="Arial"/>
            </a:endParaRPr>
          </a:p>
        </p:txBody>
      </p:sp>
      <p:sp>
        <p:nvSpPr>
          <p:cNvPr id="141" name="Owal 7"/>
          <p:cNvSpPr/>
          <p:nvPr/>
        </p:nvSpPr>
        <p:spPr>
          <a:xfrm>
            <a:off x="4763880" y="138636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2400" b="1" strike="noStrike" spc="-1">
                <a:solidFill>
                  <a:srgbClr val="FFFF00"/>
                </a:solidFill>
                <a:latin typeface="Source Sans Pro"/>
              </a:rPr>
              <a:t>75% </a:t>
            </a:r>
            <a:endParaRPr lang="pl-PL" sz="2400" b="0" strike="noStrike" spc="-1">
              <a:latin typeface="Arial"/>
            </a:endParaRPr>
          </a:p>
          <a:p>
            <a:pPr algn="ctr">
              <a:lnSpc>
                <a:spcPct val="100000"/>
              </a:lnSpc>
              <a:buNone/>
            </a:pPr>
            <a:r>
              <a:rPr lang="pl-PL" sz="1800" b="0" strike="noStrike" spc="-1">
                <a:solidFill>
                  <a:srgbClr val="FFFF00"/>
                </a:solidFill>
                <a:latin typeface="Source Sans Pro"/>
              </a:rPr>
              <a:t>Przepustowość sieci </a:t>
            </a:r>
            <a:endParaRPr lang="pl-PL" sz="1800" b="0" strike="noStrike" spc="-1">
              <a:latin typeface="Arial"/>
            </a:endParaRPr>
          </a:p>
        </p:txBody>
      </p:sp>
      <p:sp>
        <p:nvSpPr>
          <p:cNvPr id="142" name="Owal 8"/>
          <p:cNvSpPr/>
          <p:nvPr/>
        </p:nvSpPr>
        <p:spPr>
          <a:xfrm>
            <a:off x="7964280" y="145548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1" strike="noStrike" spc="-1">
                <a:solidFill>
                  <a:srgbClr val="FFFF00"/>
                </a:solidFill>
                <a:latin typeface="Source Sans Pro"/>
              </a:rPr>
              <a:t>Ok.70% </a:t>
            </a:r>
            <a:endParaRPr lang="pl-PL" sz="1800" b="0" strike="noStrike" spc="-1">
              <a:latin typeface="Arial"/>
            </a:endParaRPr>
          </a:p>
          <a:p>
            <a:pPr algn="ctr">
              <a:lnSpc>
                <a:spcPct val="100000"/>
              </a:lnSpc>
              <a:buNone/>
            </a:pPr>
            <a:r>
              <a:rPr lang="pl-PL" sz="1800" b="0" strike="noStrike" spc="-1">
                <a:solidFill>
                  <a:srgbClr val="FFFF00"/>
                </a:solidFill>
                <a:latin typeface="Source Sans Pro"/>
              </a:rPr>
              <a:t>Brak czasu rodziców na wspieranie dzieci w edukacji zdalnej </a:t>
            </a:r>
            <a:endParaRPr lang="pl-PL" sz="1800" b="0" strike="noStrike" spc="-1">
              <a:latin typeface="Arial"/>
            </a:endParaRPr>
          </a:p>
        </p:txBody>
      </p:sp>
      <p:sp>
        <p:nvSpPr>
          <p:cNvPr id="143" name="Owal 9"/>
          <p:cNvSpPr/>
          <p:nvPr/>
        </p:nvSpPr>
        <p:spPr>
          <a:xfrm>
            <a:off x="3141720" y="331344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1" strike="noStrike" spc="-1">
                <a:solidFill>
                  <a:srgbClr val="FFFFFF"/>
                </a:solidFill>
                <a:latin typeface="Source Sans Pro"/>
              </a:rPr>
              <a:t>53% </a:t>
            </a:r>
            <a:endParaRPr lang="pl-PL" sz="1800" b="0" strike="noStrike" spc="-1">
              <a:latin typeface="Arial"/>
            </a:endParaRPr>
          </a:p>
          <a:p>
            <a:pPr algn="ctr">
              <a:lnSpc>
                <a:spcPct val="100000"/>
              </a:lnSpc>
              <a:buNone/>
            </a:pPr>
            <a:r>
              <a:rPr lang="pl-PL" sz="1800" b="0" strike="noStrike" spc="-1">
                <a:solidFill>
                  <a:srgbClr val="FFFFFF"/>
                </a:solidFill>
                <a:latin typeface="Source Sans Pro"/>
              </a:rPr>
              <a:t>Obsługa potrzebnego oprogramowania przez uczniów </a:t>
            </a:r>
            <a:endParaRPr lang="pl-PL" sz="1800" b="0" strike="noStrike" spc="-1">
              <a:latin typeface="Arial"/>
            </a:endParaRPr>
          </a:p>
        </p:txBody>
      </p:sp>
      <p:sp>
        <p:nvSpPr>
          <p:cNvPr id="144" name="Owal 10"/>
          <p:cNvSpPr/>
          <p:nvPr/>
        </p:nvSpPr>
        <p:spPr>
          <a:xfrm>
            <a:off x="6342120" y="331344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nSpc>
                <a:spcPct val="100000"/>
              </a:lnSpc>
              <a:buNone/>
            </a:pPr>
            <a:endParaRPr lang="pl-PL" sz="1800" b="0" strike="noStrike" spc="-1">
              <a:latin typeface="Arial"/>
            </a:endParaRPr>
          </a:p>
          <a:p>
            <a:pPr algn="ctr">
              <a:lnSpc>
                <a:spcPct val="100000"/>
              </a:lnSpc>
              <a:buNone/>
            </a:pPr>
            <a:r>
              <a:rPr lang="pl-PL" sz="1800" b="1" strike="noStrike" spc="-1">
                <a:solidFill>
                  <a:srgbClr val="FFFFFF"/>
                </a:solidFill>
                <a:latin typeface="Source Sans Pro"/>
              </a:rPr>
              <a:t>50% </a:t>
            </a:r>
            <a:endParaRPr lang="pl-PL" sz="1800" b="0" strike="noStrike" spc="-1">
              <a:latin typeface="Arial"/>
            </a:endParaRPr>
          </a:p>
          <a:p>
            <a:pPr algn="ctr">
              <a:lnSpc>
                <a:spcPct val="100000"/>
              </a:lnSpc>
              <a:buNone/>
            </a:pPr>
            <a:r>
              <a:rPr lang="pl-PL" sz="1600" b="0" strike="noStrike" spc="-1">
                <a:solidFill>
                  <a:srgbClr val="FFFFFF"/>
                </a:solidFill>
                <a:latin typeface="Source Sans Pro"/>
              </a:rPr>
              <a:t>Obsługa potrzebnego do edukacji zdalnej oprogramowania przez rodziców dzieci młodszych </a:t>
            </a:r>
            <a:endParaRPr lang="pl-PL" sz="1600" b="0" strike="noStrike" spc="-1">
              <a:latin typeface="Arial"/>
            </a:endParaRPr>
          </a:p>
        </p:txBody>
      </p:sp>
      <p:sp>
        <p:nvSpPr>
          <p:cNvPr id="145" name="Tytuł 1"/>
          <p:cNvSpPr/>
          <p:nvPr/>
        </p:nvSpPr>
        <p:spPr>
          <a:xfrm>
            <a:off x="1203840" y="95760"/>
            <a:ext cx="10515240" cy="765360"/>
          </a:xfrm>
          <a:prstGeom prst="rect">
            <a:avLst/>
          </a:prstGeom>
          <a:noFill/>
          <a:ln w="0">
            <a:noFill/>
          </a:ln>
        </p:spPr>
        <p:style>
          <a:lnRef idx="0">
            <a:scrgbClr r="0" g="0" b="0"/>
          </a:lnRef>
          <a:fillRef idx="0">
            <a:scrgbClr r="0" g="0" b="0"/>
          </a:fillRef>
          <a:effectRef idx="0">
            <a:scrgbClr r="0" g="0" b="0"/>
          </a:effectRef>
          <a:fontRef idx="minor"/>
        </p:style>
        <p:txBody>
          <a:bodyPr anchor="ctr">
            <a:normAutofit fontScale="89000" lnSpcReduction="20000"/>
          </a:bodyPr>
          <a:lstStyle/>
          <a:p>
            <a:pPr algn="ctr">
              <a:lnSpc>
                <a:spcPct val="90000"/>
              </a:lnSpc>
              <a:buNone/>
            </a:pPr>
            <a:r>
              <a:rPr lang="pl-PL" sz="3100" b="1" strike="noStrike" spc="-1">
                <a:solidFill>
                  <a:srgbClr val="000000"/>
                </a:solidFill>
                <a:latin typeface="Calibri"/>
              </a:rPr>
              <a:t>Organizacja kształcenia i wychowania na odległość – główne problemy</a:t>
            </a:r>
            <a:endParaRPr lang="pl-PL" sz="31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46"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nSpc>
                <a:spcPct val="90000"/>
              </a:lnSpc>
              <a:buNone/>
            </a:pPr>
            <a:r>
              <a:t/>
            </a:r>
            <a:br/>
            <a:r>
              <a:rPr lang="pl-PL" sz="1800" b="1" strike="noStrike" spc="-1">
                <a:solidFill>
                  <a:srgbClr val="000000"/>
                </a:solidFill>
                <a:latin typeface="Source Sans Pro"/>
              </a:rPr>
              <a:t>Przykłady problemów częściej wskazywanych przez dyrektorów szkół w gminach wiejskich: </a:t>
            </a:r>
            <a:endParaRPr lang="pl-PL" sz="1800" b="0" strike="noStrike" spc="-1">
              <a:solidFill>
                <a:srgbClr val="000000"/>
              </a:solidFill>
              <a:latin typeface="Calibri"/>
            </a:endParaRPr>
          </a:p>
        </p:txBody>
      </p:sp>
      <p:pic>
        <p:nvPicPr>
          <p:cNvPr id="147"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48" name="Owal 4"/>
          <p:cNvSpPr/>
          <p:nvPr/>
        </p:nvSpPr>
        <p:spPr>
          <a:xfrm>
            <a:off x="4763880" y="138636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2400" b="1" strike="noStrike" spc="-1">
                <a:solidFill>
                  <a:srgbClr val="FFFF00"/>
                </a:solidFill>
                <a:latin typeface="Source Sans Pro"/>
              </a:rPr>
              <a:t>83% </a:t>
            </a:r>
            <a:endParaRPr lang="pl-PL" sz="2400" b="0" strike="noStrike" spc="-1">
              <a:latin typeface="Arial"/>
            </a:endParaRPr>
          </a:p>
          <a:p>
            <a:pPr algn="ctr">
              <a:lnSpc>
                <a:spcPct val="100000"/>
              </a:lnSpc>
              <a:buNone/>
            </a:pPr>
            <a:r>
              <a:rPr lang="pl-PL" sz="1800" b="0" strike="noStrike" spc="-1">
                <a:solidFill>
                  <a:srgbClr val="FFFF00"/>
                </a:solidFill>
                <a:latin typeface="Source Sans Pro"/>
              </a:rPr>
              <a:t>Przepustowość sieci </a:t>
            </a:r>
            <a:endParaRPr lang="pl-PL" sz="1800" b="0" strike="noStrike" spc="-1">
              <a:latin typeface="Arial"/>
            </a:endParaRPr>
          </a:p>
        </p:txBody>
      </p:sp>
      <p:sp>
        <p:nvSpPr>
          <p:cNvPr id="149" name="Owal 5"/>
          <p:cNvSpPr/>
          <p:nvPr/>
        </p:nvSpPr>
        <p:spPr>
          <a:xfrm>
            <a:off x="3141720" y="331344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1" strike="noStrike" spc="-1">
                <a:solidFill>
                  <a:srgbClr val="FFFFFF"/>
                </a:solidFill>
                <a:latin typeface="Source Sans Pro"/>
              </a:rPr>
              <a:t>54% </a:t>
            </a:r>
            <a:endParaRPr lang="pl-PL" sz="1800" b="0" strike="noStrike" spc="-1">
              <a:latin typeface="Arial"/>
            </a:endParaRPr>
          </a:p>
          <a:p>
            <a:pPr algn="ctr">
              <a:lnSpc>
                <a:spcPct val="100000"/>
              </a:lnSpc>
              <a:buNone/>
            </a:pPr>
            <a:r>
              <a:rPr lang="pl-PL" sz="1800" b="0" strike="noStrike" spc="-1">
                <a:solidFill>
                  <a:srgbClr val="FFFFFF"/>
                </a:solidFill>
                <a:latin typeface="Source Sans Pro"/>
              </a:rPr>
              <a:t>Obsługa potrzebnego oprogramowania przez uczniów </a:t>
            </a:r>
            <a:endParaRPr lang="pl-PL" sz="1800" b="0" strike="noStrike" spc="-1">
              <a:latin typeface="Arial"/>
            </a:endParaRPr>
          </a:p>
        </p:txBody>
      </p:sp>
      <p:sp>
        <p:nvSpPr>
          <p:cNvPr id="150" name="Owal 6"/>
          <p:cNvSpPr/>
          <p:nvPr/>
        </p:nvSpPr>
        <p:spPr>
          <a:xfrm>
            <a:off x="6342120" y="3313440"/>
            <a:ext cx="2437920" cy="2408400"/>
          </a:xfrm>
          <a:prstGeom prst="ellipse">
            <a:avLst/>
          </a:prstGeom>
          <a:solidFill>
            <a:srgbClr val="5B9BD5"/>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nSpc>
                <a:spcPct val="100000"/>
              </a:lnSpc>
              <a:buNone/>
            </a:pPr>
            <a:endParaRPr lang="pl-PL" sz="1800" b="0" strike="noStrike" spc="-1">
              <a:latin typeface="Arial"/>
            </a:endParaRPr>
          </a:p>
          <a:p>
            <a:pPr algn="ctr">
              <a:lnSpc>
                <a:spcPct val="100000"/>
              </a:lnSpc>
              <a:buNone/>
            </a:pPr>
            <a:r>
              <a:rPr lang="pl-PL" sz="1800" b="1" strike="noStrike" spc="-1">
                <a:solidFill>
                  <a:srgbClr val="FFFFFF"/>
                </a:solidFill>
                <a:latin typeface="Source Sans Pro"/>
              </a:rPr>
              <a:t>49% </a:t>
            </a:r>
            <a:endParaRPr lang="pl-PL" sz="1800" b="0" strike="noStrike" spc="-1">
              <a:latin typeface="Arial"/>
            </a:endParaRPr>
          </a:p>
          <a:p>
            <a:pPr algn="ctr">
              <a:lnSpc>
                <a:spcPct val="100000"/>
              </a:lnSpc>
              <a:buNone/>
            </a:pPr>
            <a:r>
              <a:rPr lang="pl-PL" sz="1600" b="0" strike="noStrike" spc="-1">
                <a:solidFill>
                  <a:srgbClr val="FFFFFF"/>
                </a:solidFill>
                <a:latin typeface="Source Sans Pro"/>
              </a:rPr>
              <a:t>Obsługa potrzebnego do edukacji zdalnej oprogramowania przez rodziców dzieci młodszych </a:t>
            </a:r>
            <a:endParaRPr lang="pl-PL" sz="1600" b="0" strike="noStrike" spc="-1">
              <a:latin typeface="Arial"/>
            </a:endParaRPr>
          </a:p>
        </p:txBody>
      </p:sp>
      <p:sp>
        <p:nvSpPr>
          <p:cNvPr id="151" name="Tytuł 1"/>
          <p:cNvSpPr/>
          <p:nvPr/>
        </p:nvSpPr>
        <p:spPr>
          <a:xfrm>
            <a:off x="1203840" y="95760"/>
            <a:ext cx="10515240" cy="765360"/>
          </a:xfrm>
          <a:prstGeom prst="rect">
            <a:avLst/>
          </a:prstGeom>
          <a:noFill/>
          <a:ln w="0">
            <a:noFill/>
          </a:ln>
        </p:spPr>
        <p:style>
          <a:lnRef idx="0">
            <a:scrgbClr r="0" g="0" b="0"/>
          </a:lnRef>
          <a:fillRef idx="0">
            <a:scrgbClr r="0" g="0" b="0"/>
          </a:fillRef>
          <a:effectRef idx="0">
            <a:scrgbClr r="0" g="0" b="0"/>
          </a:effectRef>
          <a:fontRef idx="minor"/>
        </p:style>
        <p:txBody>
          <a:bodyPr anchor="ctr">
            <a:normAutofit fontScale="89000" lnSpcReduction="20000"/>
          </a:bodyPr>
          <a:lstStyle/>
          <a:p>
            <a:pPr algn="ctr">
              <a:lnSpc>
                <a:spcPct val="90000"/>
              </a:lnSpc>
              <a:buNone/>
            </a:pPr>
            <a:r>
              <a:rPr lang="pl-PL" sz="3100" b="1" strike="noStrike" spc="-1">
                <a:solidFill>
                  <a:srgbClr val="000000"/>
                </a:solidFill>
                <a:latin typeface="Calibri"/>
              </a:rPr>
              <a:t>Organizacja kształcenia i wychowania na odległość – główne problemy</a:t>
            </a:r>
            <a:endParaRPr lang="pl-PL" sz="31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52"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153" name="PlaceHolder 2"/>
          <p:cNvSpPr>
            <a:spLocks noGrp="1"/>
          </p:cNvSpPr>
          <p:nvPr>
            <p:ph/>
          </p:nvPr>
        </p:nvSpPr>
        <p:spPr>
          <a:xfrm>
            <a:off x="1203840" y="1499040"/>
            <a:ext cx="1086732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B0F0"/>
              </a:buClr>
              <a:buFont typeface="Calibri Light"/>
              <a:buAutoNum type="arabicPeriod"/>
            </a:pPr>
            <a:r>
              <a:rPr lang="pl-PL" sz="2400" b="0" strike="noStrike" spc="-1">
                <a:solidFill>
                  <a:srgbClr val="00B0F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Zarzadzanie zmianą w dobie kryzysu – jak sobie radzimy?</a:t>
            </a:r>
            <a:endParaRPr lang="pl-PL" sz="2400" b="0" strike="noStrike" spc="-1">
              <a:solidFill>
                <a:srgbClr val="000000"/>
              </a:solidFill>
              <a:latin typeface="Calibri"/>
            </a:endParaRPr>
          </a:p>
        </p:txBody>
      </p:sp>
      <p:pic>
        <p:nvPicPr>
          <p:cNvPr id="154"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55"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gn="ctr">
              <a:lnSpc>
                <a:spcPct val="90000"/>
              </a:lnSpc>
              <a:buNone/>
            </a:pPr>
            <a:r>
              <a:rPr lang="pl-PL" sz="2800" b="1" strike="noStrike" spc="-1">
                <a:solidFill>
                  <a:srgbClr val="000000"/>
                </a:solidFill>
                <a:latin typeface="Calibri"/>
              </a:rPr>
              <a:t>Modele zarzadzania szkołami w kontekście zarządzania zdalnego </a:t>
            </a:r>
            <a:r>
              <a:t/>
            </a:r>
            <a:br/>
            <a:endParaRPr lang="pl-PL" sz="2800" b="0" strike="noStrike" spc="-1">
              <a:solidFill>
                <a:srgbClr val="000000"/>
              </a:solidFill>
              <a:latin typeface="Calibri"/>
            </a:endParaRPr>
          </a:p>
        </p:txBody>
      </p:sp>
      <p:sp>
        <p:nvSpPr>
          <p:cNvPr id="156" name="PlaceHolder 2"/>
          <p:cNvSpPr>
            <a:spLocks noGrp="1"/>
          </p:cNvSpPr>
          <p:nvPr>
            <p:ph/>
          </p:nvPr>
        </p:nvSpPr>
        <p:spPr>
          <a:xfrm>
            <a:off x="1219320" y="1097280"/>
            <a:ext cx="10515240" cy="1325160"/>
          </a:xfrm>
          <a:prstGeom prst="rect">
            <a:avLst/>
          </a:prstGeom>
          <a:noFill/>
          <a:ln w="0">
            <a:noFill/>
          </a:ln>
        </p:spPr>
        <p:txBody>
          <a:bodyPr anchor="t">
            <a:noAutofit/>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Model zarządzania w oświacie to sposób, w jaki samorząd korzysta z kluczowych zasobów (dyrektor, nauczyciele), aby dostarczać interesariuszom oczekiwaną wartość w edukacji (kluczowe priorytety edukacyjne), przy zapewnieniu jej realizacji zgodnie z wymaganiami dyscypliny finansów publicznych i ekonomicznych zasad efektywności. </a:t>
            </a:r>
          </a:p>
        </p:txBody>
      </p:sp>
      <p:pic>
        <p:nvPicPr>
          <p:cNvPr id="157"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58" name="Prostokąt 3"/>
          <p:cNvSpPr/>
          <p:nvPr/>
        </p:nvSpPr>
        <p:spPr>
          <a:xfrm>
            <a:off x="2126520" y="221616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1 MODEL MENEDŻERSKI</a:t>
            </a:r>
            <a:endParaRPr lang="pl-PL" sz="1800" b="0" strike="noStrike" spc="-1">
              <a:latin typeface="Arial"/>
            </a:endParaRPr>
          </a:p>
        </p:txBody>
      </p:sp>
      <p:sp>
        <p:nvSpPr>
          <p:cNvPr id="159" name="Prostokąt 5"/>
          <p:cNvSpPr/>
          <p:nvPr/>
        </p:nvSpPr>
        <p:spPr>
          <a:xfrm>
            <a:off x="6280560" y="486432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6 MODEL NIEINGERUJĄCY</a:t>
            </a:r>
            <a:endParaRPr lang="pl-PL" sz="1800" b="0" strike="noStrike" spc="-1">
              <a:latin typeface="Arial"/>
            </a:endParaRPr>
          </a:p>
        </p:txBody>
      </p:sp>
      <p:sp>
        <p:nvSpPr>
          <p:cNvPr id="160" name="Prostokąt 6"/>
          <p:cNvSpPr/>
          <p:nvPr/>
        </p:nvSpPr>
        <p:spPr>
          <a:xfrm>
            <a:off x="5439960" y="433476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5 MODEL DEMOKRATYCZNY</a:t>
            </a:r>
            <a:endParaRPr lang="pl-PL" sz="1800" b="0" strike="noStrike" spc="-1">
              <a:latin typeface="Arial"/>
            </a:endParaRPr>
          </a:p>
        </p:txBody>
      </p:sp>
      <p:sp>
        <p:nvSpPr>
          <p:cNvPr id="161" name="Prostokąt 7"/>
          <p:cNvSpPr/>
          <p:nvPr/>
        </p:nvSpPr>
        <p:spPr>
          <a:xfrm>
            <a:off x="3757680" y="327564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3 MODEL KONKURENCYJNY</a:t>
            </a:r>
            <a:endParaRPr lang="pl-PL" sz="1800" b="0" strike="noStrike" spc="-1">
              <a:latin typeface="Arial"/>
            </a:endParaRPr>
          </a:p>
        </p:txBody>
      </p:sp>
      <p:sp>
        <p:nvSpPr>
          <p:cNvPr id="162" name="Prostokąt 8"/>
          <p:cNvSpPr/>
          <p:nvPr/>
        </p:nvSpPr>
        <p:spPr>
          <a:xfrm>
            <a:off x="3026160" y="274572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2 MODEL PRZEDSIĘBIORCZY</a:t>
            </a:r>
            <a:endParaRPr lang="pl-PL" sz="1800" b="0" strike="noStrike" spc="-1">
              <a:latin typeface="Arial"/>
            </a:endParaRPr>
          </a:p>
        </p:txBody>
      </p:sp>
      <p:sp>
        <p:nvSpPr>
          <p:cNvPr id="163" name="Prostokąt 9"/>
          <p:cNvSpPr/>
          <p:nvPr/>
        </p:nvSpPr>
        <p:spPr>
          <a:xfrm>
            <a:off x="4653360" y="3805200"/>
            <a:ext cx="3254040" cy="530640"/>
          </a:xfrm>
          <a:prstGeom prst="rect">
            <a:avLst/>
          </a:prstGeom>
          <a:solidFill>
            <a:schemeClr val="accent1">
              <a:lumMod val="40000"/>
              <a:lumOff val="60000"/>
            </a:schemeClr>
          </a:solidFill>
          <a:ln>
            <a:solidFill>
              <a:srgbClr val="43729D"/>
            </a:solidFill>
          </a:ln>
        </p:spPr>
        <p:style>
          <a:lnRef idx="2">
            <a:schemeClr val="accent1">
              <a:shade val="50000"/>
            </a:schemeClr>
          </a:lnRef>
          <a:fillRef idx="1">
            <a:schemeClr val="accent1"/>
          </a:fillRef>
          <a:effectRef idx="0">
            <a:schemeClr val="accent1"/>
          </a:effectRef>
          <a:fontRef idx="minor"/>
        </p:style>
        <p:txBody>
          <a:bodyPr lIns="90000" tIns="45000" rIns="90000" bIns="45000" anchor="ctr">
            <a:noAutofit/>
          </a:bodyPr>
          <a:lstStyle/>
          <a:p>
            <a:pPr algn="ctr">
              <a:lnSpc>
                <a:spcPct val="100000"/>
              </a:lnSpc>
              <a:buNone/>
            </a:pPr>
            <a:r>
              <a:rPr lang="pl-PL" sz="1800" b="0" strike="noStrike" spc="-1">
                <a:solidFill>
                  <a:srgbClr val="000000"/>
                </a:solidFill>
                <a:latin typeface="Calibri"/>
              </a:rPr>
              <a:t>4 MODEL SCENTRALIZOWANY</a:t>
            </a:r>
            <a:endParaRPr lang="pl-PL" sz="18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64" name="PlaceHolder 1"/>
          <p:cNvSpPr>
            <a:spLocks noGrp="1"/>
          </p:cNvSpPr>
          <p:nvPr>
            <p:ph type="title"/>
          </p:nvPr>
        </p:nvSpPr>
        <p:spPr>
          <a:xfrm>
            <a:off x="1203840" y="198720"/>
            <a:ext cx="10515240" cy="1364760"/>
          </a:xfrm>
          <a:prstGeom prst="rect">
            <a:avLst/>
          </a:prstGeom>
          <a:noFill/>
          <a:ln w="0">
            <a:noFill/>
          </a:ln>
        </p:spPr>
        <p:txBody>
          <a:bodyPr anchor="ctr">
            <a:normAutofit fontScale="90000"/>
          </a:bodyPr>
          <a:lstStyle/>
          <a:p>
            <a:pPr algn="ctr">
              <a:lnSpc>
                <a:spcPct val="90000"/>
              </a:lnSpc>
              <a:buNone/>
            </a:pPr>
            <a:r>
              <a:rPr lang="pl-PL" sz="2700" b="1" strike="noStrike" spc="-1">
                <a:solidFill>
                  <a:srgbClr val="0070C0"/>
                </a:solidFill>
                <a:latin typeface="Arial"/>
              </a:rPr>
              <a:t>Zarządzanie kryzysowe w szkołach podczas pandemii COVID 19 </a:t>
            </a:r>
            <a:r>
              <a:t/>
            </a:r>
            <a:br/>
            <a:r>
              <a:rPr lang="pl-PL" sz="2700" b="1" strike="noStrike" spc="-1">
                <a:solidFill>
                  <a:srgbClr val="0070C0"/>
                </a:solidFill>
                <a:latin typeface="Arial"/>
              </a:rPr>
              <a:t>Sytuacja kryzysowa czy krok w ewolucji? </a:t>
            </a:r>
            <a:r>
              <a:t/>
            </a:r>
            <a:br/>
            <a:endParaRPr lang="pl-PL" sz="2700" b="0" strike="noStrike" spc="-1">
              <a:solidFill>
                <a:srgbClr val="000000"/>
              </a:solidFill>
              <a:latin typeface="Calibri"/>
            </a:endParaRPr>
          </a:p>
        </p:txBody>
      </p:sp>
      <p:sp>
        <p:nvSpPr>
          <p:cNvPr id="165" name="PlaceHolder 2"/>
          <p:cNvSpPr>
            <a:spLocks noGrp="1"/>
          </p:cNvSpPr>
          <p:nvPr>
            <p:ph/>
          </p:nvPr>
        </p:nvSpPr>
        <p:spPr>
          <a:xfrm>
            <a:off x="1203840" y="1499040"/>
            <a:ext cx="10867320" cy="3517920"/>
          </a:xfrm>
          <a:prstGeom prst="rect">
            <a:avLst/>
          </a:prstGeom>
          <a:noFill/>
          <a:ln w="0">
            <a:noFill/>
          </a:ln>
        </p:spPr>
        <p:txBody>
          <a:bodyPr anchor="t">
            <a:normAutofit/>
          </a:bodyPr>
          <a:lstStyle/>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Czasowe ograniczenie lub zawieszenie działalności jednostek oświatowych w związku z pandemią COVID-19 – podstawy prawne.</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Organizacja kształcenia i wychowania na odległość – główne założenia.</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Zadania dyrektora jednostki oświatowej w związku z organizacją kształcenia na odległość.</a:t>
            </a:r>
            <a:endParaRPr lang="pl-PL" sz="2400" b="0" strike="noStrike" spc="-1">
              <a:solidFill>
                <a:srgbClr val="000000"/>
              </a:solidFill>
              <a:latin typeface="Calibri"/>
            </a:endParaRPr>
          </a:p>
          <a:p>
            <a:pPr marL="457200" indent="-457200">
              <a:lnSpc>
                <a:spcPct val="90000"/>
              </a:lnSpc>
              <a:spcBef>
                <a:spcPts val="1001"/>
              </a:spcBef>
              <a:buClr>
                <a:srgbClr val="0070C0"/>
              </a:buClr>
              <a:buFont typeface="Calibri Light"/>
              <a:buAutoNum type="arabicPeriod"/>
            </a:pPr>
            <a:r>
              <a:rPr lang="pl-PL" sz="2400" b="0" strike="noStrike" spc="-1">
                <a:solidFill>
                  <a:srgbClr val="0070C0"/>
                </a:solidFill>
                <a:latin typeface="Arial"/>
              </a:rPr>
              <a:t>Modele zarzadzania szkołami w kontekście zarządzania zdalnego.</a:t>
            </a:r>
            <a:endParaRPr lang="pl-PL" sz="2400" b="0" strike="noStrike" spc="-1">
              <a:solidFill>
                <a:srgbClr val="000000"/>
              </a:solidFill>
              <a:latin typeface="Calibri"/>
            </a:endParaRPr>
          </a:p>
          <a:p>
            <a:pPr marL="457200" indent="-457200">
              <a:lnSpc>
                <a:spcPct val="90000"/>
              </a:lnSpc>
              <a:spcBef>
                <a:spcPts val="1001"/>
              </a:spcBef>
              <a:buClr>
                <a:srgbClr val="00B0F0"/>
              </a:buClr>
              <a:buFont typeface="Calibri Light"/>
              <a:buAutoNum type="arabicPeriod"/>
            </a:pPr>
            <a:r>
              <a:rPr lang="pl-PL" sz="2400" b="0" strike="noStrike" spc="-1">
                <a:solidFill>
                  <a:srgbClr val="00B0F0"/>
                </a:solidFill>
                <a:latin typeface="Arial"/>
              </a:rPr>
              <a:t>Zarzadzanie zmianą w dobie kryzysu – jak sobie radzimy?</a:t>
            </a:r>
            <a:endParaRPr lang="pl-PL" sz="2400" b="0" strike="noStrike" spc="-1">
              <a:solidFill>
                <a:srgbClr val="000000"/>
              </a:solidFill>
              <a:latin typeface="Calibri"/>
            </a:endParaRPr>
          </a:p>
        </p:txBody>
      </p:sp>
      <p:pic>
        <p:nvPicPr>
          <p:cNvPr id="166"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67" name="PlaceHolder 1"/>
          <p:cNvSpPr>
            <a:spLocks noGrp="1"/>
          </p:cNvSpPr>
          <p:nvPr>
            <p:ph type="title"/>
          </p:nvPr>
        </p:nvSpPr>
        <p:spPr>
          <a:xfrm>
            <a:off x="1203840" y="198720"/>
            <a:ext cx="10515240" cy="1325160"/>
          </a:xfrm>
          <a:prstGeom prst="rect">
            <a:avLst/>
          </a:prstGeom>
          <a:noFill/>
          <a:ln w="0">
            <a:noFill/>
          </a:ln>
        </p:spPr>
        <p:txBody>
          <a:bodyPr anchor="ctr">
            <a:normAutofit/>
          </a:bodyPr>
          <a:lstStyle/>
          <a:p>
            <a:pPr>
              <a:lnSpc>
                <a:spcPct val="90000"/>
              </a:lnSpc>
              <a:buNone/>
            </a:pPr>
            <a:r>
              <a:rPr lang="pl-PL" sz="4400" b="0" strike="noStrike" spc="-1">
                <a:solidFill>
                  <a:srgbClr val="000000"/>
                </a:solidFill>
                <a:latin typeface="Calibri"/>
              </a:rPr>
              <a:t>model procesu zmian J. Kottera, składa się </a:t>
            </a:r>
            <a:r>
              <a:t/>
            </a:r>
            <a:br/>
            <a:r>
              <a:rPr lang="pl-PL" sz="4400" b="0" strike="noStrike" spc="-1">
                <a:solidFill>
                  <a:srgbClr val="000000"/>
                </a:solidFill>
                <a:latin typeface="Calibri"/>
              </a:rPr>
              <a:t>z ośmiu kroków: </a:t>
            </a:r>
          </a:p>
        </p:txBody>
      </p:sp>
      <p:sp>
        <p:nvSpPr>
          <p:cNvPr id="168" name="PlaceHolder 2"/>
          <p:cNvSpPr>
            <a:spLocks noGrp="1"/>
          </p:cNvSpPr>
          <p:nvPr>
            <p:ph/>
          </p:nvPr>
        </p:nvSpPr>
        <p:spPr>
          <a:xfrm>
            <a:off x="1203840" y="1775880"/>
            <a:ext cx="10515240" cy="3517920"/>
          </a:xfrm>
          <a:prstGeom prst="rect">
            <a:avLst/>
          </a:prstGeom>
          <a:noFill/>
          <a:ln w="0">
            <a:noFill/>
          </a:ln>
        </p:spPr>
        <p:txBody>
          <a:bodyPr anchor="t">
            <a:normAutofit fontScale="95000" lnSpcReduction="10000"/>
          </a:bodyPr>
          <a:lstStyle/>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1. Określenie pilnej potrzeby, pomoc innym w dostrzeżeniu potrzeby zmian.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2. Utworzenie silnej koalicji osób, które będą̨ mobilizować innych do podtrzymywania zmiany – zachęcenie grup do działania razem (jako jeden zespół).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3. Stworzenie wizji, by wspomóc kierowanie zmianą oraz rozwijanie strategii, które pomogą osiągnąć tą wizję.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4. Informowanie o wizji licznymi kanałami komunikacji – jak najwięcej ludzi ma rozumieć powstałą wizję.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5. Delegowanie uprawnień dla innych, by mogli działać zgodnie z wizją przez zmienianie struktur, systemów i procedur ułatwiających wprowadzanie wizji.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6. Planowanie i tworzenie celów krótkoterminowych oraz zwiększanie tempa ciągłej zmiany.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7. Konsolidacja ulepszeń i wprowadzanie dalszych zmian. Zmienianie tych struktur, systemów, procedur, które nie są̨ zgodne z wizją.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8. Usytuowanie zmian w organizacji; zmiany powinny stać się częścią kultury organizacyjnej. </a:t>
            </a:r>
          </a:p>
          <a:p>
            <a:pPr>
              <a:lnSpc>
                <a:spcPct val="90000"/>
              </a:lnSpc>
              <a:spcBef>
                <a:spcPts val="1001"/>
              </a:spcBef>
              <a:buNone/>
            </a:pPr>
            <a:endParaRPr lang="pl-PL" sz="1800" b="0" strike="noStrike" spc="-1">
              <a:solidFill>
                <a:srgbClr val="000000"/>
              </a:solidFill>
              <a:latin typeface="Calibri"/>
            </a:endParaRPr>
          </a:p>
        </p:txBody>
      </p:sp>
      <p:pic>
        <p:nvPicPr>
          <p:cNvPr id="169"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70" name="PlaceHolder 1"/>
          <p:cNvSpPr>
            <a:spLocks noGrp="1"/>
          </p:cNvSpPr>
          <p:nvPr>
            <p:ph type="title"/>
          </p:nvPr>
        </p:nvSpPr>
        <p:spPr>
          <a:xfrm>
            <a:off x="1203840" y="198720"/>
            <a:ext cx="10515240" cy="1325160"/>
          </a:xfrm>
          <a:prstGeom prst="rect">
            <a:avLst/>
          </a:prstGeom>
          <a:noFill/>
          <a:ln w="0">
            <a:noFill/>
          </a:ln>
        </p:spPr>
        <p:txBody>
          <a:bodyPr anchor="ctr">
            <a:normAutofit/>
          </a:bodyPr>
          <a:lstStyle/>
          <a:p>
            <a:pPr>
              <a:lnSpc>
                <a:spcPct val="90000"/>
              </a:lnSpc>
              <a:buNone/>
            </a:pPr>
            <a:r>
              <a:rPr lang="pl-PL" sz="4400" b="0" strike="noStrike" spc="-1">
                <a:solidFill>
                  <a:srgbClr val="000000"/>
                </a:solidFill>
                <a:latin typeface="Calibri"/>
              </a:rPr>
              <a:t>Trójfazowość modelu Lewina polega na wyróżnieniu trzech faz (etapów): </a:t>
            </a:r>
          </a:p>
        </p:txBody>
      </p:sp>
      <p:sp>
        <p:nvSpPr>
          <p:cNvPr id="171" name="PlaceHolder 2"/>
          <p:cNvSpPr>
            <a:spLocks noGrp="1"/>
          </p:cNvSpPr>
          <p:nvPr>
            <p:ph/>
          </p:nvPr>
        </p:nvSpPr>
        <p:spPr>
          <a:xfrm>
            <a:off x="1203840" y="1775880"/>
            <a:ext cx="10515240" cy="3517920"/>
          </a:xfrm>
          <a:prstGeom prst="rect">
            <a:avLst/>
          </a:prstGeom>
          <a:noFill/>
          <a:ln w="0">
            <a:noFill/>
          </a:ln>
        </p:spPr>
        <p:txBody>
          <a:bodyPr anchor="t">
            <a:normAutofit/>
          </a:bodyPr>
          <a:lstStyle/>
          <a:p>
            <a:pPr>
              <a:lnSpc>
                <a:spcPct val="90000"/>
              </a:lnSpc>
              <a:spcBef>
                <a:spcPts val="1001"/>
              </a:spcBef>
              <a:buNone/>
            </a:pPr>
            <a:endParaRPr lang="pl-PL" sz="2800" b="0" strike="noStrike" spc="-1">
              <a:solidFill>
                <a:srgbClr val="000000"/>
              </a:solidFill>
              <a:latin typeface="Calibri"/>
            </a:endParaRP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Pierwszy polega na odejściu od istniejącej równowagi poprzez tzw. „rozmrażanie”, które można osiągnąć za pomocą jednego z trzech sposobów: przez zwiększenie sił napędowych, które prowadzą do odejścia od dotychczasowego stanu, przez zmniejszenie sił hamujących, które przeszkadzają w odejściu od istniejącej równowagi, przez kombinacje dwóch pierwszych sposobów.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Drugi etap to „zmiana” sensu stricte. Wprowadza się w nim nowe wzory zachowań, postaw, wartości oraz wspiera osoby czy grupy, które je realizują̨. Podejmowane działania mają na celu uruchomienie u pracowników procesów identyfikacji i internalizacji. </a:t>
            </a:r>
          </a:p>
          <a:p>
            <a:pPr marL="228600" indent="-228600">
              <a:lnSpc>
                <a:spcPct val="90000"/>
              </a:lnSpc>
              <a:spcBef>
                <a:spcPts val="1001"/>
              </a:spcBef>
              <a:buClr>
                <a:srgbClr val="000000"/>
              </a:buClr>
              <a:buFont typeface="Arial"/>
              <a:buChar char="•"/>
            </a:pPr>
            <a:r>
              <a:rPr lang="pl-PL" sz="1800" b="0" strike="noStrike" spc="-1">
                <a:solidFill>
                  <a:srgbClr val="000000"/>
                </a:solidFill>
                <a:latin typeface="Calibri"/>
              </a:rPr>
              <a:t>Trzeci etap został nazwany „zamrażaniem”. Jego istotą jest utrwalenie nowych wzorów zachowań, postaw i wartości. </a:t>
            </a:r>
          </a:p>
          <a:p>
            <a:pPr>
              <a:lnSpc>
                <a:spcPct val="90000"/>
              </a:lnSpc>
              <a:spcBef>
                <a:spcPts val="1001"/>
              </a:spcBef>
              <a:buNone/>
            </a:pPr>
            <a:endParaRPr lang="pl-PL" sz="1800" b="0" strike="noStrike" spc="-1">
              <a:solidFill>
                <a:srgbClr val="000000"/>
              </a:solidFill>
              <a:latin typeface="Calibri"/>
            </a:endParaRPr>
          </a:p>
          <a:p>
            <a:pPr>
              <a:lnSpc>
                <a:spcPct val="90000"/>
              </a:lnSpc>
              <a:spcBef>
                <a:spcPts val="1001"/>
              </a:spcBef>
              <a:buNone/>
            </a:pPr>
            <a:endParaRPr lang="pl-PL" sz="1800" b="0" strike="noStrike" spc="-1">
              <a:solidFill>
                <a:srgbClr val="000000"/>
              </a:solidFill>
              <a:latin typeface="Calibri"/>
            </a:endParaRPr>
          </a:p>
        </p:txBody>
      </p:sp>
      <p:pic>
        <p:nvPicPr>
          <p:cNvPr id="172"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sp>
        <p:nvSpPr>
          <p:cNvPr id="173" name="PlaceHolder 1"/>
          <p:cNvSpPr>
            <a:spLocks noGrp="1"/>
          </p:cNvSpPr>
          <p:nvPr>
            <p:ph type="title"/>
          </p:nvPr>
        </p:nvSpPr>
        <p:spPr>
          <a:xfrm>
            <a:off x="1203840" y="198720"/>
            <a:ext cx="10515240" cy="1325160"/>
          </a:xfrm>
          <a:prstGeom prst="rect">
            <a:avLst/>
          </a:prstGeom>
          <a:noFill/>
          <a:ln w="0">
            <a:noFill/>
          </a:ln>
        </p:spPr>
        <p:txBody>
          <a:bodyPr anchor="ctr">
            <a:noAutofit/>
          </a:bodyPr>
          <a:lstStyle/>
          <a:p>
            <a:pPr>
              <a:lnSpc>
                <a:spcPct val="90000"/>
              </a:lnSpc>
              <a:buNone/>
            </a:pPr>
            <a:r>
              <a:rPr lang="pl-PL" sz="4400" b="0" strike="noStrike" spc="-1">
                <a:solidFill>
                  <a:srgbClr val="000000"/>
                </a:solidFill>
                <a:latin typeface="Calibri Light"/>
              </a:rPr>
              <a:t>Co dalej? Który obraz przedstawia edukację po pandemii?</a:t>
            </a:r>
            <a:endParaRPr lang="pl-PL" sz="4400" b="0" strike="noStrike" spc="-1">
              <a:solidFill>
                <a:srgbClr val="000000"/>
              </a:solidFill>
              <a:latin typeface="Calibri"/>
            </a:endParaRPr>
          </a:p>
        </p:txBody>
      </p:sp>
      <p:sp>
        <p:nvSpPr>
          <p:cNvPr id="174" name="PlaceHolder 2"/>
          <p:cNvSpPr>
            <a:spLocks noGrp="1"/>
          </p:cNvSpPr>
          <p:nvPr>
            <p:ph/>
          </p:nvPr>
        </p:nvSpPr>
        <p:spPr>
          <a:xfrm>
            <a:off x="1203840" y="1775880"/>
            <a:ext cx="10515240" cy="3517920"/>
          </a:xfrm>
          <a:prstGeom prst="rect">
            <a:avLst/>
          </a:prstGeom>
          <a:noFill/>
          <a:ln w="0">
            <a:noFill/>
          </a:ln>
        </p:spPr>
        <p:txBody>
          <a:bodyPr anchor="t">
            <a:noAutofit/>
          </a:bodyPr>
          <a:lstStyle/>
          <a:p>
            <a:endParaRPr lang="pl-PL" sz="2800" b="0" strike="noStrike" spc="-1">
              <a:solidFill>
                <a:srgbClr val="000000"/>
              </a:solidFill>
              <a:latin typeface="Calibri"/>
            </a:endParaRPr>
          </a:p>
        </p:txBody>
      </p:sp>
      <p:pic>
        <p:nvPicPr>
          <p:cNvPr id="175"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76" name="AutoShape 4"/>
          <p:cNvSpPr/>
          <p:nvPr/>
        </p:nvSpPr>
        <p:spPr>
          <a:xfrm>
            <a:off x="5943600" y="3276720"/>
            <a:ext cx="304560" cy="304560"/>
          </a:xfrm>
          <a:prstGeom prst="rect">
            <a:avLst/>
          </a:prstGeom>
          <a:noFill/>
          <a:ln w="0">
            <a:noFill/>
          </a:ln>
        </p:spPr>
        <p:style>
          <a:lnRef idx="0">
            <a:scrgbClr r="0" g="0" b="0"/>
          </a:lnRef>
          <a:fillRef idx="0">
            <a:scrgbClr r="0" g="0" b="0"/>
          </a:fillRef>
          <a:effectRef idx="0">
            <a:scrgbClr r="0" g="0" b="0"/>
          </a:effectRef>
          <a:fontRef idx="minor"/>
        </p:style>
      </p:sp>
      <p:pic>
        <p:nvPicPr>
          <p:cNvPr id="177" name="Obraz 4"/>
          <p:cNvPicPr/>
          <p:nvPr/>
        </p:nvPicPr>
        <p:blipFill>
          <a:blip r:embed="rId5"/>
          <a:stretch/>
        </p:blipFill>
        <p:spPr>
          <a:xfrm>
            <a:off x="1079280" y="2273400"/>
            <a:ext cx="4005000" cy="1954800"/>
          </a:xfrm>
          <a:prstGeom prst="rect">
            <a:avLst/>
          </a:prstGeom>
          <a:ln w="0">
            <a:noFill/>
          </a:ln>
        </p:spPr>
      </p:pic>
      <p:pic>
        <p:nvPicPr>
          <p:cNvPr id="178" name="Obraz 6"/>
          <p:cNvPicPr/>
          <p:nvPr/>
        </p:nvPicPr>
        <p:blipFill>
          <a:blip r:embed="rId6"/>
          <a:stretch/>
        </p:blipFill>
        <p:spPr>
          <a:xfrm>
            <a:off x="9072000" y="3636720"/>
            <a:ext cx="2761920" cy="1657080"/>
          </a:xfrm>
          <a:prstGeom prst="rect">
            <a:avLst/>
          </a:prstGeom>
          <a:ln w="0">
            <a:noFill/>
          </a:ln>
        </p:spPr>
      </p:pic>
      <p:pic>
        <p:nvPicPr>
          <p:cNvPr id="179" name="Obraz 5"/>
          <p:cNvPicPr/>
          <p:nvPr/>
        </p:nvPicPr>
        <p:blipFill>
          <a:blip r:embed="rId7"/>
          <a:stretch/>
        </p:blipFill>
        <p:spPr>
          <a:xfrm>
            <a:off x="5943600" y="1540080"/>
            <a:ext cx="4023360" cy="2444040"/>
          </a:xfrm>
          <a:prstGeom prst="rect">
            <a:avLst/>
          </a:prstGeom>
          <a:ln w="0">
            <a:noFill/>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80" name="Picture 2" descr="Post-pandemic: The power of crisis management planning | Science | AAAS"/>
          <p:cNvPicPr/>
          <p:nvPr/>
        </p:nvPicPr>
        <p:blipFill>
          <a:blip r:embed="rId4"/>
          <a:stretch/>
        </p:blipFill>
        <p:spPr>
          <a:xfrm>
            <a:off x="7315200" y="210600"/>
            <a:ext cx="4446720" cy="2490120"/>
          </a:xfrm>
          <a:prstGeom prst="rect">
            <a:avLst/>
          </a:prstGeom>
          <a:ln w="0">
            <a:noFill/>
          </a:ln>
        </p:spPr>
      </p:pic>
      <p:pic>
        <p:nvPicPr>
          <p:cNvPr id="181" name="Picture 2" descr="C:\Users\Marek Runiewicz\OneDrive - Karkonoska Państwowa Szkoła Wyższa w Jeleniej Górze\07215 PL-CZ Platforma cyfrowa\logo-cz-pl\Logo cz-pl eu.jpg"/>
          <p:cNvPicPr/>
          <p:nvPr/>
        </p:nvPicPr>
        <p:blipFill>
          <a:blip r:embed="rId5"/>
          <a:stretch/>
        </p:blipFill>
        <p:spPr>
          <a:xfrm>
            <a:off x="1355400" y="5584320"/>
            <a:ext cx="10242720" cy="980640"/>
          </a:xfrm>
          <a:prstGeom prst="rect">
            <a:avLst/>
          </a:prstGeom>
          <a:ln w="0">
            <a:noFill/>
          </a:ln>
        </p:spPr>
      </p:pic>
      <p:sp>
        <p:nvSpPr>
          <p:cNvPr id="182" name="pole tekstowe 6"/>
          <p:cNvSpPr/>
          <p:nvPr/>
        </p:nvSpPr>
        <p:spPr>
          <a:xfrm>
            <a:off x="1219320" y="282960"/>
            <a:ext cx="6095520" cy="545220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buNone/>
            </a:pPr>
            <a:r>
              <a:rPr lang="pl-PL" sz="3200" b="0" strike="noStrike" spc="-1">
                <a:solidFill>
                  <a:srgbClr val="0070C0"/>
                </a:solidFill>
                <a:latin typeface="Calibri"/>
              </a:rPr>
              <a:t>Co dalej? </a:t>
            </a:r>
            <a:endParaRPr lang="pl-PL" sz="3200" b="0" strike="noStrike" spc="-1">
              <a:latin typeface="Arial"/>
            </a:endParaRPr>
          </a:p>
          <a:p>
            <a:pPr>
              <a:lnSpc>
                <a:spcPct val="100000"/>
              </a:lnSpc>
              <a:buNone/>
            </a:pPr>
            <a:r>
              <a:rPr lang="pl-PL" sz="3200" b="0" strike="noStrike" spc="-1">
                <a:solidFill>
                  <a:srgbClr val="0070C0"/>
                </a:solidFill>
                <a:latin typeface="Calibri"/>
              </a:rPr>
              <a:t>Zamiast odpowiedzi Zespół naukowców z IFTF – Institute for the Future Uniwersytetu w Phoenix – wraz z pracownikami firm takich jak IBM czy Studio Walta Disneya przygotował listę niezbędnych kompetencji, które będą najważniejsze dla pracodawców w 2020 roku. Oto one:</a:t>
            </a:r>
            <a:endParaRPr lang="pl-PL" sz="3200" b="0" strike="noStrike" spc="-1">
              <a:latin typeface="Arial"/>
            </a:endParaRPr>
          </a:p>
          <a:p>
            <a:pPr>
              <a:lnSpc>
                <a:spcPct val="100000"/>
              </a:lnSpc>
              <a:buNone/>
            </a:pPr>
            <a:endParaRPr lang="pl-PL" sz="32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0">
          <a:blip r:embed="rId3"/>
          <a:stretch/>
        </a:blipFill>
        <a:effectLst/>
      </p:bgPr>
    </p:bg>
    <p:spTree>
      <p:nvGrpSpPr>
        <p:cNvPr id="1" name=""/>
        <p:cNvGrpSpPr/>
        <p:nvPr/>
      </p:nvGrpSpPr>
      <p:grpSpPr>
        <a:xfrm>
          <a:off x="0" y="0"/>
          <a:ext cx="0" cy="0"/>
          <a:chOff x="0" y="0"/>
          <a:chExt cx="0" cy="0"/>
        </a:xfrm>
      </p:grpSpPr>
      <p:pic>
        <p:nvPicPr>
          <p:cNvPr id="183" name="Picture 2" descr="C:\Users\Marek Runiewicz\OneDrive - Karkonoska Państwowa Szkoła Wyższa w Jeleniej Górze\07215 PL-CZ Platforma cyfrowa\logo-cz-pl\Logo cz-pl eu.jpg"/>
          <p:cNvPicPr/>
          <p:nvPr/>
        </p:nvPicPr>
        <p:blipFill>
          <a:blip r:embed="rId4"/>
          <a:stretch/>
        </p:blipFill>
        <p:spPr>
          <a:xfrm>
            <a:off x="1355400" y="5584320"/>
            <a:ext cx="10242720" cy="980640"/>
          </a:xfrm>
          <a:prstGeom prst="rect">
            <a:avLst/>
          </a:prstGeom>
          <a:ln w="0">
            <a:noFill/>
          </a:ln>
        </p:spPr>
      </p:pic>
      <p:sp>
        <p:nvSpPr>
          <p:cNvPr id="184" name="pole tekstowe 5"/>
          <p:cNvSpPr/>
          <p:nvPr/>
        </p:nvSpPr>
        <p:spPr>
          <a:xfrm>
            <a:off x="1355400" y="114120"/>
            <a:ext cx="10492200" cy="6378840"/>
          </a:xfrm>
          <a:prstGeom prst="rect">
            <a:avLst/>
          </a:prstGeom>
          <a:noFill/>
          <a:ln w="0">
            <a:noFill/>
          </a:ln>
        </p:spPr>
        <p:style>
          <a:lnRef idx="0">
            <a:scrgbClr r="0" g="0" b="0"/>
          </a:lnRef>
          <a:fillRef idx="0">
            <a:scrgbClr r="0" g="0" b="0"/>
          </a:fillRef>
          <a:effectRef idx="0">
            <a:scrgbClr r="0" g="0" b="0"/>
          </a:effectRef>
          <a:fontRef idx="minor"/>
        </p:style>
        <p:txBody>
          <a:bodyPr lIns="90000" tIns="45000" rIns="90000" bIns="45000" anchor="t">
            <a:spAutoFit/>
          </a:bodyPr>
          <a:lstStyle/>
          <a:p>
            <a:pPr>
              <a:lnSpc>
                <a:spcPct val="100000"/>
              </a:lnSpc>
              <a:spcAft>
                <a:spcPts val="799"/>
              </a:spcAft>
              <a:buNone/>
            </a:pPr>
            <a:r>
              <a:rPr lang="pl-PL" sz="1800" b="0" strike="noStrike" spc="-1">
                <a:solidFill>
                  <a:srgbClr val="454D9C"/>
                </a:solidFill>
                <a:latin typeface="MyriadPro-Regular"/>
                <a:ea typeface="Calibri"/>
              </a:rPr>
              <a:t>1</a:t>
            </a:r>
            <a:r>
              <a:rPr lang="pl-PL" sz="1400" b="0" strike="noStrike" spc="-1">
                <a:solidFill>
                  <a:srgbClr val="454D9C"/>
                </a:solidFill>
                <a:latin typeface="MyriadPro-Regular"/>
                <a:ea typeface="Calibri"/>
              </a:rPr>
              <a:t>. </a:t>
            </a:r>
            <a:r>
              <a:rPr lang="pl-PL" sz="1600" b="0" i="1" strike="noStrike" spc="-1">
                <a:solidFill>
                  <a:srgbClr val="000000"/>
                </a:solidFill>
                <a:latin typeface="MinionPro-It"/>
                <a:ea typeface="Calibri"/>
              </a:rPr>
              <a:t>Sense-making</a:t>
            </a:r>
            <a:r>
              <a:rPr lang="pl-PL" sz="1600" b="0" strike="noStrike" spc="-1">
                <a:solidFill>
                  <a:srgbClr val="000000"/>
                </a:solidFill>
                <a:latin typeface="MinionPro-Regular"/>
                <a:ea typeface="Calibri"/>
              </a:rPr>
              <a:t>: zdolność do odkrywania, ale i nadawania głębszego sensu temu, co chcemy wyrazić.</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2. </a:t>
            </a:r>
            <a:r>
              <a:rPr lang="pl-PL" sz="1600" b="0" i="1" strike="noStrike" spc="-1">
                <a:solidFill>
                  <a:srgbClr val="000000"/>
                </a:solidFill>
                <a:latin typeface="MinionPro-It"/>
                <a:ea typeface="Calibri"/>
              </a:rPr>
              <a:t>Social intelligence</a:t>
            </a:r>
            <a:r>
              <a:rPr lang="pl-PL" sz="1600" b="0" strike="noStrike" spc="-1">
                <a:solidFill>
                  <a:srgbClr val="000000"/>
                </a:solidFill>
                <a:latin typeface="MinionPro-Regular"/>
                <a:ea typeface="Calibri"/>
              </a:rPr>
              <a:t>: inteligencja społeczna, czyli zdolność do komunikowania się w prosty i bezpośredni sposób, a także wchodzenia w relacje międzyludzkie.</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3. </a:t>
            </a:r>
            <a:r>
              <a:rPr lang="pl-PL" sz="1600" b="0" i="1" strike="noStrike" spc="-1">
                <a:solidFill>
                  <a:srgbClr val="000000"/>
                </a:solidFill>
                <a:latin typeface="MinionPro-It"/>
                <a:ea typeface="Calibri"/>
              </a:rPr>
              <a:t>Novel and Adaptive thinking</a:t>
            </a:r>
            <a:r>
              <a:rPr lang="pl-PL" sz="1600" b="0" strike="noStrike" spc="-1">
                <a:solidFill>
                  <a:srgbClr val="000000"/>
                </a:solidFill>
                <a:latin typeface="MinionPro-Regular"/>
                <a:ea typeface="Calibri"/>
              </a:rPr>
              <a:t>: myślenie adaptacyjne, biegłość w rozwiązywaniu problemów, wymyślaniu rozwiązań i odpowiedzi wykraczających poza schemat.</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4. </a:t>
            </a:r>
            <a:r>
              <a:rPr lang="pl-PL" sz="1600" b="0" i="1" strike="noStrike" spc="-1">
                <a:solidFill>
                  <a:srgbClr val="000000"/>
                </a:solidFill>
                <a:latin typeface="MinionPro-It"/>
                <a:ea typeface="Calibri"/>
              </a:rPr>
              <a:t>Cross-cultural competency</a:t>
            </a:r>
            <a:r>
              <a:rPr lang="pl-PL" sz="1600" b="0" strike="noStrike" spc="-1">
                <a:solidFill>
                  <a:srgbClr val="000000"/>
                </a:solidFill>
                <a:latin typeface="MinionPro-Regular"/>
                <a:ea typeface="Calibri"/>
              </a:rPr>
              <a:t>: kompetencje międzykulturowe, czyli zdolność do operowania w zróżnicowanym środowisku kulturowym.</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5. </a:t>
            </a:r>
            <a:r>
              <a:rPr lang="pl-PL" sz="1600" b="0" i="1" strike="noStrike" spc="-1">
                <a:solidFill>
                  <a:srgbClr val="000000"/>
                </a:solidFill>
                <a:latin typeface="MinionPro-It"/>
                <a:ea typeface="Calibri"/>
              </a:rPr>
              <a:t>Computational thinking</a:t>
            </a:r>
            <a:r>
              <a:rPr lang="pl-PL" sz="1600" b="0" strike="noStrike" spc="-1">
                <a:solidFill>
                  <a:srgbClr val="000000"/>
                </a:solidFill>
                <a:latin typeface="MinionPro-Regular"/>
                <a:ea typeface="Calibri"/>
              </a:rPr>
              <a:t>: zdolność przetwarzania dużej ilości informacji i rozumowania opartego na danych (zwłaszcza wyciągania wniosków z tzw. Big Data).</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6. </a:t>
            </a:r>
            <a:r>
              <a:rPr lang="pl-PL" sz="1600" b="0" i="1" strike="noStrike" spc="-1">
                <a:solidFill>
                  <a:srgbClr val="000000"/>
                </a:solidFill>
                <a:latin typeface="MinionPro-It"/>
                <a:ea typeface="Calibri"/>
              </a:rPr>
              <a:t>New-media literacy</a:t>
            </a:r>
            <a:r>
              <a:rPr lang="pl-PL" sz="1600" b="0" strike="noStrike" spc="-1">
                <a:solidFill>
                  <a:srgbClr val="000000"/>
                </a:solidFill>
                <a:latin typeface="MinionPro-Regular"/>
                <a:ea typeface="Calibri"/>
              </a:rPr>
              <a:t>: umiejętność korzystania z nowych mediów, czyli nie tylko publikowanie postów na Facebooku w najbardziej odpowiednim czasie. To także zdolność do krytycznej oceny i opracowania treści</a:t>
            </a:r>
            <a:endParaRPr lang="pl-PL" sz="1600" b="0" strike="noStrike" spc="-1">
              <a:latin typeface="Arial"/>
            </a:endParaRPr>
          </a:p>
          <a:p>
            <a:pPr>
              <a:lnSpc>
                <a:spcPct val="100000"/>
              </a:lnSpc>
              <a:spcAft>
                <a:spcPts val="799"/>
              </a:spcAft>
              <a:buNone/>
            </a:pPr>
            <a:r>
              <a:rPr lang="pl-PL" sz="1600" b="0" strike="noStrike" spc="-1">
                <a:solidFill>
                  <a:srgbClr val="000000"/>
                </a:solidFill>
                <a:latin typeface="MinionPro-Regular"/>
                <a:ea typeface="Calibri"/>
              </a:rPr>
              <a:t>publikowanych w nowych mediach oraz wykorzystania ich w skutecznej komunikacji.</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7. </a:t>
            </a:r>
            <a:r>
              <a:rPr lang="pl-PL" sz="1600" b="0" i="1" strike="noStrike" spc="-1">
                <a:solidFill>
                  <a:srgbClr val="000000"/>
                </a:solidFill>
                <a:latin typeface="MinionPro-It"/>
                <a:ea typeface="Calibri"/>
              </a:rPr>
              <a:t>Transdisciplinarity</a:t>
            </a:r>
            <a:r>
              <a:rPr lang="pl-PL" sz="1600" b="0" strike="noStrike" spc="-1">
                <a:solidFill>
                  <a:srgbClr val="000000"/>
                </a:solidFill>
                <a:latin typeface="MinionPro-Regular"/>
                <a:ea typeface="Calibri"/>
              </a:rPr>
              <a:t>: interdyscyplinarność podjmowana jako umiejętność czytania i rozumienia pojęć w wielu dyscyplinach.</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8. </a:t>
            </a:r>
            <a:r>
              <a:rPr lang="pl-PL" sz="1600" b="0" i="1" strike="noStrike" spc="-1">
                <a:solidFill>
                  <a:srgbClr val="000000"/>
                </a:solidFill>
                <a:latin typeface="MinionPro-It"/>
                <a:ea typeface="Calibri"/>
              </a:rPr>
              <a:t>Design mindset</a:t>
            </a:r>
            <a:r>
              <a:rPr lang="pl-PL" sz="1600" b="0" strike="noStrike" spc="-1">
                <a:solidFill>
                  <a:srgbClr val="000000"/>
                </a:solidFill>
                <a:latin typeface="MinionPro-Regular"/>
                <a:ea typeface="Calibri"/>
              </a:rPr>
              <a:t>: myślenie wieloaspektowe (konwergencyjne i lateralne).</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9. </a:t>
            </a:r>
            <a:r>
              <a:rPr lang="pl-PL" sz="1600" b="0" i="1" strike="noStrike" spc="-1">
                <a:solidFill>
                  <a:srgbClr val="000000"/>
                </a:solidFill>
                <a:latin typeface="MinionPro-It"/>
                <a:ea typeface="Calibri"/>
              </a:rPr>
              <a:t>Cognitive load management</a:t>
            </a:r>
            <a:r>
              <a:rPr lang="pl-PL" sz="1600" b="0" strike="noStrike" spc="-1">
                <a:solidFill>
                  <a:srgbClr val="000000"/>
                </a:solidFill>
                <a:latin typeface="MinionPro-Regular"/>
                <a:ea typeface="Calibri"/>
              </a:rPr>
              <a:t>: zdolność do zmaksymalizowania funkcjonowania poznawczego i przyswajania wielu bodźców przy użyciu różnych narzędzi i technik.</a:t>
            </a:r>
            <a:endParaRPr lang="pl-PL" sz="1600" b="0" strike="noStrike" spc="-1">
              <a:latin typeface="Arial"/>
            </a:endParaRPr>
          </a:p>
          <a:p>
            <a:pPr>
              <a:lnSpc>
                <a:spcPct val="100000"/>
              </a:lnSpc>
              <a:spcAft>
                <a:spcPts val="799"/>
              </a:spcAft>
              <a:buNone/>
            </a:pPr>
            <a:r>
              <a:rPr lang="pl-PL" sz="1600" b="0" strike="noStrike" spc="-1">
                <a:solidFill>
                  <a:srgbClr val="454D9C"/>
                </a:solidFill>
                <a:latin typeface="MyriadPro-Regular"/>
                <a:ea typeface="Calibri"/>
              </a:rPr>
              <a:t>10. </a:t>
            </a:r>
            <a:r>
              <a:rPr lang="pl-PL" sz="1600" b="0" i="1" strike="noStrike" spc="-1">
                <a:solidFill>
                  <a:srgbClr val="000000"/>
                </a:solidFill>
                <a:latin typeface="MinionPro-It"/>
                <a:ea typeface="Calibri"/>
              </a:rPr>
              <a:t>Virtual collaboration</a:t>
            </a:r>
            <a:r>
              <a:rPr lang="pl-PL" sz="1600" b="0" strike="noStrike" spc="-1">
                <a:solidFill>
                  <a:srgbClr val="000000"/>
                </a:solidFill>
                <a:latin typeface="MinionPro-Regular"/>
                <a:ea typeface="Calibri"/>
              </a:rPr>
              <a:t>: zdolność do współpracy w wirtualnej przestrzeni w sposób wydajny, zaangażowany i wykazujący obecność w pracy wirtualnego zespołu.</a:t>
            </a:r>
            <a:endParaRPr lang="pl-PL" sz="1600" b="0" strike="noStrike" spc="-1">
              <a:latin typeface="Arial"/>
            </a:endParaRPr>
          </a:p>
          <a:p>
            <a:pPr>
              <a:lnSpc>
                <a:spcPct val="100000"/>
              </a:lnSpc>
              <a:buNone/>
            </a:pPr>
            <a:endParaRPr lang="pl-PL" sz="1600" b="0" strike="noStrike" spc="-1">
              <a:latin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0">
          <a:blip r:embed="rId2"/>
          <a:stretch/>
        </a:blipFill>
        <a:effectLst/>
      </p:bgPr>
    </p:bg>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mc:Choice>
    <mc:Fallback xmlns="" xmlns:p15="http://schemas.microsoft.com/office/powerpoint/2012/main">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2424</TotalTime>
  <Words>4255</Words>
  <Application>Microsoft Office PowerPoint</Application>
  <PresentationFormat>Panoramiczny</PresentationFormat>
  <Paragraphs>239</Paragraphs>
  <Slides>24</Slides>
  <Notes>22</Notes>
  <HiddenSlides>0</HiddenSlides>
  <MMClips>0</MMClips>
  <ScaleCrop>false</ScaleCrop>
  <HeadingPairs>
    <vt:vector size="6" baseType="variant">
      <vt:variant>
        <vt:lpstr>Używane czcionki</vt:lpstr>
      </vt:variant>
      <vt:variant>
        <vt:i4>14</vt:i4>
      </vt:variant>
      <vt:variant>
        <vt:lpstr>Motyw</vt:lpstr>
      </vt:variant>
      <vt:variant>
        <vt:i4>2</vt:i4>
      </vt:variant>
      <vt:variant>
        <vt:lpstr>Tytuły slajdów</vt:lpstr>
      </vt:variant>
      <vt:variant>
        <vt:i4>24</vt:i4>
      </vt:variant>
    </vt:vector>
  </HeadingPairs>
  <TitlesOfParts>
    <vt:vector size="40" baseType="lpstr">
      <vt:lpstr>Arial</vt:lpstr>
      <vt:lpstr>Calibri</vt:lpstr>
      <vt:lpstr>Calibri Light</vt:lpstr>
      <vt:lpstr>DejaVu Sans</vt:lpstr>
      <vt:lpstr>HP Simplified</vt:lpstr>
      <vt:lpstr>MinionPro-It</vt:lpstr>
      <vt:lpstr>MinionPro-Regular</vt:lpstr>
      <vt:lpstr>MyriadPro-Regular</vt:lpstr>
      <vt:lpstr>Source Sans Pro</vt:lpstr>
      <vt:lpstr>Symbol</vt:lpstr>
      <vt:lpstr>Times New Roman</vt:lpstr>
      <vt:lpstr>Univers for KPMG</vt:lpstr>
      <vt:lpstr>Univers for KPMG Light</vt:lpstr>
      <vt:lpstr>Wingdings</vt:lpstr>
      <vt:lpstr>Office Theme</vt:lpstr>
      <vt:lpstr>Office Theme</vt:lpstr>
      <vt:lpstr>Zarządzanie kryzysowe w szkołach podczas  pandemii COVID 19 </vt:lpstr>
      <vt:lpstr>Zarządzanie kryzysowe w szkołach podczas pandemii COVID 19  Sytuacja kryzysowa czy krok w ewolucji?  </vt:lpstr>
      <vt:lpstr>Zarządzanie kryzysowe w obliczu zagrożenia COVID-19 oznacza konieczność zaangażowania szeregu niezależnych umiejętności z różnych obszarów, w celu ułatwienia podjęcia odpowiednich decyzji</vt:lpstr>
      <vt:lpstr>Sytuacja kryzysowa czy kryzys?</vt:lpstr>
      <vt:lpstr>Zarządzanie kryzysowe w szkołach podczas pandemii COVID 19  Sytuacja kryzysowa czy krok w ewolucji?  </vt:lpstr>
      <vt:lpstr>Czasowe ograniczenie lub zawieszenie działalności jednostek oświatowych w związku z pandemią COVID-19 – podstawy prawne</vt:lpstr>
      <vt:lpstr>Zarządzanie kryzysowe w szkołach podczas pandemii COVID 19  Sytuacja kryzysowa czy krok w ewolucji?  </vt:lpstr>
      <vt:lpstr>Organizacja kształcenia i wychowania na odległość – główne założenia  </vt:lpstr>
      <vt:lpstr>Zarządzanie kryzysowe w szkołach podczas pandemii COVID 19  Sytuacja kryzysowa czy krok w ewolucji?  </vt:lpstr>
      <vt:lpstr>Organizacja kształcenia i wychowania na odległość – główne założenia </vt:lpstr>
      <vt:lpstr>Organizacja kształcenia i wychowania na odległość – główne założenia </vt:lpstr>
      <vt:lpstr>Organizacja kształcenia i wychowania na  odległość – główne założenia </vt:lpstr>
      <vt:lpstr>Wprowadzeniu przedstawionych rozwiązań w szkołach towarzyszy wiele problemów. Najczęściej wskazywano bariery po stronie uczniów. </vt:lpstr>
      <vt:lpstr> Przykłady problemów wskazywanych przez co najmniej połowę dyrektorów szkół podstawowych: </vt:lpstr>
      <vt:lpstr> Przykłady problemów częściej wskazywanych przez dyrektorów szkół w gminach wiejskich: </vt:lpstr>
      <vt:lpstr>Zarządzanie kryzysowe w szkołach podczas pandemii COVID 19  Sytuacja kryzysowa czy krok w ewolucji?  </vt:lpstr>
      <vt:lpstr>Modele zarzadzania szkołami w kontekście zarządzania zdalnego  </vt:lpstr>
      <vt:lpstr>Zarządzanie kryzysowe w szkołach podczas pandemii COVID 19  Sytuacja kryzysowa czy krok w ewolucji?  </vt:lpstr>
      <vt:lpstr>model procesu zmian J. Kottera, składa się  z ośmiu kroków: </vt:lpstr>
      <vt:lpstr>Trójfazowość modelu Lewina polega na wyróżnieniu trzech faz (etapów): </vt:lpstr>
      <vt:lpstr>Co dalej? Który obraz przedstawia edukację po pandemii?</vt:lpstr>
      <vt:lpstr>Prezentacja programu PowerPoint</vt:lpstr>
      <vt:lpstr>Prezentacja programu PowerPoint</vt:lpstr>
      <vt:lpstr>Prezentacja programu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Prezentacja programu PowerPoint</dc:title>
  <dc:subject/>
  <dc:creator>Marcin Rajkowski</dc:creator>
  <dc:description/>
  <cp:lastModifiedBy>Kacper Kaniewski</cp:lastModifiedBy>
  <cp:revision>11</cp:revision>
  <dcterms:created xsi:type="dcterms:W3CDTF">2021-06-29T09:16:06Z</dcterms:created>
  <dcterms:modified xsi:type="dcterms:W3CDTF">2023-08-25T08:09:18Z</dcterms:modified>
  <dc:language>pl-PL</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otes">
    <vt:i4>22</vt:i4>
  </property>
  <property fmtid="{D5CDD505-2E9C-101B-9397-08002B2CF9AE}" pid="3" name="PresentationFormat">
    <vt:lpwstr>Panoramiczny</vt:lpwstr>
  </property>
  <property fmtid="{D5CDD505-2E9C-101B-9397-08002B2CF9AE}" pid="4" name="Slides">
    <vt:i4>24</vt:i4>
  </property>
</Properties>
</file>