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n-US" sz="1800" b="0" strike="noStrike" spc="-1">
                <a:solidFill>
                  <a:srgbClr val="000000"/>
                </a:solidFill>
                <a:latin typeface="Century Gothic"/>
              </a:rPr>
              <a:t>Kliknij, aby przesunąć slajd</a:t>
            </a:r>
          </a:p>
        </p:txBody>
      </p:sp>
      <p:sp>
        <p:nvSpPr>
          <p:cNvPr id="140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pl-PL" sz="2000" b="0" strike="noStrike" spc="-1">
                <a:latin typeface="Arial"/>
              </a:rPr>
              <a:t>Kliknij, aby edytować format notatek</a:t>
            </a:r>
          </a:p>
        </p:txBody>
      </p:sp>
      <p:sp>
        <p:nvSpPr>
          <p:cNvPr id="141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pl-PL" sz="1400" b="0" strike="noStrike" spc="-1">
                <a:latin typeface="Times New Roman"/>
              </a:rPr>
              <a:t>&lt;główka&gt;</a:t>
            </a:r>
          </a:p>
        </p:txBody>
      </p:sp>
      <p:sp>
        <p:nvSpPr>
          <p:cNvPr id="142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r"/>
            <a:r>
              <a:rPr lang="pl-PL" sz="1400" b="0" strike="noStrike" spc="-1">
                <a:latin typeface="Times New Roman"/>
              </a:rPr>
              <a:t>&lt;data/godzina&gt;</a:t>
            </a:r>
          </a:p>
        </p:txBody>
      </p:sp>
      <p:sp>
        <p:nvSpPr>
          <p:cNvPr id="143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r>
              <a:rPr lang="pl-PL" sz="1400" b="0" strike="noStrike" spc="-1">
                <a:latin typeface="Times New Roman"/>
              </a:rPr>
              <a:t>&lt;stopka&gt;</a:t>
            </a:r>
          </a:p>
        </p:txBody>
      </p:sp>
      <p:sp>
        <p:nvSpPr>
          <p:cNvPr id="144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/>
            <a:fld id="{C4C9D8AA-5465-4526-8BEF-B64EB9538CF1}" type="slidenum">
              <a:rPr lang="pl-PL" sz="1400" b="0" strike="noStrike" spc="-1">
                <a:latin typeface="Times New Roman"/>
              </a:rPr>
              <a:t>‹#›</a:t>
            </a:fld>
            <a:endParaRPr lang="pl-PL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978090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4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pl-PL" sz="2000" b="0" strike="noStrike" spc="-1">
              <a:latin typeface="Arial"/>
            </a:endParaRPr>
          </a:p>
        </p:txBody>
      </p:sp>
      <p:sp>
        <p:nvSpPr>
          <p:cNvPr id="243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algn="r">
              <a:lnSpc>
                <a:spcPct val="100000"/>
              </a:lnSpc>
            </a:pPr>
            <a:fld id="{1FFF5F3D-4EE4-46FB-811D-E9B12FFCA8F0}" type="slidenum">
              <a:rPr lang="cs-CZ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lang="pl-PL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12438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subTitle"/>
          </p:nvPr>
        </p:nvSpPr>
        <p:spPr>
          <a:xfrm>
            <a:off x="2589120" y="2133720"/>
            <a:ext cx="8915040" cy="377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8915040" cy="377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4350240" cy="377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/>
          </p:nvPr>
        </p:nvSpPr>
        <p:spPr>
          <a:xfrm>
            <a:off x="7157160" y="2133720"/>
            <a:ext cx="4350240" cy="377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subTitle"/>
          </p:nvPr>
        </p:nvSpPr>
        <p:spPr>
          <a:xfrm>
            <a:off x="2593080" y="624240"/>
            <a:ext cx="8911440" cy="593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/>
          </p:nvPr>
        </p:nvSpPr>
        <p:spPr>
          <a:xfrm>
            <a:off x="7157160" y="2133720"/>
            <a:ext cx="4350240" cy="377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45" name="PlaceHolder 4"/>
          <p:cNvSpPr>
            <a:spLocks noGrp="1"/>
          </p:cNvSpPr>
          <p:nvPr>
            <p:ph/>
          </p:nvPr>
        </p:nvSpPr>
        <p:spPr>
          <a:xfrm>
            <a:off x="2589120" y="41065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4350240" cy="377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/>
          </p:nvPr>
        </p:nvSpPr>
        <p:spPr>
          <a:xfrm>
            <a:off x="7157160" y="21337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49" name="PlaceHolder 4"/>
          <p:cNvSpPr>
            <a:spLocks noGrp="1"/>
          </p:cNvSpPr>
          <p:nvPr>
            <p:ph/>
          </p:nvPr>
        </p:nvSpPr>
        <p:spPr>
          <a:xfrm>
            <a:off x="7157160" y="41065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7157160" y="21337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53" name="PlaceHolder 4"/>
          <p:cNvSpPr>
            <a:spLocks noGrp="1"/>
          </p:cNvSpPr>
          <p:nvPr>
            <p:ph/>
          </p:nvPr>
        </p:nvSpPr>
        <p:spPr>
          <a:xfrm>
            <a:off x="2589120" y="4106520"/>
            <a:ext cx="89150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89150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/>
          </p:nvPr>
        </p:nvSpPr>
        <p:spPr>
          <a:xfrm>
            <a:off x="2589120" y="4106520"/>
            <a:ext cx="89150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/>
          </p:nvPr>
        </p:nvSpPr>
        <p:spPr>
          <a:xfrm>
            <a:off x="7157160" y="21337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/>
          </p:nvPr>
        </p:nvSpPr>
        <p:spPr>
          <a:xfrm>
            <a:off x="2589120" y="41065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61" name="PlaceHolder 5"/>
          <p:cNvSpPr>
            <a:spLocks noGrp="1"/>
          </p:cNvSpPr>
          <p:nvPr>
            <p:ph/>
          </p:nvPr>
        </p:nvSpPr>
        <p:spPr>
          <a:xfrm>
            <a:off x="7157160" y="41065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287028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/>
          </p:nvPr>
        </p:nvSpPr>
        <p:spPr>
          <a:xfrm>
            <a:off x="5603400" y="2133720"/>
            <a:ext cx="287028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/>
          </p:nvPr>
        </p:nvSpPr>
        <p:spPr>
          <a:xfrm>
            <a:off x="8617320" y="2133720"/>
            <a:ext cx="287028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66" name="PlaceHolder 5"/>
          <p:cNvSpPr>
            <a:spLocks noGrp="1"/>
          </p:cNvSpPr>
          <p:nvPr>
            <p:ph/>
          </p:nvPr>
        </p:nvSpPr>
        <p:spPr>
          <a:xfrm>
            <a:off x="2589120" y="4106520"/>
            <a:ext cx="287028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67" name="PlaceHolder 6"/>
          <p:cNvSpPr>
            <a:spLocks noGrp="1"/>
          </p:cNvSpPr>
          <p:nvPr>
            <p:ph/>
          </p:nvPr>
        </p:nvSpPr>
        <p:spPr>
          <a:xfrm>
            <a:off x="5603400" y="4106520"/>
            <a:ext cx="287028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68" name="PlaceHolder 7"/>
          <p:cNvSpPr>
            <a:spLocks noGrp="1"/>
          </p:cNvSpPr>
          <p:nvPr>
            <p:ph/>
          </p:nvPr>
        </p:nvSpPr>
        <p:spPr>
          <a:xfrm>
            <a:off x="8617320" y="4106520"/>
            <a:ext cx="287028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subTitle"/>
          </p:nvPr>
        </p:nvSpPr>
        <p:spPr>
          <a:xfrm>
            <a:off x="2589120" y="2133720"/>
            <a:ext cx="8915040" cy="377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8915040" cy="377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4350240" cy="377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/>
          </p:nvPr>
        </p:nvSpPr>
        <p:spPr>
          <a:xfrm>
            <a:off x="7157160" y="2133720"/>
            <a:ext cx="4350240" cy="377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subTitle"/>
          </p:nvPr>
        </p:nvSpPr>
        <p:spPr>
          <a:xfrm>
            <a:off x="2593080" y="624240"/>
            <a:ext cx="8911440" cy="593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14" name="PlaceHolder 3"/>
          <p:cNvSpPr>
            <a:spLocks noGrp="1"/>
          </p:cNvSpPr>
          <p:nvPr>
            <p:ph/>
          </p:nvPr>
        </p:nvSpPr>
        <p:spPr>
          <a:xfrm>
            <a:off x="7157160" y="2133720"/>
            <a:ext cx="4350240" cy="377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15" name="PlaceHolder 4"/>
          <p:cNvSpPr>
            <a:spLocks noGrp="1"/>
          </p:cNvSpPr>
          <p:nvPr>
            <p:ph/>
          </p:nvPr>
        </p:nvSpPr>
        <p:spPr>
          <a:xfrm>
            <a:off x="2589120" y="41065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4350240" cy="377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/>
          </p:nvPr>
        </p:nvSpPr>
        <p:spPr>
          <a:xfrm>
            <a:off x="7157160" y="21337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/>
          </p:nvPr>
        </p:nvSpPr>
        <p:spPr>
          <a:xfrm>
            <a:off x="7157160" y="41065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/>
          </p:nvPr>
        </p:nvSpPr>
        <p:spPr>
          <a:xfrm>
            <a:off x="7157160" y="21337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23" name="PlaceHolder 4"/>
          <p:cNvSpPr>
            <a:spLocks noGrp="1"/>
          </p:cNvSpPr>
          <p:nvPr>
            <p:ph/>
          </p:nvPr>
        </p:nvSpPr>
        <p:spPr>
          <a:xfrm>
            <a:off x="2589120" y="4106520"/>
            <a:ext cx="89150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89150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2589120" y="4106520"/>
            <a:ext cx="89150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29" name="PlaceHolder 3"/>
          <p:cNvSpPr>
            <a:spLocks noGrp="1"/>
          </p:cNvSpPr>
          <p:nvPr>
            <p:ph/>
          </p:nvPr>
        </p:nvSpPr>
        <p:spPr>
          <a:xfrm>
            <a:off x="7157160" y="21337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30" name="PlaceHolder 4"/>
          <p:cNvSpPr>
            <a:spLocks noGrp="1"/>
          </p:cNvSpPr>
          <p:nvPr>
            <p:ph/>
          </p:nvPr>
        </p:nvSpPr>
        <p:spPr>
          <a:xfrm>
            <a:off x="2589120" y="41065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31" name="PlaceHolder 5"/>
          <p:cNvSpPr>
            <a:spLocks noGrp="1"/>
          </p:cNvSpPr>
          <p:nvPr>
            <p:ph/>
          </p:nvPr>
        </p:nvSpPr>
        <p:spPr>
          <a:xfrm>
            <a:off x="7157160" y="4106520"/>
            <a:ext cx="435024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/>
          </p:nvPr>
        </p:nvSpPr>
        <p:spPr>
          <a:xfrm>
            <a:off x="2589120" y="2133720"/>
            <a:ext cx="287028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34" name="PlaceHolder 3"/>
          <p:cNvSpPr>
            <a:spLocks noGrp="1"/>
          </p:cNvSpPr>
          <p:nvPr>
            <p:ph/>
          </p:nvPr>
        </p:nvSpPr>
        <p:spPr>
          <a:xfrm>
            <a:off x="5603400" y="2133720"/>
            <a:ext cx="287028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35" name="PlaceHolder 4"/>
          <p:cNvSpPr>
            <a:spLocks noGrp="1"/>
          </p:cNvSpPr>
          <p:nvPr>
            <p:ph/>
          </p:nvPr>
        </p:nvSpPr>
        <p:spPr>
          <a:xfrm>
            <a:off x="8617320" y="2133720"/>
            <a:ext cx="287028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36" name="PlaceHolder 5"/>
          <p:cNvSpPr>
            <a:spLocks noGrp="1"/>
          </p:cNvSpPr>
          <p:nvPr>
            <p:ph/>
          </p:nvPr>
        </p:nvSpPr>
        <p:spPr>
          <a:xfrm>
            <a:off x="2589120" y="4106520"/>
            <a:ext cx="287028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37" name="PlaceHolder 6"/>
          <p:cNvSpPr>
            <a:spLocks noGrp="1"/>
          </p:cNvSpPr>
          <p:nvPr>
            <p:ph/>
          </p:nvPr>
        </p:nvSpPr>
        <p:spPr>
          <a:xfrm>
            <a:off x="5603400" y="4106520"/>
            <a:ext cx="287028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38" name="PlaceHolder 7"/>
          <p:cNvSpPr>
            <a:spLocks noGrp="1"/>
          </p:cNvSpPr>
          <p:nvPr>
            <p:ph/>
          </p:nvPr>
        </p:nvSpPr>
        <p:spPr>
          <a:xfrm>
            <a:off x="8617320" y="4106520"/>
            <a:ext cx="2870280" cy="180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FE7C4"/>
            </a:gs>
          </a:gsLst>
          <a:path path="circle">
            <a:fillToRect l="25000" t="25000" r="75000" b="75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22"/>
          <p:cNvGrpSpPr/>
          <p:nvPr/>
        </p:nvGrpSpPr>
        <p:grpSpPr>
          <a:xfrm>
            <a:off x="0" y="228600"/>
            <a:ext cx="2851200" cy="6638400"/>
            <a:chOff x="0" y="228600"/>
            <a:chExt cx="2851200" cy="6638400"/>
          </a:xfrm>
        </p:grpSpPr>
        <p:sp>
          <p:nvSpPr>
            <p:cNvPr id="34" name="Freeform 11"/>
            <p:cNvSpPr/>
            <p:nvPr/>
          </p:nvSpPr>
          <p:spPr>
            <a:xfrm>
              <a:off x="0" y="2575080"/>
              <a:ext cx="100440" cy="625680"/>
            </a:xfrm>
            <a:custGeom>
              <a:avLst/>
              <a:gdLst/>
              <a:ahLst/>
              <a:cxnLst/>
              <a:rect l="l" t="t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" name="Freeform 12"/>
            <p:cNvSpPr/>
            <p:nvPr/>
          </p:nvSpPr>
          <p:spPr>
            <a:xfrm>
              <a:off x="128520" y="3156480"/>
              <a:ext cx="646200" cy="2322000"/>
            </a:xfrm>
            <a:custGeom>
              <a:avLst/>
              <a:gdLst/>
              <a:ahLst/>
              <a:cxnLst/>
              <a:rect l="l" t="t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" name="Freeform 13"/>
            <p:cNvSpPr/>
            <p:nvPr/>
          </p:nvSpPr>
          <p:spPr>
            <a:xfrm>
              <a:off x="807120" y="5447160"/>
              <a:ext cx="609120" cy="1419840"/>
            </a:xfrm>
            <a:custGeom>
              <a:avLst/>
              <a:gdLst/>
              <a:ahLst/>
              <a:cxnLst/>
              <a:rect l="l" t="t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" name="Freeform 14"/>
            <p:cNvSpPr/>
            <p:nvPr/>
          </p:nvSpPr>
          <p:spPr>
            <a:xfrm>
              <a:off x="959760" y="6503760"/>
              <a:ext cx="171000" cy="363240"/>
            </a:xfrm>
            <a:custGeom>
              <a:avLst/>
              <a:gdLst/>
              <a:ahLst/>
              <a:cxnLst/>
              <a:rect l="l" t="t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" name="Freeform 15"/>
            <p:cNvSpPr/>
            <p:nvPr/>
          </p:nvSpPr>
          <p:spPr>
            <a:xfrm>
              <a:off x="100800" y="3201120"/>
              <a:ext cx="821520" cy="3328200"/>
            </a:xfrm>
            <a:custGeom>
              <a:avLst/>
              <a:gdLst/>
              <a:ahLst/>
              <a:cxnLst/>
              <a:rect l="l" t="t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6" name="Freeform 16"/>
            <p:cNvSpPr/>
            <p:nvPr/>
          </p:nvSpPr>
          <p:spPr>
            <a:xfrm>
              <a:off x="22320" y="228600"/>
              <a:ext cx="105840" cy="2927520"/>
            </a:xfrm>
            <a:custGeom>
              <a:avLst/>
              <a:gdLst/>
              <a:ahLst/>
              <a:cxnLst/>
              <a:rect l="l" t="t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" name="Freeform 17"/>
            <p:cNvSpPr/>
            <p:nvPr/>
          </p:nvSpPr>
          <p:spPr>
            <a:xfrm>
              <a:off x="78120" y="2944080"/>
              <a:ext cx="77760" cy="493560"/>
            </a:xfrm>
            <a:custGeom>
              <a:avLst/>
              <a:gdLst/>
              <a:ahLst/>
              <a:cxnLst/>
              <a:rect l="l" t="t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" name="Freeform 18"/>
            <p:cNvSpPr/>
            <p:nvPr/>
          </p:nvSpPr>
          <p:spPr>
            <a:xfrm>
              <a:off x="769680" y="5478840"/>
              <a:ext cx="189720" cy="1024560"/>
            </a:xfrm>
            <a:custGeom>
              <a:avLst/>
              <a:gdLst/>
              <a:ahLst/>
              <a:cxnLst/>
              <a:rect l="l" t="t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9" name="Freeform 19"/>
            <p:cNvSpPr/>
            <p:nvPr/>
          </p:nvSpPr>
          <p:spPr>
            <a:xfrm>
              <a:off x="775440" y="1398960"/>
              <a:ext cx="2075760" cy="4047840"/>
            </a:xfrm>
            <a:custGeom>
              <a:avLst/>
              <a:gdLst/>
              <a:ahLst/>
              <a:cxnLst/>
              <a:rect l="l" t="t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0" name="Freeform 20"/>
            <p:cNvSpPr/>
            <p:nvPr/>
          </p:nvSpPr>
          <p:spPr>
            <a:xfrm>
              <a:off x="922680" y="6530040"/>
              <a:ext cx="161640" cy="336960"/>
            </a:xfrm>
            <a:custGeom>
              <a:avLst/>
              <a:gdLst/>
              <a:ahLst/>
              <a:cxnLst/>
              <a:rect l="l" t="t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1" name="Freeform 21"/>
            <p:cNvSpPr/>
            <p:nvPr/>
          </p:nvSpPr>
          <p:spPr>
            <a:xfrm>
              <a:off x="769680" y="5359320"/>
              <a:ext cx="37080" cy="221400"/>
            </a:xfrm>
            <a:custGeom>
              <a:avLst/>
              <a:gdLst/>
              <a:ahLst/>
              <a:cxnLst/>
              <a:rect l="l" t="t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2" name="Freeform 22"/>
            <p:cNvSpPr/>
            <p:nvPr/>
          </p:nvSpPr>
          <p:spPr>
            <a:xfrm>
              <a:off x="849960" y="6244560"/>
              <a:ext cx="238320" cy="622080"/>
            </a:xfrm>
            <a:custGeom>
              <a:avLst/>
              <a:gdLst/>
              <a:ahLst/>
              <a:cxnLst/>
              <a:rect l="l" t="t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13" name="Group 9"/>
          <p:cNvGrpSpPr/>
          <p:nvPr/>
        </p:nvGrpSpPr>
        <p:grpSpPr>
          <a:xfrm>
            <a:off x="27360" y="-720"/>
            <a:ext cx="2356200" cy="6853680"/>
            <a:chOff x="27360" y="-720"/>
            <a:chExt cx="2356200" cy="6853680"/>
          </a:xfrm>
        </p:grpSpPr>
        <p:sp>
          <p:nvSpPr>
            <p:cNvPr id="14" name="Freeform 27"/>
            <p:cNvSpPr/>
            <p:nvPr/>
          </p:nvSpPr>
          <p:spPr>
            <a:xfrm>
              <a:off x="27360" y="-720"/>
              <a:ext cx="493920" cy="4400640"/>
            </a:xfrm>
            <a:custGeom>
              <a:avLst/>
              <a:gdLst/>
              <a:ahLst/>
              <a:cxnLst/>
              <a:rect l="l" t="t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5" name="Freeform 28"/>
            <p:cNvSpPr/>
            <p:nvPr/>
          </p:nvSpPr>
          <p:spPr>
            <a:xfrm>
              <a:off x="550440" y="4316400"/>
              <a:ext cx="423000" cy="1580400"/>
            </a:xfrm>
            <a:custGeom>
              <a:avLst/>
              <a:gdLst/>
              <a:ahLst/>
              <a:cxnLst/>
              <a:rect l="l" t="t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6" name="Freeform 29"/>
            <p:cNvSpPr/>
            <p:nvPr/>
          </p:nvSpPr>
          <p:spPr>
            <a:xfrm>
              <a:off x="1006200" y="5862600"/>
              <a:ext cx="430560" cy="990360"/>
            </a:xfrm>
            <a:custGeom>
              <a:avLst/>
              <a:gdLst/>
              <a:ahLst/>
              <a:cxnLst/>
              <a:rect l="l" t="t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" name="Freeform 30"/>
            <p:cNvSpPr/>
            <p:nvPr/>
          </p:nvSpPr>
          <p:spPr>
            <a:xfrm>
              <a:off x="521640" y="4364280"/>
              <a:ext cx="551520" cy="2235600"/>
            </a:xfrm>
            <a:custGeom>
              <a:avLst/>
              <a:gdLst/>
              <a:ahLst/>
              <a:cxnLst/>
              <a:rect l="l" t="t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" name="Freeform 31"/>
            <p:cNvSpPr/>
            <p:nvPr/>
          </p:nvSpPr>
          <p:spPr>
            <a:xfrm>
              <a:off x="468000" y="1289160"/>
              <a:ext cx="173880" cy="3026880"/>
            </a:xfrm>
            <a:custGeom>
              <a:avLst/>
              <a:gdLst/>
              <a:ahLst/>
              <a:cxnLst/>
              <a:rect l="l" t="t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9" name="Freeform 32"/>
            <p:cNvSpPr/>
            <p:nvPr/>
          </p:nvSpPr>
          <p:spPr>
            <a:xfrm>
              <a:off x="1111680" y="6571440"/>
              <a:ext cx="133920" cy="281160"/>
            </a:xfrm>
            <a:custGeom>
              <a:avLst/>
              <a:gdLst/>
              <a:ahLst/>
              <a:cxnLst/>
              <a:rect l="l" t="t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0" name="Freeform 33"/>
            <p:cNvSpPr/>
            <p:nvPr/>
          </p:nvSpPr>
          <p:spPr>
            <a:xfrm>
              <a:off x="502560" y="4107600"/>
              <a:ext cx="82080" cy="511200"/>
            </a:xfrm>
            <a:custGeom>
              <a:avLst/>
              <a:gdLst/>
              <a:ahLst/>
              <a:cxnLst/>
              <a:rect l="l" t="t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" name="Freeform 34"/>
            <p:cNvSpPr/>
            <p:nvPr/>
          </p:nvSpPr>
          <p:spPr>
            <a:xfrm>
              <a:off x="973800" y="3145680"/>
              <a:ext cx="1409760" cy="2716560"/>
            </a:xfrm>
            <a:custGeom>
              <a:avLst/>
              <a:gdLst/>
              <a:ahLst/>
              <a:cxnLst/>
              <a:rect l="l" t="t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2" name="Freeform 35"/>
            <p:cNvSpPr/>
            <p:nvPr/>
          </p:nvSpPr>
          <p:spPr>
            <a:xfrm>
              <a:off x="1073520" y="6600240"/>
              <a:ext cx="120240" cy="252720"/>
            </a:xfrm>
            <a:custGeom>
              <a:avLst/>
              <a:gdLst/>
              <a:ahLst/>
              <a:cxnLst/>
              <a:rect l="l" t="t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3" name="Freeform 36"/>
            <p:cNvSpPr/>
            <p:nvPr/>
          </p:nvSpPr>
          <p:spPr>
            <a:xfrm>
              <a:off x="973800" y="5897160"/>
              <a:ext cx="137520" cy="673920"/>
            </a:xfrm>
            <a:custGeom>
              <a:avLst/>
              <a:gdLst/>
              <a:ahLst/>
              <a:cxnLst/>
              <a:rect l="l" t="t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4" name="Freeform 37"/>
            <p:cNvSpPr/>
            <p:nvPr/>
          </p:nvSpPr>
          <p:spPr>
            <a:xfrm>
              <a:off x="973800" y="5772600"/>
              <a:ext cx="37800" cy="227520"/>
            </a:xfrm>
            <a:custGeom>
              <a:avLst/>
              <a:gdLst/>
              <a:ahLst/>
              <a:cxnLst/>
              <a:rect l="l" t="t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5" name="Freeform 38"/>
            <p:cNvSpPr/>
            <p:nvPr/>
          </p:nvSpPr>
          <p:spPr>
            <a:xfrm>
              <a:off x="1006200" y="6322680"/>
              <a:ext cx="210240" cy="530280"/>
            </a:xfrm>
            <a:custGeom>
              <a:avLst/>
              <a:gdLst/>
              <a:ahLst/>
              <a:cxnLst/>
              <a:rect l="l" t="t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26" name="Rectangle 6"/>
          <p:cNvSpPr/>
          <p:nvPr/>
        </p:nvSpPr>
        <p:spPr>
          <a:xfrm>
            <a:off x="0" y="0"/>
            <a:ext cx="182520" cy="685764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38160" dist="25560" dir="5400000" rotWithShape="0">
              <a:srgbClr val="000000">
                <a:alpha val="2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600" b="0" strike="noStrike" spc="-1">
                <a:solidFill>
                  <a:srgbClr val="262626"/>
                </a:solidFill>
                <a:latin typeface="Century Gothic"/>
              </a:rPr>
              <a:t>Kliknutím lze upravit styl.</a:t>
            </a:r>
            <a:endParaRPr lang="en-US" sz="36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2589120" y="2133720"/>
            <a:ext cx="891504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Upravte styly předlohy textu.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 marL="743040" lvl="1" indent="-28584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600" b="0" strike="noStrike" spc="-1">
                <a:solidFill>
                  <a:srgbClr val="404040"/>
                </a:solidFill>
                <a:latin typeface="Century Gothic"/>
              </a:rPr>
              <a:t>Druhá úroveň</a:t>
            </a:r>
            <a:endParaRPr lang="en-US" sz="1600" b="0" strike="noStrike" spc="-1">
              <a:solidFill>
                <a:srgbClr val="404040"/>
              </a:solidFill>
              <a:latin typeface="Century Gothic"/>
            </a:endParaRPr>
          </a:p>
          <a:p>
            <a:pPr marL="1143000" lvl="2" indent="-22860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400" b="0" strike="noStrike" spc="-1">
                <a:solidFill>
                  <a:srgbClr val="404040"/>
                </a:solidFill>
                <a:latin typeface="Century Gothic"/>
              </a:rPr>
              <a:t>Třetí úroveň</a:t>
            </a:r>
            <a:endParaRPr lang="en-US" sz="1400" b="0" strike="noStrike" spc="-1">
              <a:solidFill>
                <a:srgbClr val="404040"/>
              </a:solidFill>
              <a:latin typeface="Century Gothic"/>
            </a:endParaRPr>
          </a:p>
          <a:p>
            <a:pPr marL="1600200" lvl="3" indent="-22860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200" b="0" strike="noStrike" spc="-1">
                <a:solidFill>
                  <a:srgbClr val="404040"/>
                </a:solidFill>
                <a:latin typeface="Century Gothic"/>
              </a:rPr>
              <a:t>Čtvrtá úroveň</a:t>
            </a:r>
            <a:endParaRPr lang="en-US" sz="1200" b="0" strike="noStrike" spc="-1">
              <a:solidFill>
                <a:srgbClr val="404040"/>
              </a:solidFill>
              <a:latin typeface="Century Gothic"/>
            </a:endParaRPr>
          </a:p>
          <a:p>
            <a:pPr marL="2057400" lvl="4" indent="-22860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200" b="0" strike="noStrike" spc="-1">
                <a:solidFill>
                  <a:srgbClr val="404040"/>
                </a:solidFill>
                <a:latin typeface="Century Gothic"/>
              </a:rPr>
              <a:t>Pátá úroveň</a:t>
            </a:r>
            <a:endParaRPr lang="en-US" sz="12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dt"/>
          </p:nvPr>
        </p:nvSpPr>
        <p:spPr>
          <a:xfrm>
            <a:off x="10361520" y="6130440"/>
            <a:ext cx="1145880" cy="370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0D400B4A-663D-4347-93AE-4EF97C0A0246}" type="datetime1">
              <a:rPr lang="cs-CZ" sz="900" b="0" strike="noStrike" spc="-1">
                <a:solidFill>
                  <a:srgbClr val="8B8B8B"/>
                </a:solidFill>
                <a:latin typeface="Century Gothic"/>
              </a:rPr>
              <a:t>2.2.2022</a:t>
            </a:fld>
            <a:endParaRPr lang="pl-PL" sz="900" b="0" strike="noStrike" spc="-1">
              <a:latin typeface="Times New Roman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</p:txBody>
      </p:sp>
      <p:sp>
        <p:nvSpPr>
          <p:cNvPr id="31" name="Freeform 11"/>
          <p:cNvSpPr/>
          <p:nvPr/>
        </p:nvSpPr>
        <p:spPr>
          <a:xfrm flipV="1">
            <a:off x="-3960" y="713880"/>
            <a:ext cx="1588320" cy="506880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2" name="PlaceHolder 5"/>
          <p:cNvSpPr>
            <a:spLocks noGrp="1"/>
          </p:cNvSpPr>
          <p:nvPr>
            <p:ph type="sldNum"/>
          </p:nvPr>
        </p:nvSpPr>
        <p:spPr>
          <a:xfrm>
            <a:off x="531720" y="787680"/>
            <a:ext cx="7794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9B3D324F-CE74-4536-B9AD-2A0AC22A2E73}" type="slidenum">
              <a:rPr lang="cs-CZ" sz="2000" b="0" strike="noStrike" spc="-1">
                <a:solidFill>
                  <a:srgbClr val="FEFFFF"/>
                </a:solidFill>
                <a:latin typeface="Century Gothic"/>
              </a:rPr>
              <a:t>‹#›</a:t>
            </a:fld>
            <a:endParaRPr lang="pl-PL" sz="20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FE7C4"/>
            </a:gs>
          </a:gsLst>
          <a:path path="circle">
            <a:fillToRect l="25000" t="25000" r="75000" b="75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22"/>
          <p:cNvGrpSpPr/>
          <p:nvPr/>
        </p:nvGrpSpPr>
        <p:grpSpPr>
          <a:xfrm>
            <a:off x="0" y="228600"/>
            <a:ext cx="2851200" cy="6638400"/>
            <a:chOff x="0" y="228600"/>
            <a:chExt cx="2851200" cy="6638400"/>
          </a:xfrm>
        </p:grpSpPr>
        <p:sp>
          <p:nvSpPr>
            <p:cNvPr id="70" name="Freeform 11"/>
            <p:cNvSpPr/>
            <p:nvPr/>
          </p:nvSpPr>
          <p:spPr>
            <a:xfrm>
              <a:off x="0" y="2575080"/>
              <a:ext cx="100440" cy="625680"/>
            </a:xfrm>
            <a:custGeom>
              <a:avLst/>
              <a:gdLst/>
              <a:ahLst/>
              <a:cxnLst/>
              <a:rect l="l" t="t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1" name="Freeform 12"/>
            <p:cNvSpPr/>
            <p:nvPr/>
          </p:nvSpPr>
          <p:spPr>
            <a:xfrm>
              <a:off x="128520" y="3156480"/>
              <a:ext cx="646200" cy="2322000"/>
            </a:xfrm>
            <a:custGeom>
              <a:avLst/>
              <a:gdLst/>
              <a:ahLst/>
              <a:cxnLst/>
              <a:rect l="l" t="t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2" name="Freeform 13"/>
            <p:cNvSpPr/>
            <p:nvPr/>
          </p:nvSpPr>
          <p:spPr>
            <a:xfrm>
              <a:off x="807120" y="5447160"/>
              <a:ext cx="609120" cy="1419840"/>
            </a:xfrm>
            <a:custGeom>
              <a:avLst/>
              <a:gdLst/>
              <a:ahLst/>
              <a:cxnLst/>
              <a:rect l="l" t="t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3" name="Freeform 14"/>
            <p:cNvSpPr/>
            <p:nvPr/>
          </p:nvSpPr>
          <p:spPr>
            <a:xfrm>
              <a:off x="959760" y="6503760"/>
              <a:ext cx="171000" cy="363240"/>
            </a:xfrm>
            <a:custGeom>
              <a:avLst/>
              <a:gdLst/>
              <a:ahLst/>
              <a:cxnLst/>
              <a:rect l="l" t="t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4" name="Freeform 15"/>
            <p:cNvSpPr/>
            <p:nvPr/>
          </p:nvSpPr>
          <p:spPr>
            <a:xfrm>
              <a:off x="100800" y="3201120"/>
              <a:ext cx="821520" cy="3328200"/>
            </a:xfrm>
            <a:custGeom>
              <a:avLst/>
              <a:gdLst/>
              <a:ahLst/>
              <a:cxnLst/>
              <a:rect l="l" t="t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5" name="Freeform 16"/>
            <p:cNvSpPr/>
            <p:nvPr/>
          </p:nvSpPr>
          <p:spPr>
            <a:xfrm>
              <a:off x="22320" y="228600"/>
              <a:ext cx="105840" cy="2927520"/>
            </a:xfrm>
            <a:custGeom>
              <a:avLst/>
              <a:gdLst/>
              <a:ahLst/>
              <a:cxnLst/>
              <a:rect l="l" t="t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6" name="Freeform 17"/>
            <p:cNvSpPr/>
            <p:nvPr/>
          </p:nvSpPr>
          <p:spPr>
            <a:xfrm>
              <a:off x="78120" y="2944080"/>
              <a:ext cx="77760" cy="493560"/>
            </a:xfrm>
            <a:custGeom>
              <a:avLst/>
              <a:gdLst/>
              <a:ahLst/>
              <a:cxnLst/>
              <a:rect l="l" t="t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7" name="Freeform 18"/>
            <p:cNvSpPr/>
            <p:nvPr/>
          </p:nvSpPr>
          <p:spPr>
            <a:xfrm>
              <a:off x="769680" y="5478840"/>
              <a:ext cx="189720" cy="1024560"/>
            </a:xfrm>
            <a:custGeom>
              <a:avLst/>
              <a:gdLst/>
              <a:ahLst/>
              <a:cxnLst/>
              <a:rect l="l" t="t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8" name="Freeform 19"/>
            <p:cNvSpPr/>
            <p:nvPr/>
          </p:nvSpPr>
          <p:spPr>
            <a:xfrm>
              <a:off x="775440" y="1398960"/>
              <a:ext cx="2075760" cy="4047840"/>
            </a:xfrm>
            <a:custGeom>
              <a:avLst/>
              <a:gdLst/>
              <a:ahLst/>
              <a:cxnLst/>
              <a:rect l="l" t="t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9" name="Freeform 20"/>
            <p:cNvSpPr/>
            <p:nvPr/>
          </p:nvSpPr>
          <p:spPr>
            <a:xfrm>
              <a:off x="922680" y="6530040"/>
              <a:ext cx="161640" cy="336960"/>
            </a:xfrm>
            <a:custGeom>
              <a:avLst/>
              <a:gdLst/>
              <a:ahLst/>
              <a:cxnLst/>
              <a:rect l="l" t="t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0" name="Freeform 21"/>
            <p:cNvSpPr/>
            <p:nvPr/>
          </p:nvSpPr>
          <p:spPr>
            <a:xfrm>
              <a:off x="769680" y="5359320"/>
              <a:ext cx="37080" cy="221400"/>
            </a:xfrm>
            <a:custGeom>
              <a:avLst/>
              <a:gdLst/>
              <a:ahLst/>
              <a:cxnLst/>
              <a:rect l="l" t="t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1" name="Freeform 22"/>
            <p:cNvSpPr/>
            <p:nvPr/>
          </p:nvSpPr>
          <p:spPr>
            <a:xfrm>
              <a:off x="849960" y="6244560"/>
              <a:ext cx="238320" cy="622080"/>
            </a:xfrm>
            <a:custGeom>
              <a:avLst/>
              <a:gdLst/>
              <a:ahLst/>
              <a:cxnLst/>
              <a:rect l="l" t="t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82" name="Group 9"/>
          <p:cNvGrpSpPr/>
          <p:nvPr/>
        </p:nvGrpSpPr>
        <p:grpSpPr>
          <a:xfrm>
            <a:off x="27360" y="-720"/>
            <a:ext cx="2356200" cy="6853680"/>
            <a:chOff x="27360" y="-720"/>
            <a:chExt cx="2356200" cy="6853680"/>
          </a:xfrm>
        </p:grpSpPr>
        <p:sp>
          <p:nvSpPr>
            <p:cNvPr id="83" name="Freeform 27"/>
            <p:cNvSpPr/>
            <p:nvPr/>
          </p:nvSpPr>
          <p:spPr>
            <a:xfrm>
              <a:off x="27360" y="-720"/>
              <a:ext cx="493920" cy="4400640"/>
            </a:xfrm>
            <a:custGeom>
              <a:avLst/>
              <a:gdLst/>
              <a:ahLst/>
              <a:cxnLst/>
              <a:rect l="l" t="t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4" name="Freeform 28"/>
            <p:cNvSpPr/>
            <p:nvPr/>
          </p:nvSpPr>
          <p:spPr>
            <a:xfrm>
              <a:off x="550440" y="4316400"/>
              <a:ext cx="423000" cy="1580400"/>
            </a:xfrm>
            <a:custGeom>
              <a:avLst/>
              <a:gdLst/>
              <a:ahLst/>
              <a:cxnLst/>
              <a:rect l="l" t="t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5" name="Freeform 29"/>
            <p:cNvSpPr/>
            <p:nvPr/>
          </p:nvSpPr>
          <p:spPr>
            <a:xfrm>
              <a:off x="1006200" y="5862600"/>
              <a:ext cx="430560" cy="990360"/>
            </a:xfrm>
            <a:custGeom>
              <a:avLst/>
              <a:gdLst/>
              <a:ahLst/>
              <a:cxnLst/>
              <a:rect l="l" t="t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6" name="Freeform 30"/>
            <p:cNvSpPr/>
            <p:nvPr/>
          </p:nvSpPr>
          <p:spPr>
            <a:xfrm>
              <a:off x="521640" y="4364280"/>
              <a:ext cx="551520" cy="2235600"/>
            </a:xfrm>
            <a:custGeom>
              <a:avLst/>
              <a:gdLst/>
              <a:ahLst/>
              <a:cxnLst/>
              <a:rect l="l" t="t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7" name="Freeform 31"/>
            <p:cNvSpPr/>
            <p:nvPr/>
          </p:nvSpPr>
          <p:spPr>
            <a:xfrm>
              <a:off x="468000" y="1289160"/>
              <a:ext cx="173880" cy="3026880"/>
            </a:xfrm>
            <a:custGeom>
              <a:avLst/>
              <a:gdLst/>
              <a:ahLst/>
              <a:cxnLst/>
              <a:rect l="l" t="t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8" name="Freeform 32"/>
            <p:cNvSpPr/>
            <p:nvPr/>
          </p:nvSpPr>
          <p:spPr>
            <a:xfrm>
              <a:off x="1111680" y="6571440"/>
              <a:ext cx="133920" cy="281160"/>
            </a:xfrm>
            <a:custGeom>
              <a:avLst/>
              <a:gdLst/>
              <a:ahLst/>
              <a:cxnLst/>
              <a:rect l="l" t="t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9" name="Freeform 33"/>
            <p:cNvSpPr/>
            <p:nvPr/>
          </p:nvSpPr>
          <p:spPr>
            <a:xfrm>
              <a:off x="502560" y="4107600"/>
              <a:ext cx="82080" cy="511200"/>
            </a:xfrm>
            <a:custGeom>
              <a:avLst/>
              <a:gdLst/>
              <a:ahLst/>
              <a:cxnLst/>
              <a:rect l="l" t="t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90" name="Freeform 34"/>
            <p:cNvSpPr/>
            <p:nvPr/>
          </p:nvSpPr>
          <p:spPr>
            <a:xfrm>
              <a:off x="973800" y="3145680"/>
              <a:ext cx="1409760" cy="2716560"/>
            </a:xfrm>
            <a:custGeom>
              <a:avLst/>
              <a:gdLst/>
              <a:ahLst/>
              <a:cxnLst/>
              <a:rect l="l" t="t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91" name="Freeform 35"/>
            <p:cNvSpPr/>
            <p:nvPr/>
          </p:nvSpPr>
          <p:spPr>
            <a:xfrm>
              <a:off x="1073520" y="6600240"/>
              <a:ext cx="120240" cy="252720"/>
            </a:xfrm>
            <a:custGeom>
              <a:avLst/>
              <a:gdLst/>
              <a:ahLst/>
              <a:cxnLst/>
              <a:rect l="l" t="t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92" name="Freeform 36"/>
            <p:cNvSpPr/>
            <p:nvPr/>
          </p:nvSpPr>
          <p:spPr>
            <a:xfrm>
              <a:off x="973800" y="5897160"/>
              <a:ext cx="137520" cy="673920"/>
            </a:xfrm>
            <a:custGeom>
              <a:avLst/>
              <a:gdLst/>
              <a:ahLst/>
              <a:cxnLst/>
              <a:rect l="l" t="t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93" name="Freeform 37"/>
            <p:cNvSpPr/>
            <p:nvPr/>
          </p:nvSpPr>
          <p:spPr>
            <a:xfrm>
              <a:off x="973800" y="5772600"/>
              <a:ext cx="37800" cy="227520"/>
            </a:xfrm>
            <a:custGeom>
              <a:avLst/>
              <a:gdLst/>
              <a:ahLst/>
              <a:cxnLst/>
              <a:rect l="l" t="t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94" name="Freeform 38"/>
            <p:cNvSpPr/>
            <p:nvPr/>
          </p:nvSpPr>
          <p:spPr>
            <a:xfrm>
              <a:off x="1006200" y="6322680"/>
              <a:ext cx="210240" cy="530280"/>
            </a:xfrm>
            <a:custGeom>
              <a:avLst/>
              <a:gdLst/>
              <a:ahLst/>
              <a:cxnLst/>
              <a:rect l="l" t="t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95" name="Rectangle 6"/>
          <p:cNvSpPr/>
          <p:nvPr/>
        </p:nvSpPr>
        <p:spPr>
          <a:xfrm>
            <a:off x="0" y="0"/>
            <a:ext cx="182520" cy="685764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38160" dist="25560" dir="5400000" rotWithShape="0">
              <a:srgbClr val="000000">
                <a:alpha val="2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600" b="0" strike="noStrike" spc="-1">
                <a:solidFill>
                  <a:srgbClr val="262626"/>
                </a:solidFill>
                <a:latin typeface="Century Gothic"/>
              </a:rPr>
              <a:t>Kliknutím lze upravit styl.</a:t>
            </a:r>
            <a:endParaRPr lang="en-US" sz="36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2589120" y="2133720"/>
            <a:ext cx="431352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Upravte styly předlohy textu.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 marL="743040" lvl="1" indent="-28584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600" b="0" strike="noStrike" spc="-1">
                <a:solidFill>
                  <a:srgbClr val="404040"/>
                </a:solidFill>
                <a:latin typeface="Century Gothic"/>
              </a:rPr>
              <a:t>Druhá úroveň</a:t>
            </a:r>
            <a:endParaRPr lang="en-US" sz="1600" b="0" strike="noStrike" spc="-1">
              <a:solidFill>
                <a:srgbClr val="404040"/>
              </a:solidFill>
              <a:latin typeface="Century Gothic"/>
            </a:endParaRPr>
          </a:p>
          <a:p>
            <a:pPr marL="1143000" lvl="2" indent="-22860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400" b="0" strike="noStrike" spc="-1">
                <a:solidFill>
                  <a:srgbClr val="404040"/>
                </a:solidFill>
                <a:latin typeface="Century Gothic"/>
              </a:rPr>
              <a:t>Třetí úroveň</a:t>
            </a:r>
            <a:endParaRPr lang="en-US" sz="1400" b="0" strike="noStrike" spc="-1">
              <a:solidFill>
                <a:srgbClr val="404040"/>
              </a:solidFill>
              <a:latin typeface="Century Gothic"/>
            </a:endParaRPr>
          </a:p>
          <a:p>
            <a:pPr marL="1600200" lvl="3" indent="-22860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200" b="0" strike="noStrike" spc="-1">
                <a:solidFill>
                  <a:srgbClr val="404040"/>
                </a:solidFill>
                <a:latin typeface="Century Gothic"/>
              </a:rPr>
              <a:t>Čtvrtá úroveň</a:t>
            </a:r>
            <a:endParaRPr lang="en-US" sz="1200" b="0" strike="noStrike" spc="-1">
              <a:solidFill>
                <a:srgbClr val="404040"/>
              </a:solidFill>
              <a:latin typeface="Century Gothic"/>
            </a:endParaRPr>
          </a:p>
          <a:p>
            <a:pPr marL="2057400" lvl="4" indent="-22860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200" b="0" strike="noStrike" spc="-1">
                <a:solidFill>
                  <a:srgbClr val="404040"/>
                </a:solidFill>
                <a:latin typeface="Century Gothic"/>
              </a:rPr>
              <a:t>Pátá úroveň</a:t>
            </a:r>
            <a:endParaRPr lang="en-US" sz="12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7190640" y="2126160"/>
            <a:ext cx="431352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Upravte styly předlohy textu.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 marL="743040" lvl="1" indent="-28584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600" b="0" strike="noStrike" spc="-1">
                <a:solidFill>
                  <a:srgbClr val="404040"/>
                </a:solidFill>
                <a:latin typeface="Century Gothic"/>
              </a:rPr>
              <a:t>Druhá úroveň</a:t>
            </a:r>
            <a:endParaRPr lang="en-US" sz="1600" b="0" strike="noStrike" spc="-1">
              <a:solidFill>
                <a:srgbClr val="404040"/>
              </a:solidFill>
              <a:latin typeface="Century Gothic"/>
            </a:endParaRPr>
          </a:p>
          <a:p>
            <a:pPr marL="1143000" lvl="2" indent="-22860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400" b="0" strike="noStrike" spc="-1">
                <a:solidFill>
                  <a:srgbClr val="404040"/>
                </a:solidFill>
                <a:latin typeface="Century Gothic"/>
              </a:rPr>
              <a:t>Třetí úroveň</a:t>
            </a:r>
            <a:endParaRPr lang="en-US" sz="1400" b="0" strike="noStrike" spc="-1">
              <a:solidFill>
                <a:srgbClr val="404040"/>
              </a:solidFill>
              <a:latin typeface="Century Gothic"/>
            </a:endParaRPr>
          </a:p>
          <a:p>
            <a:pPr marL="1600200" lvl="3" indent="-22860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200" b="0" strike="noStrike" spc="-1">
                <a:solidFill>
                  <a:srgbClr val="404040"/>
                </a:solidFill>
                <a:latin typeface="Century Gothic"/>
              </a:rPr>
              <a:t>Čtvrtá úroveň</a:t>
            </a:r>
            <a:endParaRPr lang="en-US" sz="1200" b="0" strike="noStrike" spc="-1">
              <a:solidFill>
                <a:srgbClr val="404040"/>
              </a:solidFill>
              <a:latin typeface="Century Gothic"/>
            </a:endParaRPr>
          </a:p>
          <a:p>
            <a:pPr marL="2057400" lvl="4" indent="-22860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200" b="0" strike="noStrike" spc="-1">
                <a:solidFill>
                  <a:srgbClr val="404040"/>
                </a:solidFill>
                <a:latin typeface="Century Gothic"/>
              </a:rPr>
              <a:t>Pátá úroveň</a:t>
            </a:r>
            <a:endParaRPr lang="en-US" sz="12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dt"/>
          </p:nvPr>
        </p:nvSpPr>
        <p:spPr>
          <a:xfrm>
            <a:off x="10361520" y="6130440"/>
            <a:ext cx="1145880" cy="370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B88B6EC7-22AF-451B-B553-56606B6B1793}" type="datetime1">
              <a:rPr lang="cs-CZ" sz="900" b="0" strike="noStrike" spc="-1">
                <a:solidFill>
                  <a:srgbClr val="8B8B8B"/>
                </a:solidFill>
                <a:latin typeface="Century Gothic"/>
              </a:rPr>
              <a:t>2.2.2022</a:t>
            </a:fld>
            <a:endParaRPr lang="pl-PL" sz="900" b="0" strike="noStrike" spc="-1">
              <a:latin typeface="Times New Roman"/>
            </a:endParaRPr>
          </a:p>
        </p:txBody>
      </p:sp>
      <p:sp>
        <p:nvSpPr>
          <p:cNvPr id="100" name="PlaceHolder 5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</p:txBody>
      </p:sp>
      <p:sp>
        <p:nvSpPr>
          <p:cNvPr id="101" name="Freeform 11"/>
          <p:cNvSpPr/>
          <p:nvPr/>
        </p:nvSpPr>
        <p:spPr>
          <a:xfrm flipV="1">
            <a:off x="-3960" y="713880"/>
            <a:ext cx="1588320" cy="506880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2" name="PlaceHolder 6"/>
          <p:cNvSpPr>
            <a:spLocks noGrp="1"/>
          </p:cNvSpPr>
          <p:nvPr>
            <p:ph type="sldNum"/>
          </p:nvPr>
        </p:nvSpPr>
        <p:spPr>
          <a:xfrm>
            <a:off x="531720" y="787680"/>
            <a:ext cx="7794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FE0A7782-F3D8-45B2-A5B7-CA2FC3672C90}" type="slidenum">
              <a:rPr lang="cs-CZ" sz="2000" b="0" strike="noStrike" spc="-1">
                <a:solidFill>
                  <a:srgbClr val="FEFFFF"/>
                </a:solidFill>
                <a:latin typeface="Century Gothic"/>
              </a:rPr>
              <a:t>‹#›</a:t>
            </a:fld>
            <a:endParaRPr lang="pl-PL" sz="20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927720" y="1324440"/>
            <a:ext cx="10515240" cy="4047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algn="ctr">
              <a:lnSpc>
                <a:spcPct val="115000"/>
              </a:lnSpc>
              <a:spcAft>
                <a:spcPts val="1001"/>
              </a:spcAft>
              <a:tabLst>
                <a:tab pos="4286160" algn="l"/>
              </a:tabLst>
            </a:pPr>
            <a:r>
              <a:rPr lang="cs-CZ" sz="4000" b="1" strike="noStrike" spc="-1">
                <a:solidFill>
                  <a:srgbClr val="262626"/>
                </a:solidFill>
                <a:latin typeface="Century Gothic"/>
                <a:ea typeface="Calibri"/>
              </a:rPr>
              <a:t>Zarządzanie kryzysowe podczas pandemii COVID-19 w szkołach w Republice Czeskiej</a:t>
            </a:r>
            <a:r>
              <a:t/>
            </a:r>
            <a:br/>
            <a:r>
              <a:rPr lang="cs-CZ" sz="2000" b="1" strike="noStrike" spc="-1">
                <a:solidFill>
                  <a:srgbClr val="262626"/>
                </a:solidFill>
                <a:latin typeface="Century Gothic"/>
                <a:ea typeface="Calibri"/>
              </a:rPr>
              <a:t>Wyższa Zawodowa Szkoła Medyczna, Średnia Szkoła Medyczna</a:t>
            </a:r>
            <a:endParaRPr lang="en-US" sz="2000" b="0" strike="noStrike" spc="-1">
              <a:solidFill>
                <a:srgbClr val="000000"/>
              </a:solidFill>
              <a:latin typeface="Century Gothic"/>
            </a:endParaRPr>
          </a:p>
          <a:p>
            <a:pPr algn="ctr">
              <a:lnSpc>
                <a:spcPct val="115000"/>
              </a:lnSpc>
              <a:spcAft>
                <a:spcPts val="1001"/>
              </a:spcAft>
              <a:tabLst>
                <a:tab pos="4286160" algn="l"/>
              </a:tabLst>
            </a:pPr>
            <a:r>
              <a:rPr lang="cs-CZ" sz="2000" b="1" strike="noStrike" spc="-1">
                <a:solidFill>
                  <a:srgbClr val="262626"/>
                </a:solidFill>
                <a:latin typeface="Century Gothic"/>
                <a:ea typeface="Calibri"/>
              </a:rPr>
              <a:t>i Akademia Biznesu, Trutnov</a:t>
            </a:r>
            <a:r>
              <a:t/>
            </a:r>
            <a:br/>
            <a:endParaRPr lang="en-US" sz="2000" b="0" strike="noStrike" spc="-1">
              <a:solidFill>
                <a:srgbClr val="000000"/>
              </a:solidFill>
              <a:latin typeface="Century Gothic"/>
            </a:endParaRPr>
          </a:p>
        </p:txBody>
      </p:sp>
      <p:pic>
        <p:nvPicPr>
          <p:cNvPr id="146" name="Zástupný symbol pro obsah 4"/>
          <p:cNvPicPr/>
          <p:nvPr/>
        </p:nvPicPr>
        <p:blipFill>
          <a:blip r:embed="rId3"/>
          <a:stretch/>
        </p:blipFill>
        <p:spPr>
          <a:xfrm>
            <a:off x="2505960" y="2505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47" name="PlaceHolder 2"/>
          <p:cNvSpPr>
            <a:spLocks noGrp="1"/>
          </p:cNvSpPr>
          <p:nvPr>
            <p:ph type="ftr"/>
          </p:nvPr>
        </p:nvSpPr>
        <p:spPr>
          <a:xfrm>
            <a:off x="1216800" y="6300000"/>
            <a:ext cx="99432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</p:txBody>
      </p:sp>
      <p:pic>
        <p:nvPicPr>
          <p:cNvPr id="148" name="Obrázek 2"/>
          <p:cNvPicPr/>
          <p:nvPr/>
        </p:nvPicPr>
        <p:blipFill>
          <a:blip r:embed="rId4"/>
          <a:stretch/>
        </p:blipFill>
        <p:spPr>
          <a:xfrm>
            <a:off x="4987800" y="4412880"/>
            <a:ext cx="2571120" cy="17107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/>
          </p:nvPr>
        </p:nvSpPr>
        <p:spPr>
          <a:xfrm>
            <a:off x="1618920" y="2133720"/>
            <a:ext cx="988524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Sytuacja z pandemią SARS-CoV-2, która dotknęła nas wiosną 2020 r. oraz jesienią i zimą 2020/21 r., zainicjowała rózne problemy, na które niewiele szkół było przygotowanych 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W pierwszej fali COVID -19 (wiosna 2020 r.) nie opracowano strategii zarządzania ryzykiem w celu przygotowania się  do zarządzania kryzysowego w czasie pandemii.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15000"/>
              </a:lnSpc>
              <a:spcAft>
                <a:spcPts val="1001"/>
              </a:spcAft>
              <a:tabLst>
                <a:tab pos="428616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  <a:ea typeface="Microsoft YaHei"/>
              </a:rPr>
              <a:t>Niniejsza prezentacja koncentruje się na analizie i </a:t>
            </a:r>
            <a:r>
              <a:t/>
            </a:r>
            <a:br/>
            <a:r>
              <a:rPr lang="cs-CZ" sz="1800" b="0" strike="noStrike" spc="-1">
                <a:solidFill>
                  <a:srgbClr val="404040"/>
                </a:solidFill>
                <a:latin typeface="Century Gothic"/>
                <a:ea typeface="Microsoft YaHei"/>
              </a:rPr>
              <a:t>ocenie wniosków wyciągniętych z sytuacji kryzysowej </a:t>
            </a:r>
            <a:r>
              <a:t/>
            </a:r>
            <a:br/>
            <a:r>
              <a:rPr lang="cs-CZ" sz="1800" b="0" strike="noStrike" spc="-1">
                <a:solidFill>
                  <a:srgbClr val="404040"/>
                </a:solidFill>
                <a:latin typeface="Century Gothic"/>
                <a:ea typeface="Microsoft YaHei"/>
              </a:rPr>
              <a:t>podczas pierwszej i drugiej fali pandemii w </a:t>
            </a:r>
            <a:r>
              <a:t/>
            </a:r>
            <a:br/>
            <a:r>
              <a:rPr lang="cs-CZ" sz="2000" b="1" strike="noStrike" spc="-1">
                <a:solidFill>
                  <a:srgbClr val="262626"/>
                </a:solidFill>
                <a:latin typeface="Century Gothic"/>
                <a:ea typeface="Calibri"/>
              </a:rPr>
              <a:t>Wyższa Zawodowa Szkoła Medyczna,</a:t>
            </a:r>
            <a:r>
              <a:t/>
            </a:r>
            <a:br/>
            <a:r>
              <a:rPr lang="cs-CZ" sz="2000" b="1" strike="noStrike" spc="-1">
                <a:solidFill>
                  <a:srgbClr val="262626"/>
                </a:solidFill>
                <a:latin typeface="Century Gothic"/>
                <a:ea typeface="Calibri"/>
              </a:rPr>
              <a:t>Średniej Szkole Medycznej i Akademii Biznesu</a:t>
            </a:r>
            <a:r>
              <a:t/>
            </a:r>
            <a:br/>
            <a:r>
              <a:rPr lang="cs-CZ" sz="2000" b="1" strike="noStrike" spc="-1">
                <a:solidFill>
                  <a:srgbClr val="262626"/>
                </a:solidFill>
                <a:latin typeface="Century Gothic"/>
                <a:ea typeface="Calibri"/>
              </a:rPr>
              <a:t>w Trutnovie</a:t>
            </a:r>
            <a:endParaRPr lang="en-US" sz="20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 type="ftr"/>
          </p:nvPr>
        </p:nvSpPr>
        <p:spPr>
          <a:xfrm>
            <a:off x="646200" y="6313320"/>
            <a:ext cx="9716760" cy="687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52" name="Zástupný symbol pro obsah 4"/>
          <p:cNvPicPr/>
          <p:nvPr/>
        </p:nvPicPr>
        <p:blipFill>
          <a:blip r:embed="rId2"/>
          <a:stretch/>
        </p:blipFill>
        <p:spPr>
          <a:xfrm>
            <a:off x="2533320" y="723600"/>
            <a:ext cx="8911440" cy="886680"/>
          </a:xfrm>
          <a:prstGeom prst="rect">
            <a:avLst/>
          </a:prstGeom>
          <a:ln w="0">
            <a:noFill/>
          </a:ln>
        </p:spPr>
      </p:pic>
      <p:pic>
        <p:nvPicPr>
          <p:cNvPr id="153" name="Obrázek 3"/>
          <p:cNvPicPr/>
          <p:nvPr/>
        </p:nvPicPr>
        <p:blipFill>
          <a:blip r:embed="rId3"/>
          <a:stretch/>
        </p:blipFill>
        <p:spPr>
          <a:xfrm>
            <a:off x="7587360" y="3769920"/>
            <a:ext cx="3287880" cy="18471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/>
          </p:nvPr>
        </p:nvSpPr>
        <p:spPr>
          <a:xfrm>
            <a:off x="1620000" y="2133720"/>
            <a:ext cx="9885240" cy="40003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Co to jest kryzys?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Sytuacje, w których zwykłe środki podejmowane przez władze administracyjne i inne siły bezpieczeństwa są niewystarczające i w których konieczne jest użycie dodatkowych zasobów, aby poradzić sobie z sytuacją" (Rais, 2007)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Termin kryzys pochodzi od greckiego "crisis", co oznacza w ogólnym znaczeniu trudną sytuację lub decydujący moment lub samą decyzję.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Do podstawowych "złotych" zasad zarządzania kryzysowego należą: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- Planowanie (zarządzanie ryzykiem, symulacje, szkolenia)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 - Skuteczne przywództwo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 - Jasna komunikacja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56" name="PlaceHolder 3"/>
          <p:cNvSpPr>
            <a:spLocks noGrp="1"/>
          </p:cNvSpPr>
          <p:nvPr>
            <p:ph type="ftr"/>
          </p:nvPr>
        </p:nvSpPr>
        <p:spPr>
          <a:xfrm>
            <a:off x="646200" y="6313320"/>
            <a:ext cx="9716760" cy="687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57" name="Zástupný symbol pro obsah 4"/>
          <p:cNvPicPr/>
          <p:nvPr/>
        </p:nvPicPr>
        <p:blipFill>
          <a:blip r:embed="rId2"/>
          <a:stretch/>
        </p:blipFill>
        <p:spPr>
          <a:xfrm>
            <a:off x="2593080" y="723600"/>
            <a:ext cx="8911440" cy="870120"/>
          </a:xfrm>
          <a:prstGeom prst="rect">
            <a:avLst/>
          </a:prstGeom>
          <a:ln w="0">
            <a:noFill/>
          </a:ln>
        </p:spPr>
      </p:pic>
      <p:pic>
        <p:nvPicPr>
          <p:cNvPr id="158" name="Obrázek 4"/>
          <p:cNvPicPr/>
          <p:nvPr/>
        </p:nvPicPr>
        <p:blipFill>
          <a:blip r:embed="rId3"/>
          <a:stretch/>
        </p:blipFill>
        <p:spPr>
          <a:xfrm>
            <a:off x="9720000" y="4003560"/>
            <a:ext cx="1908720" cy="17564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60" name="PlaceHolder 2"/>
          <p:cNvSpPr>
            <a:spLocks noGrp="1"/>
          </p:cNvSpPr>
          <p:nvPr>
            <p:ph/>
          </p:nvPr>
        </p:nvSpPr>
        <p:spPr>
          <a:xfrm>
            <a:off x="1182960" y="2133720"/>
            <a:ext cx="9797040" cy="30862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96000"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Pandemia COVID-19 - wiosna 2020 (pierwsza fala)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W dniu 11 marca 2020 r. Ministerstwo Zdrowia Republiki Czeskiej, po spotkaniu z Radą Bezpieczeństwa Narodowego, podjęło decyzję o zastosowaniu środka nadzwyczajnego - do odwołania - w celu zapobieżenia rozprzestrzenianiu się choroby 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"Zakaz osobistej obecności uczniów i studentów podczas nauki i studiów w czeskich szkołach podstawowych, średnich, wyższych zawodowych i wyższych" </a:t>
            </a:r>
            <a:r>
              <a:t/>
            </a:r>
            <a:br/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- prawo do nauki zostało zagrożone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Prawo do nauki</a:t>
            </a: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jest zapisane w art. 33 Karty Podstawowych Praw i Wolności Republiki Czeskiej, który stanowi, że "każdy ma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prawo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 do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bezpłatnej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 nauki w szkołach podstawowych, średnich i wyższych".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pic>
        <p:nvPicPr>
          <p:cNvPr id="161" name="Zástupný symbol pro obsah 4"/>
          <p:cNvPicPr/>
          <p:nvPr/>
        </p:nvPicPr>
        <p:blipFill>
          <a:blip r:embed="rId2"/>
          <a:stretch/>
        </p:blipFill>
        <p:spPr>
          <a:xfrm>
            <a:off x="2589120" y="624240"/>
            <a:ext cx="8911440" cy="936000"/>
          </a:xfrm>
          <a:prstGeom prst="rect">
            <a:avLst/>
          </a:prstGeom>
          <a:ln w="0">
            <a:noFill/>
          </a:ln>
        </p:spPr>
      </p:pic>
      <p:sp>
        <p:nvSpPr>
          <p:cNvPr id="162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63" name="Obrázek 4"/>
          <p:cNvPicPr/>
          <p:nvPr/>
        </p:nvPicPr>
        <p:blipFill>
          <a:blip r:embed="rId3"/>
          <a:stretch/>
        </p:blipFill>
        <p:spPr>
          <a:xfrm>
            <a:off x="10620000" y="2133720"/>
            <a:ext cx="1526040" cy="2160000"/>
          </a:xfrm>
          <a:prstGeom prst="rect">
            <a:avLst/>
          </a:prstGeom>
          <a:ln w="0">
            <a:noFill/>
          </a:ln>
        </p:spPr>
      </p:pic>
      <p:sp>
        <p:nvSpPr>
          <p:cNvPr id="164" name="Šipka: doprava 7"/>
          <p:cNvSpPr/>
          <p:nvPr/>
        </p:nvSpPr>
        <p:spPr>
          <a:xfrm>
            <a:off x="2678760" y="3340800"/>
            <a:ext cx="732240" cy="17568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A53010"/>
          </a:solidFill>
          <a:ln cap="rnd">
            <a:solidFill>
              <a:srgbClr val="7A230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/>
          </p:nvPr>
        </p:nvSpPr>
        <p:spPr>
          <a:xfrm>
            <a:off x="1518480" y="2133720"/>
            <a:ext cx="998568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80000"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Natychmiastowa reakcja - już 12 marca 2020 r. pocztą elektroniczną nadano zarządzenie dyrektora VŠ, SZŠ i OA Trutnov: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"Wszyscy nauczyciele (w tym nauczyciele zdalni) są zobowiązani do zapewnienia uczniom materiałów i pomocy do samokształcenia w formie elektronicznej, gdy nie prowadzą bezpośrednich zajęć dydaktycznych w salach lekcyjnych w czasie obowiązywania nadzwyczajnego środka Rządu Republiki Czeskiej."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"Dyrekcja szkoły zaleca tworzenie i przetwarzanie tematycznych arkuszy pracy, które uczniowie mogą wydrukować i wypełnić ręcznie w domu (jako dowód, że sami je opracowali, a nie skopiowali od kolegów), dyrekcja szkoły zaleca również korzystanie z systemów komunikacji KOMENS w Bakaláři, MOODLE i powszechną komunikację z uczniami za pomocą poczty e-mail".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  <a:ea typeface="Microsoft YaHei"/>
              </a:rPr>
              <a:t>Najczęściej używane systemy do komunikacji z uczniami podczas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1 fali pandemii : 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MOODLE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 - studenci nie korzystali z niego podczas zajęć stacjonarnych, nie wiedzieli jak się do niego dostać, nie wiedzieli jak z niego korzystać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Email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 - były emaile klasowe, ale bardzo trudne do użycia dla nauczycieli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Microsoft Teams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– od kwietnia 2020 r.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67" name="PlaceHolder 3"/>
          <p:cNvSpPr>
            <a:spLocks noGrp="1"/>
          </p:cNvSpPr>
          <p:nvPr>
            <p:ph type="ftr"/>
          </p:nvPr>
        </p:nvSpPr>
        <p:spPr>
          <a:xfrm>
            <a:off x="646200" y="6313320"/>
            <a:ext cx="9716760" cy="687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68" name="Zástupný symbol pro obsah 4"/>
          <p:cNvPicPr/>
          <p:nvPr/>
        </p:nvPicPr>
        <p:blipFill>
          <a:blip r:embed="rId2"/>
          <a:stretch/>
        </p:blipFill>
        <p:spPr>
          <a:xfrm>
            <a:off x="2593080" y="723600"/>
            <a:ext cx="8911440" cy="9118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/>
          </p:nvPr>
        </p:nvSpPr>
        <p:spPr>
          <a:xfrm>
            <a:off x="1753200" y="2133720"/>
            <a:ext cx="676944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W dniu 14 marca 2020 r. do Urzędu Wojewódzkiego wpłynęła propozycja form kształcenia alternatywnego: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Nowo utworzona strona internetowa skolysobe.cz, gdzie na bieżąco była aktualizowana lista wirtualnych klas 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Filmy edukacyjne na youtube.com 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 Strona internetowa Ministerstwa Edukacji i Nauki https://nadalku.msmt.cz/cs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Wiele firm lub autorów oprogramowania lub treści edukacyjnych udostępniło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bezpłatnie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 swoje materiały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na okres, w którym szkoły będą zamknięte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pic>
        <p:nvPicPr>
          <p:cNvPr id="171" name="Zástupný symbol pro obsah 4"/>
          <p:cNvPicPr/>
          <p:nvPr/>
        </p:nvPicPr>
        <p:blipFill>
          <a:blip r:embed="rId2"/>
          <a:stretch/>
        </p:blipFill>
        <p:spPr>
          <a:xfrm>
            <a:off x="2589120" y="762120"/>
            <a:ext cx="8911440" cy="669600"/>
          </a:xfrm>
          <a:prstGeom prst="rect">
            <a:avLst/>
          </a:prstGeom>
          <a:ln w="0">
            <a:noFill/>
          </a:ln>
        </p:spPr>
      </p:pic>
      <p:sp>
        <p:nvSpPr>
          <p:cNvPr id="172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73" name="Obrázek 4"/>
          <p:cNvPicPr/>
          <p:nvPr/>
        </p:nvPicPr>
        <p:blipFill>
          <a:blip r:embed="rId3"/>
          <a:stretch/>
        </p:blipFill>
        <p:spPr>
          <a:xfrm>
            <a:off x="8865000" y="1604160"/>
            <a:ext cx="2476440" cy="43588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/>
          </p:nvPr>
        </p:nvSpPr>
        <p:spPr>
          <a:xfrm>
            <a:off x="1045080" y="1980000"/>
            <a:ext cx="705492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87000"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Zakaz praktycznego nauczania w szpitalach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Studenci kierunków Pielęgniarstwo Praktyczne i Pielęgniarstwo Ogólne nie mogli odbywać praktyk zawodowych w szpitalach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Nauczanie odbywało się na odległość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Studenci stracili około 120 godzin praktyk zawodowych w szpitalach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Nauczyciele przedmiotów zawodowych i studenci pomagali jako wolontariusze na oddziałach szpitali w Trutnovie i Nachodzie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Pod koniec maja 2020 roku dla klasy maturalnej odbyły się konsultacje bezpośrednio w szpitalu na oddziale chirurgicznym lub internistycznym (przygotowanie do matury)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Powrót do szkół i szpitala dla klas niematuralnych wyniósł 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 6. 6. 2020 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pic>
        <p:nvPicPr>
          <p:cNvPr id="176" name="Zástupný symbol pro obsah 4"/>
          <p:cNvPicPr/>
          <p:nvPr/>
        </p:nvPicPr>
        <p:blipFill>
          <a:blip r:embed="rId2"/>
          <a:stretch/>
        </p:blipFill>
        <p:spPr>
          <a:xfrm>
            <a:off x="2589120" y="756000"/>
            <a:ext cx="8911440" cy="840600"/>
          </a:xfrm>
          <a:prstGeom prst="rect">
            <a:avLst/>
          </a:prstGeom>
          <a:ln w="0">
            <a:noFill/>
          </a:ln>
        </p:spPr>
      </p:pic>
      <p:sp>
        <p:nvSpPr>
          <p:cNvPr id="177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sp>
        <p:nvSpPr>
          <p:cNvPr id="178" name="Šipka: doprava 1"/>
          <p:cNvSpPr/>
          <p:nvPr/>
        </p:nvSpPr>
        <p:spPr>
          <a:xfrm>
            <a:off x="7357680" y="3612600"/>
            <a:ext cx="922320" cy="167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A53010"/>
          </a:solidFill>
          <a:ln cap="rnd">
            <a:solidFill>
              <a:srgbClr val="7A230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79" name="Obrázek 7"/>
          <p:cNvPicPr/>
          <p:nvPr/>
        </p:nvPicPr>
        <p:blipFill>
          <a:blip r:embed="rId3"/>
          <a:stretch/>
        </p:blipFill>
        <p:spPr>
          <a:xfrm>
            <a:off x="8552520" y="1921680"/>
            <a:ext cx="2991600" cy="39891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81" name="PlaceHolder 2"/>
          <p:cNvSpPr>
            <a:spLocks noGrp="1"/>
          </p:cNvSpPr>
          <p:nvPr>
            <p:ph/>
          </p:nvPr>
        </p:nvSpPr>
        <p:spPr>
          <a:xfrm>
            <a:off x="910440" y="2162880"/>
            <a:ext cx="592956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Fala Covidu w Republice Czeskiej była falą solidarności i spójności: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Nauczyciele przedmiotów zawodowych i uczniowie udali się do szpitali, aby pomóc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Z powodu braku środków ochrony dróg oddechowych Czesi szyli maski z materiału, w tym szkolni nauczyciele i uczniowie 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pic>
        <p:nvPicPr>
          <p:cNvPr id="182" name="Zástupný symbol pro obsah 4"/>
          <p:cNvPicPr/>
          <p:nvPr/>
        </p:nvPicPr>
        <p:blipFill>
          <a:blip r:embed="rId2"/>
          <a:stretch/>
        </p:blipFill>
        <p:spPr>
          <a:xfrm>
            <a:off x="2390760" y="624240"/>
            <a:ext cx="9113400" cy="885600"/>
          </a:xfrm>
          <a:prstGeom prst="rect">
            <a:avLst/>
          </a:prstGeom>
          <a:ln w="0">
            <a:noFill/>
          </a:ln>
        </p:spPr>
      </p:pic>
      <p:sp>
        <p:nvSpPr>
          <p:cNvPr id="183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84" name="Obrázek 11"/>
          <p:cNvPicPr/>
          <p:nvPr/>
        </p:nvPicPr>
        <p:blipFill>
          <a:blip r:embed="rId3"/>
          <a:stretch/>
        </p:blipFill>
        <p:spPr>
          <a:xfrm>
            <a:off x="9000000" y="1620000"/>
            <a:ext cx="3018240" cy="2008440"/>
          </a:xfrm>
          <a:prstGeom prst="rect">
            <a:avLst/>
          </a:prstGeom>
          <a:ln w="0">
            <a:noFill/>
          </a:ln>
        </p:spPr>
      </p:pic>
      <p:pic>
        <p:nvPicPr>
          <p:cNvPr id="185" name="Obrázek 12"/>
          <p:cNvPicPr/>
          <p:nvPr/>
        </p:nvPicPr>
        <p:blipFill>
          <a:blip r:embed="rId4"/>
          <a:stretch/>
        </p:blipFill>
        <p:spPr>
          <a:xfrm>
            <a:off x="8460000" y="3780000"/>
            <a:ext cx="3420000" cy="2275920"/>
          </a:xfrm>
          <a:prstGeom prst="rect">
            <a:avLst/>
          </a:prstGeom>
          <a:ln w="0">
            <a:noFill/>
          </a:ln>
        </p:spPr>
      </p:pic>
      <p:pic>
        <p:nvPicPr>
          <p:cNvPr id="186" name="Obrázek 13"/>
          <p:cNvPicPr/>
          <p:nvPr/>
        </p:nvPicPr>
        <p:blipFill>
          <a:blip r:embed="rId5"/>
          <a:stretch/>
        </p:blipFill>
        <p:spPr>
          <a:xfrm>
            <a:off x="5400000" y="4298400"/>
            <a:ext cx="2671920" cy="14961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Obrázek 10"/>
          <p:cNvPicPr/>
          <p:nvPr/>
        </p:nvPicPr>
        <p:blipFill>
          <a:blip r:embed="rId2"/>
          <a:stretch/>
        </p:blipFill>
        <p:spPr>
          <a:xfrm>
            <a:off x="2201400" y="404640"/>
            <a:ext cx="9138600" cy="855360"/>
          </a:xfrm>
          <a:prstGeom prst="rect">
            <a:avLst/>
          </a:prstGeom>
          <a:ln w="0">
            <a:noFill/>
          </a:ln>
        </p:spPr>
      </p:pic>
      <p:sp>
        <p:nvSpPr>
          <p:cNvPr id="188" name="PlaceHolder 1"/>
          <p:cNvSpPr>
            <a:spLocks noGrp="1"/>
          </p:cNvSpPr>
          <p:nvPr>
            <p:ph type="title"/>
          </p:nvPr>
        </p:nvSpPr>
        <p:spPr>
          <a:xfrm>
            <a:off x="2593080" y="357120"/>
            <a:ext cx="8911440" cy="3283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43000"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89" name="PlaceHolder 2"/>
          <p:cNvSpPr>
            <a:spLocks noGrp="1"/>
          </p:cNvSpPr>
          <p:nvPr>
            <p:ph/>
          </p:nvPr>
        </p:nvSpPr>
        <p:spPr>
          <a:xfrm>
            <a:off x="1191240" y="1923840"/>
            <a:ext cx="9946440" cy="40352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Co uniemożliwiło skuteczne zarządzanie kryzysem w Fali 1? 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Do skutecznego zarządzania kryzysem niezbędne są następujące etapy: 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Faza - Przygotowanie (dotyczy kwestii związanych z planowaniem, symulacją i szkoleniem).      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Rzeczywistość: pandemia i wynikające z niej zamknięcia szkół nigdy nie zostały ocenione przez Ministerstwo Szkolnictwa, Młodzieży i Sportu Czech jako potencjalne ryzyko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Faza - Zarządzanie (dotyczy kwestii przydziału i wykorzystania zasobów systemu bezpieczeństwa i komunikacji)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Rzeczywistość: Ponieważ pandemia nie została oceniona jako potencjalne ryzyko (brak było  systemów komunikacji, szkoleń, i narzędzi technologii informacyjno-komunikacyjnej oraz) sprzętu dla nauczycieli i uczniów).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90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91" name="Zástupný symbol pro obsah 7"/>
          <p:cNvPicPr/>
          <p:nvPr/>
        </p:nvPicPr>
        <p:blipFill>
          <a:blip r:embed="rId3"/>
          <a:stretch/>
        </p:blipFill>
        <p:spPr>
          <a:xfrm>
            <a:off x="10222920" y="1380240"/>
            <a:ext cx="1657080" cy="1319760"/>
          </a:xfrm>
          <a:prstGeom prst="rect">
            <a:avLst/>
          </a:prstGeom>
          <a:ln w="0">
            <a:noFill/>
          </a:ln>
        </p:spPr>
      </p:pic>
      <p:sp>
        <p:nvSpPr>
          <p:cNvPr id="192" name="Nadpis 4"/>
          <p:cNvSpPr/>
          <p:nvPr/>
        </p:nvSpPr>
        <p:spPr>
          <a:xfrm>
            <a:off x="798480" y="605160"/>
            <a:ext cx="9404280" cy="1400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94" name="PlaceHolder 2"/>
          <p:cNvSpPr>
            <a:spLocks noGrp="1"/>
          </p:cNvSpPr>
          <p:nvPr>
            <p:ph/>
          </p:nvPr>
        </p:nvSpPr>
        <p:spPr>
          <a:xfrm>
            <a:off x="1258200" y="2133720"/>
            <a:ext cx="1024596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97000"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Już podczas pierwszej fali COVID-19 spełnione zostały warunki zarządzania kryzysowego dotyczące jasnej komunikacji i skutecznego przywództwa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18. marca 2020 r. e-mail od dyrektora szkoły - dra  Roman Háska: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,, Przede wszystkim - nie robisz tego dla dyrekcji, ale przede wszystkim dla siebie i dla dzieci. Kiedy wrócimy, to ty będziesz się tym zajmował. Jeśli to zrobisz, będzie ci łatwiej nadrobić zaległości...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Jeśli czujesz się wyczerpany, po prostu weź kilka dni wolnego, dzieci to zrozumieją (może nawet się ucieszą) i my też.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Jeśli coś Cię trapi, przeszkadza, masz propozycję, nie możesz, jesteś zły, sfrustrowany, zarażony - zadzwoń, napisz i nie daj się. Po to tu jestem. Znajdziemy jakieś rozwiązanie".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195" name="PlaceHolder 3"/>
          <p:cNvSpPr>
            <a:spLocks noGrp="1"/>
          </p:cNvSpPr>
          <p:nvPr>
            <p:ph type="ftr"/>
          </p:nvPr>
        </p:nvSpPr>
        <p:spPr>
          <a:xfrm>
            <a:off x="646200" y="6313320"/>
            <a:ext cx="9716760" cy="687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96" name="Zástupný symbol pro obsah 4"/>
          <p:cNvPicPr/>
          <p:nvPr/>
        </p:nvPicPr>
        <p:blipFill>
          <a:blip r:embed="rId2"/>
          <a:stretch/>
        </p:blipFill>
        <p:spPr>
          <a:xfrm>
            <a:off x="2593080" y="723600"/>
            <a:ext cx="8911440" cy="8197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Obrázek 10"/>
          <p:cNvPicPr/>
          <p:nvPr/>
        </p:nvPicPr>
        <p:blipFill>
          <a:blip r:embed="rId2"/>
          <a:stretch/>
        </p:blipFill>
        <p:spPr>
          <a:xfrm>
            <a:off x="1800000" y="550080"/>
            <a:ext cx="7904880" cy="967680"/>
          </a:xfrm>
          <a:prstGeom prst="rect">
            <a:avLst/>
          </a:prstGeom>
          <a:ln w="0">
            <a:noFill/>
          </a:ln>
        </p:spPr>
      </p:pic>
      <p:sp>
        <p:nvSpPr>
          <p:cNvPr id="198" name="PlaceHolder 1"/>
          <p:cNvSpPr>
            <a:spLocks noGrp="1"/>
          </p:cNvSpPr>
          <p:nvPr>
            <p:ph type="title"/>
          </p:nvPr>
        </p:nvSpPr>
        <p:spPr>
          <a:xfrm>
            <a:off x="7920000" y="7020000"/>
            <a:ext cx="8444520" cy="8247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99" name="PlaceHolder 2"/>
          <p:cNvSpPr>
            <a:spLocks noGrp="1"/>
          </p:cNvSpPr>
          <p:nvPr>
            <p:ph/>
          </p:nvPr>
        </p:nvSpPr>
        <p:spPr>
          <a:xfrm>
            <a:off x="1080000" y="2160000"/>
            <a:ext cx="1027944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Co uniemożliwiło skuteczne zarządzanie kryzysem w Fali 1? 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Do skutecznego zarządzania kryzysem niezbędne są następujące etapy: 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Faza - Ocena (analizuje sytuację, zbiera i ocenia odpowiedzi).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Rzeczywistość: wnioski wyciągnięte z wiosennego kryzysu pandemicznego doprowadziły do pozyskania niezbędnych zasobów, rozpoczęcia intensywnych szkoleń dla nauczycieli i uczniów - patrz wcześniej (w szkole wybrano platformę Microsoft Teams)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Byliśmy przygotowani na kolejną możliwą falę pandemii....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200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201" name="Zástupný symbol pro obsah 7"/>
          <p:cNvPicPr/>
          <p:nvPr/>
        </p:nvPicPr>
        <p:blipFill>
          <a:blip r:embed="rId3"/>
          <a:stretch/>
        </p:blipFill>
        <p:spPr>
          <a:xfrm>
            <a:off x="9480600" y="1573200"/>
            <a:ext cx="1657080" cy="1319760"/>
          </a:xfrm>
          <a:prstGeom prst="rect">
            <a:avLst/>
          </a:prstGeom>
          <a:ln w="0">
            <a:noFill/>
          </a:ln>
        </p:spPr>
      </p:pic>
      <p:sp>
        <p:nvSpPr>
          <p:cNvPr id="202" name="Nadpis 4"/>
          <p:cNvSpPr/>
          <p:nvPr/>
        </p:nvSpPr>
        <p:spPr>
          <a:xfrm>
            <a:off x="798480" y="605160"/>
            <a:ext cx="9404280" cy="1400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03" name="Obrázek 2"/>
          <p:cNvPicPr/>
          <p:nvPr/>
        </p:nvPicPr>
        <p:blipFill>
          <a:blip r:embed="rId4"/>
          <a:stretch/>
        </p:blipFill>
        <p:spPr>
          <a:xfrm>
            <a:off x="7815960" y="4254120"/>
            <a:ext cx="3151080" cy="16567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Obrázek 10"/>
          <p:cNvPicPr/>
          <p:nvPr/>
        </p:nvPicPr>
        <p:blipFill>
          <a:blip r:embed="rId2"/>
          <a:stretch/>
        </p:blipFill>
        <p:spPr>
          <a:xfrm>
            <a:off x="1786680" y="550080"/>
            <a:ext cx="9717480" cy="808560"/>
          </a:xfrm>
          <a:prstGeom prst="rect">
            <a:avLst/>
          </a:prstGeom>
          <a:ln w="0">
            <a:noFill/>
          </a:ln>
        </p:spPr>
      </p:pic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1786680" y="357120"/>
            <a:ext cx="9717480" cy="1000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1000"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/>
          </p:nvPr>
        </p:nvSpPr>
        <p:spPr>
          <a:xfrm>
            <a:off x="1182240" y="2133720"/>
            <a:ext cx="1027944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Fala 2 - pandemia COVID - 19 jesienią i zimą 2020/2021 r.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Szkoły zostanły ponownie zamknięte w dniu 12 października 2020 r.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W dniu 18 listopada 2020 r. uczniowie klas 1 i 2 oraz szkół specjalnych wrócili do szkoły 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W dniu 25 listopada 2020 r. uczniowie ostatnich klas szkół średnich powrócili do szkoły, a w dniu 30 listopada 2020 r. pozostali uczniowie szkół podstawowych powrócili do szkoły (rotacja)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Po świętach Bożego Narodzenia szkoły zostaną ponownie </a:t>
            </a:r>
            <a:r>
              <a:t/>
            </a:r>
            <a:br/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całkowicie zamknięte.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Czescy uczniowie są jednymi z najsmutniejszych </a:t>
            </a:r>
            <a:r>
              <a:t/>
            </a:r>
            <a:br/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rekordzistów świata, Szkoły są zamknięte od ponad roku </a:t>
            </a:r>
            <a:r>
              <a:t/>
            </a:r>
            <a:br/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z niewielkimi przerwami</a:t>
            </a:r>
            <a:r>
              <a:t/>
            </a:r>
            <a:br/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207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sp>
        <p:nvSpPr>
          <p:cNvPr id="208" name="Nadpis 4"/>
          <p:cNvSpPr/>
          <p:nvPr/>
        </p:nvSpPr>
        <p:spPr>
          <a:xfrm>
            <a:off x="798480" y="605160"/>
            <a:ext cx="9404280" cy="1400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09" name="Obrázek 4"/>
          <p:cNvPicPr/>
          <p:nvPr/>
        </p:nvPicPr>
        <p:blipFill>
          <a:blip r:embed="rId3"/>
          <a:stretch/>
        </p:blipFill>
        <p:spPr>
          <a:xfrm>
            <a:off x="7948080" y="4022280"/>
            <a:ext cx="3513600" cy="19652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Obrázek 5"/>
          <p:cNvPicPr/>
          <p:nvPr/>
        </p:nvPicPr>
        <p:blipFill>
          <a:blip r:embed="rId2"/>
          <a:stretch/>
        </p:blipFill>
        <p:spPr>
          <a:xfrm>
            <a:off x="2508480" y="624240"/>
            <a:ext cx="8996040" cy="860400"/>
          </a:xfrm>
          <a:prstGeom prst="rect">
            <a:avLst/>
          </a:prstGeom>
          <a:ln w="0">
            <a:noFill/>
          </a:ln>
        </p:spPr>
      </p:pic>
      <p:sp>
        <p:nvSpPr>
          <p:cNvPr id="211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212" name="PlaceHolder 2"/>
          <p:cNvSpPr>
            <a:spLocks noGrp="1"/>
          </p:cNvSpPr>
          <p:nvPr>
            <p:ph/>
          </p:nvPr>
        </p:nvSpPr>
        <p:spPr>
          <a:xfrm>
            <a:off x="1199520" y="2133720"/>
            <a:ext cx="1030464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Zarządzanie kryzysowe w drugiej fali pandemii: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Wszyscy nauczyciele w szkole zostali wyposażeni w sprzęt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ICT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(komputery stacjonarne, laptopy, tablety), który można podłączyć do systemów szkolnych w domu.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Do komunikacji z rodzicami wykorzystano system informacyjny Bakaláři (zebrania rodziców on-line),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a dla uczniów platformę Microsoft Teams.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W sierpniu 2020 r. odbyło się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szkolenie dla nauczycieli z obsługi Microsoft Teams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Nauczycielom zalecono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regularne komunikowanie się w harmonogramie podobnym do harmonogramu nauczania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Zalecono również połączenie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nauczania asynchronicznego i synchronicznego.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213" name="PlaceHolder 3"/>
          <p:cNvSpPr>
            <a:spLocks noGrp="1"/>
          </p:cNvSpPr>
          <p:nvPr>
            <p:ph type="ftr"/>
          </p:nvPr>
        </p:nvSpPr>
        <p:spPr>
          <a:xfrm>
            <a:off x="2589120" y="5847120"/>
            <a:ext cx="7619760" cy="5450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Obrázek 5"/>
          <p:cNvPicPr/>
          <p:nvPr/>
        </p:nvPicPr>
        <p:blipFill>
          <a:blip r:embed="rId2"/>
          <a:stretch/>
        </p:blipFill>
        <p:spPr>
          <a:xfrm>
            <a:off x="2508480" y="624240"/>
            <a:ext cx="8996040" cy="860400"/>
          </a:xfrm>
          <a:prstGeom prst="rect">
            <a:avLst/>
          </a:prstGeom>
          <a:ln w="0">
            <a:noFill/>
          </a:ln>
        </p:spPr>
      </p:pic>
      <p:sp>
        <p:nvSpPr>
          <p:cNvPr id="215" name="PlaceHolder 1"/>
          <p:cNvSpPr>
            <a:spLocks noGrp="1"/>
          </p:cNvSpPr>
          <p:nvPr>
            <p:ph/>
          </p:nvPr>
        </p:nvSpPr>
        <p:spPr>
          <a:xfrm>
            <a:off x="1080000" y="1620000"/>
            <a:ext cx="10304640" cy="422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Zarządzanie kryzysowe w drugiej fali pandemii: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Wszyscy uczniowie są wyposażeni w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technologie informacyjno-komunikacyjne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 (uczniowie nieposiadający komputerów zostali oznaczeni, a szkoła wypożyczyła niezbędny sprzęt)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Dla uczniów z rodzin znajdujących się w trudnej sytuacji społecznej -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oferowanie kart SIM z darmową transmisją danych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W ramach szkoleń ICT w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e wrześniu odbyło się szkolenie dla uczniów z platformy Microsoft Teams</a:t>
            </a: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Dalsze szkolenie online dla uczniów i nauczycieli w październiku 2020 r. (Microsoft Forms i Teams)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Rady pedagogiczne prowadzone online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Opieka nad dziećmi nauczycieli (sala PC dostępna w szkole, mniejsze dzieci w świetlicy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216" name="PlaceHolder 2"/>
          <p:cNvSpPr>
            <a:spLocks noGrp="1"/>
          </p:cNvSpPr>
          <p:nvPr>
            <p:ph type="ftr"/>
          </p:nvPr>
        </p:nvSpPr>
        <p:spPr>
          <a:xfrm>
            <a:off x="2589120" y="5847120"/>
            <a:ext cx="7619760" cy="5450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Obrázek 5"/>
          <p:cNvPicPr/>
          <p:nvPr/>
        </p:nvPicPr>
        <p:blipFill>
          <a:blip r:embed="rId2"/>
          <a:stretch/>
        </p:blipFill>
        <p:spPr>
          <a:xfrm>
            <a:off x="2508480" y="624240"/>
            <a:ext cx="8996040" cy="860400"/>
          </a:xfrm>
          <a:prstGeom prst="rect">
            <a:avLst/>
          </a:prstGeom>
          <a:ln w="0">
            <a:noFill/>
          </a:ln>
        </p:spPr>
      </p:pic>
      <p:sp>
        <p:nvSpPr>
          <p:cNvPr id="218" name="PlaceHolder 1"/>
          <p:cNvSpPr>
            <a:spLocks noGrp="1"/>
          </p:cNvSpPr>
          <p:nvPr>
            <p:ph type="title"/>
          </p:nvPr>
        </p:nvSpPr>
        <p:spPr>
          <a:xfrm>
            <a:off x="2700000" y="-198000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219" name="PlaceHolder 2"/>
          <p:cNvSpPr>
            <a:spLocks noGrp="1"/>
          </p:cNvSpPr>
          <p:nvPr>
            <p:ph/>
          </p:nvPr>
        </p:nvSpPr>
        <p:spPr>
          <a:xfrm>
            <a:off x="900000" y="1980000"/>
            <a:ext cx="1138464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94000"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Zarządzanie kryzysowe w drugiej fali pandemii: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W dniu 16 października 2020 r. studenci III roku studiów wyższych i </a:t>
            </a:r>
            <a:r>
              <a:t/>
            </a:r>
            <a:br/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uczniowie czwartej klasy SZŠ zostali zostali oddelegowani do szpitali</a:t>
            </a:r>
            <a:r>
              <a:t/>
            </a:r>
            <a:br/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na podstawie rozkazu </a:t>
            </a:r>
            <a:r>
              <a:t/>
            </a:r>
            <a:br/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(pozostali pracują jako wolontariusze)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Rekomendacja dyrektora do nauczania (wysłana pocztą elektroniczną w dniu 19/10/2020):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  <a:ea typeface="Microsoft YaHei"/>
              </a:rPr>
              <a:t>,,Proszę na zajęciach niezawodowych ograniczyć   zajęcia do minimum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 - tutoriale, synchroniczne nauczanie online tylko dla zainteresowanych studentów (chyba, że są na zmianie)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Państwowe kursy maturalne – proszę przygotować tutoriale w takich godzinach, żeby uczniowie mogli w nich uczestniczyć, materiały do nauki do wysłania, ćwiczenia – lub jeśli przygotowują Państwo zajęcia synchroniczne online, żeby miał kto na nie dołączyć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220" name="PlaceHolder 3"/>
          <p:cNvSpPr>
            <a:spLocks noGrp="1"/>
          </p:cNvSpPr>
          <p:nvPr>
            <p:ph type="ftr"/>
          </p:nvPr>
        </p:nvSpPr>
        <p:spPr>
          <a:xfrm>
            <a:off x="2340000" y="6120000"/>
            <a:ext cx="7619760" cy="5450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221" name="Obrázek 6"/>
          <p:cNvPicPr/>
          <p:nvPr/>
        </p:nvPicPr>
        <p:blipFill>
          <a:blip r:embed="rId3"/>
          <a:stretch/>
        </p:blipFill>
        <p:spPr>
          <a:xfrm>
            <a:off x="9325440" y="2083320"/>
            <a:ext cx="2401920" cy="18432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Obrázek 5"/>
          <p:cNvPicPr/>
          <p:nvPr/>
        </p:nvPicPr>
        <p:blipFill>
          <a:blip r:embed="rId2"/>
          <a:stretch/>
        </p:blipFill>
        <p:spPr>
          <a:xfrm>
            <a:off x="2508480" y="624240"/>
            <a:ext cx="8996040" cy="860400"/>
          </a:xfrm>
          <a:prstGeom prst="rect">
            <a:avLst/>
          </a:prstGeom>
          <a:ln w="0">
            <a:noFill/>
          </a:ln>
        </p:spPr>
      </p:pic>
      <p:sp>
        <p:nvSpPr>
          <p:cNvPr id="223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224" name="PlaceHolder 2"/>
          <p:cNvSpPr>
            <a:spLocks noGrp="1"/>
          </p:cNvSpPr>
          <p:nvPr>
            <p:ph/>
          </p:nvPr>
        </p:nvSpPr>
        <p:spPr>
          <a:xfrm>
            <a:off x="1680480" y="2133720"/>
            <a:ext cx="522216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12.2.2021 szkoła stworzyła trzy mobilne zespoły testowania próbek COVID-19, które działały w regionie Trutnova w lutym i marcu 2021 roku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 (obowiązkowe testy w firmach, biurach)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225" name="PlaceHolder 3"/>
          <p:cNvSpPr>
            <a:spLocks noGrp="1"/>
          </p:cNvSpPr>
          <p:nvPr>
            <p:ph/>
          </p:nvPr>
        </p:nvSpPr>
        <p:spPr>
          <a:xfrm>
            <a:off x="7190640" y="2126160"/>
            <a:ext cx="431352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226" name="PlaceHolder 4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227" name="Obrázek 6"/>
          <p:cNvPicPr/>
          <p:nvPr/>
        </p:nvPicPr>
        <p:blipFill>
          <a:blip r:embed="rId3"/>
          <a:stretch/>
        </p:blipFill>
        <p:spPr>
          <a:xfrm>
            <a:off x="7058160" y="4055760"/>
            <a:ext cx="3452760" cy="1904760"/>
          </a:xfrm>
          <a:prstGeom prst="rect">
            <a:avLst/>
          </a:prstGeom>
          <a:ln w="0">
            <a:noFill/>
          </a:ln>
        </p:spPr>
      </p:pic>
      <p:pic>
        <p:nvPicPr>
          <p:cNvPr id="228" name="Obrázek 8"/>
          <p:cNvPicPr/>
          <p:nvPr/>
        </p:nvPicPr>
        <p:blipFill>
          <a:blip r:embed="rId4"/>
          <a:stretch/>
        </p:blipFill>
        <p:spPr>
          <a:xfrm>
            <a:off x="7058160" y="2080080"/>
            <a:ext cx="3452760" cy="1904760"/>
          </a:xfrm>
          <a:prstGeom prst="rect">
            <a:avLst/>
          </a:prstGeom>
          <a:ln w="0">
            <a:noFill/>
          </a:ln>
        </p:spPr>
      </p:pic>
      <p:pic>
        <p:nvPicPr>
          <p:cNvPr id="229" name="Obrázek 9"/>
          <p:cNvPicPr/>
          <p:nvPr/>
        </p:nvPicPr>
        <p:blipFill>
          <a:blip r:embed="rId5"/>
          <a:stretch/>
        </p:blipFill>
        <p:spPr>
          <a:xfrm>
            <a:off x="2910960" y="4200480"/>
            <a:ext cx="2449440" cy="13716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Obrázek 5"/>
          <p:cNvPicPr/>
          <p:nvPr/>
        </p:nvPicPr>
        <p:blipFill>
          <a:blip r:embed="rId2"/>
          <a:stretch/>
        </p:blipFill>
        <p:spPr>
          <a:xfrm>
            <a:off x="2508480" y="624240"/>
            <a:ext cx="8996040" cy="860400"/>
          </a:xfrm>
          <a:prstGeom prst="rect">
            <a:avLst/>
          </a:prstGeom>
          <a:ln w="0">
            <a:noFill/>
          </a:ln>
        </p:spPr>
      </p:pic>
      <p:sp>
        <p:nvSpPr>
          <p:cNvPr id="231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232" name="PlaceHolder 2"/>
          <p:cNvSpPr>
            <a:spLocks noGrp="1"/>
          </p:cNvSpPr>
          <p:nvPr>
            <p:ph/>
          </p:nvPr>
        </p:nvSpPr>
        <p:spPr>
          <a:xfrm>
            <a:off x="1476360" y="2133720"/>
            <a:ext cx="1002780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Chociaż wszystkie warunki zarządzania kryzysowego zostały spełnione w drugiej fali pandemii COVID-19, jest już jasne, że nauczanie na odległość nie zastąpi nauczania twarzą w twarz, a problemy związane z rocznymi brakami w nauczaniu będą znaczące i niezastąpione w dłuższej perspektywie kształcenia uczniów.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Dyrektor regionalny Światowej Organizacji Zdrowia (WHO) na Europę Hans Kluge powiedział: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"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Pandemia spowodowała najbardziej katastrofalne zakłócenia w edukacji w powojennej historii. Dlatego ważne jest, aby wychowanie fizyczne w klasach szkolnych było nieprzerwanie kontynuowane w całym regionie europejskim. Ma to zasadnicze znaczenie dla edukacji, zdrowia psychicznego i umiejętności społecznych dzieci".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233" name="PlaceHolder 3"/>
          <p:cNvSpPr>
            <a:spLocks noGrp="1"/>
          </p:cNvSpPr>
          <p:nvPr>
            <p:ph type="ftr"/>
          </p:nvPr>
        </p:nvSpPr>
        <p:spPr>
          <a:xfrm>
            <a:off x="2589120" y="5847120"/>
            <a:ext cx="7619760" cy="5450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235" name="PlaceHolder 2"/>
          <p:cNvSpPr>
            <a:spLocks noGrp="1"/>
          </p:cNvSpPr>
          <p:nvPr>
            <p:ph/>
          </p:nvPr>
        </p:nvSpPr>
        <p:spPr>
          <a:xfrm>
            <a:off x="1384200" y="2133720"/>
            <a:ext cx="1011996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94000"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Inne problemy związane z kształceniem na odległość: 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Problemy psychologiczne dzieci wynikające z izolacji społecznej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Nierówny dostęp do edukacji spowodowany różnicami społeczno-ekonomicznymi w rodzinach uczniów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Brak motywacji uczniów do nauki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Brak ćwiczeń fizycznych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Duża liczba programów nauczania (brak jasnej hierarchii ważności treści edukacyjnych)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Słaba komunikacja (nauczycielom bardzo trudno jest prowadzić dialog z uczniami, a jednocześnie np. zadawać im pytania w trakcie rozmowy).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Stosowanie tradycyjnego oceniania 1-5, a nie ocenianie kształtujące (koncentracja na pozytywnych wynikach ucznia, stosowanie oceny słownej)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236" name="PlaceHolder 3"/>
          <p:cNvSpPr>
            <a:spLocks noGrp="1"/>
          </p:cNvSpPr>
          <p:nvPr>
            <p:ph type="ftr"/>
          </p:nvPr>
        </p:nvSpPr>
        <p:spPr>
          <a:xfrm>
            <a:off x="646200" y="6313320"/>
            <a:ext cx="9716760" cy="687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237" name="Zástupný symbol pro obsah 4"/>
          <p:cNvPicPr/>
          <p:nvPr/>
        </p:nvPicPr>
        <p:blipFill>
          <a:blip r:embed="rId2"/>
          <a:stretch/>
        </p:blipFill>
        <p:spPr>
          <a:xfrm>
            <a:off x="2593080" y="723600"/>
            <a:ext cx="8911440" cy="6602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440" cy="1280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600" b="0" strike="noStrike" spc="-1">
                <a:solidFill>
                  <a:srgbClr val="262626"/>
                </a:solidFill>
                <a:latin typeface="Century Gothic"/>
              </a:rPr>
              <a:t>Źródła</a:t>
            </a:r>
            <a:endParaRPr lang="en-US" sz="3600" b="0" strike="noStrike" spc="-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239" name="PlaceHolder 2"/>
          <p:cNvSpPr>
            <a:spLocks noGrp="1"/>
          </p:cNvSpPr>
          <p:nvPr>
            <p:ph/>
          </p:nvPr>
        </p:nvSpPr>
        <p:spPr>
          <a:xfrm>
            <a:off x="1317240" y="2133720"/>
            <a:ext cx="10187280" cy="3777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en-US" sz="1800" b="0" strike="noStrike" spc="-1">
                <a:solidFill>
                  <a:srgbClr val="404040"/>
                </a:solidFill>
                <a:latin typeface="Century Gothic"/>
              </a:rPr>
              <a:t>RAIS, R. </a:t>
            </a:r>
            <a:r>
              <a:rPr lang="en-US" sz="1800" b="0" i="1" strike="noStrike" spc="-1">
                <a:solidFill>
                  <a:srgbClr val="404040"/>
                </a:solidFill>
                <a:latin typeface="Century Gothic"/>
              </a:rPr>
              <a:t>Specifika krizového managementu. </a:t>
            </a:r>
            <a:r>
              <a:rPr lang="en-US" sz="1800" b="0" strike="noStrike" spc="-1">
                <a:solidFill>
                  <a:srgbClr val="404040"/>
                </a:solidFill>
                <a:latin typeface="Century Gothic"/>
              </a:rPr>
              <a:t>1. vydání. Brno: Key Publishing, 2007;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 92 s. ISBN 978-80-87071-11-3.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ZUZÁK, R.; KÖNIGOVÁ, M. </a:t>
            </a:r>
            <a:r>
              <a:rPr lang="cs-CZ" sz="1800" b="0" i="1" strike="noStrike" spc="-1">
                <a:solidFill>
                  <a:srgbClr val="404040"/>
                </a:solidFill>
                <a:latin typeface="Century Gothic"/>
              </a:rPr>
              <a:t>Krizové řízení podniku: hrozby - krize - příležitosti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. 2., aktualiz. a rozšířené. vyd. Praha: Grada, 2009, 253 s. Expert (Grada). ISBN 978-80-247-3156-8. 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800" b="0" i="1" strike="noStrike" spc="-1">
                <a:solidFill>
                  <a:srgbClr val="404040"/>
                </a:solidFill>
                <a:latin typeface="Century Gothic"/>
              </a:rPr>
              <a:t>Wikipedia wolna encyklopedia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[online]. Pandemie covidu v Česku: Wikimedia Foundation, 2021 [cit. 2021-07-12]. Dostupné z: https://cs.wikipedia.org/wiki/Pandemie_covidu-19_v_%C4%8Cesku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Zákon číslo 240/2000 Sb., o krizovém řízení a o změně některých zákonů“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W prezentacji wykorzystano zdjęcia z Wyższa Zawodowa Szkoła Medyczna, Średnia Szkoła Medycznej i Akademii Biznesu, Trutnov oraz zdjęcia ze strony internetowej idnes.cz/news</a:t>
            </a: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240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833</TotalTime>
  <Words>1773</Words>
  <Application>Microsoft Office PowerPoint</Application>
  <PresentationFormat>Širokoúhlá obrazovka</PresentationFormat>
  <Paragraphs>141</Paragraphs>
  <Slides>19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8" baseType="lpstr">
      <vt:lpstr>Microsoft YaHei</vt:lpstr>
      <vt:lpstr>Arial</vt:lpstr>
      <vt:lpstr>Calibri</vt:lpstr>
      <vt:lpstr>Century Gothic</vt:lpstr>
      <vt:lpstr>DejaVu Sans</vt:lpstr>
      <vt:lpstr>Times New Roman</vt:lpstr>
      <vt:lpstr>Wingdings 3</vt:lpstr>
      <vt:lpstr>Office Theme</vt:lpstr>
      <vt:lpstr>Office Theme</vt:lpstr>
      <vt:lpstr>Zarządzanie kryzysowe podczas pandemii COVID-19 w szkołach w Republice Czeskiej Wyższa Zawodowa Szkoła Medyczna, Średnia Szkoła Medyczna i Akademia Biznesu, Trutnov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Źródła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Vzdělávání na dálku v základních a středních školách   Tematická zpráva ČŠI</dc:title>
  <dc:subject/>
  <dc:creator>User</dc:creator>
  <dc:description/>
  <cp:lastModifiedBy>Miluše Matějcová</cp:lastModifiedBy>
  <cp:revision>127</cp:revision>
  <dcterms:created xsi:type="dcterms:W3CDTF">2021-11-21T18:16:47Z</dcterms:created>
  <dcterms:modified xsi:type="dcterms:W3CDTF">2022-02-02T12:47:07Z</dcterms:modified>
  <dc:language>pl-PL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Širokoúhlá obrazovka</vt:lpwstr>
  </property>
  <property fmtid="{D5CDD505-2E9C-101B-9397-08002B2CF9AE}" pid="4" name="Slides">
    <vt:i4>19</vt:i4>
  </property>
</Properties>
</file>