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280" cy="11064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cs-CZ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2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cs-CZ" sz="4400" b="0" strike="noStrike" spc="-1">
                <a:solidFill>
                  <a:srgbClr val="000000"/>
                </a:solidFill>
                <a:latin typeface="Arial"/>
              </a:rPr>
              <a:t>Klikněte pro úpravu formátu textu nadpisu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800" b="0" strike="noStrike" spc="-1">
                <a:solidFill>
                  <a:srgbClr val="000000"/>
                </a:solidFill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solidFill>
                  <a:srgbClr val="000000"/>
                </a:solidFill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1800" b="0" strike="noStrike" spc="-1">
                <a:solidFill>
                  <a:srgbClr val="000000"/>
                </a:solidFill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1800" b="0" strike="noStrike" spc="-1">
                <a:solidFill>
                  <a:srgbClr val="000000"/>
                </a:solidFill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solidFill>
                  <a:srgbClr val="000000"/>
                </a:solidFill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solidFill>
                  <a:srgbClr val="000000"/>
                </a:solidFill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solidFill>
                  <a:srgbClr val="000000"/>
                </a:solidFill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39" name="TextShape 1"/>
          <p:cNvSpPr/>
          <p:nvPr/>
        </p:nvSpPr>
        <p:spPr>
          <a:xfrm>
            <a:off x="1523880" y="2257560"/>
            <a:ext cx="9143280" cy="23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 fontScale="70000"/>
          </a:bodyPr>
          <a:lstStyle/>
          <a:p>
            <a:pPr algn="ctr">
              <a:lnSpc>
                <a:spcPct val="90000"/>
              </a:lnSpc>
            </a:pPr>
            <a:r>
              <a:rPr lang="pl-PL" sz="6000" b="0" strike="noStrike" spc="-1">
                <a:solidFill>
                  <a:srgbClr val="000000"/>
                </a:solidFill>
                <a:latin typeface="Arial Black"/>
                <a:ea typeface="DejaVu Sans"/>
              </a:rPr>
              <a:t>STRES  VE ZDRAVOTNICKÝCH POVOLÁNÍCH A JAK HO ZVLÁDAT ?</a:t>
            </a:r>
            <a:endParaRPr lang="cs-CZ" sz="6000" b="0" strike="noStrike" spc="-1">
              <a:latin typeface="Arial"/>
            </a:endParaRPr>
          </a:p>
        </p:txBody>
      </p:sp>
      <p:sp>
        <p:nvSpPr>
          <p:cNvPr id="40" name="TextShape 2"/>
          <p:cNvSpPr/>
          <p:nvPr/>
        </p:nvSpPr>
        <p:spPr>
          <a:xfrm>
            <a:off x="1523880" y="4923720"/>
            <a:ext cx="9143280" cy="165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BEATA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41" name="Obraz 4"/>
          <p:cNvPicPr/>
          <p:nvPr/>
        </p:nvPicPr>
        <p:blipFill>
          <a:blip r:embed="rId3"/>
          <a:stretch/>
        </p:blipFill>
        <p:spPr>
          <a:xfrm>
            <a:off x="3033720" y="4756320"/>
            <a:ext cx="5714280" cy="19900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43" name="TextShape 1"/>
          <p:cNvSpPr/>
          <p:nvPr/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B050"/>
                </a:solidFill>
                <a:latin typeface="Arial Black"/>
                <a:ea typeface="DejaVu Sans"/>
              </a:rPr>
              <a:t>Stres? Oč se jedná?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44" name="TextShape 2"/>
          <p:cNvSpPr/>
          <p:nvPr/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Stres lze zjednodušeně definovat jako reakci těla na události, které narušují jeho rovnováhu, zatěžují nebo překračují naši schopnost efektivně se vypořádat. Tyto rušivé události označujeme jako stresory.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45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47" name="TextShape 1"/>
          <p:cNvSpPr/>
          <p:nvPr/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2700" b="1" strike="noStrike" spc="-1">
                <a:solidFill>
                  <a:srgbClr val="00B050"/>
                </a:solidFill>
                <a:latin typeface="Arial Black"/>
                <a:ea typeface="DejaVu Sans"/>
              </a:rPr>
              <a:t>Práce ve zdravotnictví a stres - co jej aktivuje a jak ho zvládnout?</a:t>
            </a:r>
            <a:r>
              <a:t/>
            </a:r>
            <a:br/>
            <a:endParaRPr lang="cs-CZ" sz="2700" b="0" strike="noStrike" spc="-1">
              <a:latin typeface="Arial"/>
            </a:endParaRPr>
          </a:p>
        </p:txBody>
      </p:sp>
      <p:sp>
        <p:nvSpPr>
          <p:cNvPr id="48" name="TextShape 2"/>
          <p:cNvSpPr/>
          <p:nvPr/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V případě zdravotnických profesí je stres v práci důsledkem velké odpovědnosti spojené s přijatými rozhodnutími a také neustálého kontaktu s pacienty a jejich rodinami, kteří očekávají nasazení a péči na nejvyšší úrovni.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4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51" name="TextShape 1"/>
          <p:cNvSpPr/>
          <p:nvPr/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3600" b="0" strike="noStrike" spc="-1">
                <a:solidFill>
                  <a:srgbClr val="00B050"/>
                </a:solidFill>
                <a:latin typeface="Arial Black"/>
                <a:ea typeface="DejaVu Sans"/>
              </a:rPr>
              <a:t>Proč pociťujeme v práci stres?</a:t>
            </a:r>
            <a:r>
              <a:t/>
            </a:r>
            <a:br/>
            <a:r>
              <a:rPr lang="pl-PL" sz="6000" b="0" strike="noStrike" spc="-1">
                <a:solidFill>
                  <a:srgbClr val="00B050"/>
                </a:solidFill>
                <a:latin typeface="Calibri Light"/>
                <a:ea typeface="DejaVu Sans"/>
              </a:rPr>
              <a:t> </a:t>
            </a:r>
            <a:r>
              <a:t/>
            </a:r>
            <a:br/>
            <a:endParaRPr lang="cs-CZ" sz="6000" b="0" strike="noStrike" spc="-1">
              <a:latin typeface="Arial"/>
            </a:endParaRPr>
          </a:p>
        </p:txBody>
      </p:sp>
      <p:sp>
        <p:nvSpPr>
          <p:cNvPr id="52" name="TextShape 2"/>
          <p:cNvSpPr/>
          <p:nvPr/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 fontScale="84000"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 Pocit nervozity se neobjevuje z ničeho nic a jeho příčiny mohou být velmi různé – proto byste měli včas věnovat pozornost rizikovým faktorům a alarmujícím příznakům. V práci ve zdravotnictví může být takovým zdrojem stresu např. nervózní pacient, agresivní nadřízený či spolupracovník nebo fyzické neduhy jako únava, dehydratace, nedostatek spánku, hlad apod.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53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55" name="TextShape 1"/>
          <p:cNvSpPr/>
          <p:nvPr/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3200" b="0" strike="noStrike" spc="-1">
                <a:solidFill>
                  <a:srgbClr val="00B050"/>
                </a:solidFill>
                <a:latin typeface="Arial Black"/>
                <a:ea typeface="DejaVu Sans"/>
              </a:rPr>
              <a:t>Příčiny stresu na pracovišti:</a:t>
            </a:r>
            <a:endParaRPr lang="cs-CZ" sz="3200" b="0" strike="noStrike" spc="-1">
              <a:latin typeface="Arial"/>
            </a:endParaRPr>
          </a:p>
        </p:txBody>
      </p:sp>
      <p:sp>
        <p:nvSpPr>
          <p:cNvPr id="56" name="TextShape 2"/>
          <p:cNvSpPr/>
          <p:nvPr/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 fontScale="87000"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- pracovní přetížení (kvantitativní nebo kvalitativní) - tento pojem zahrnuje - příliš mnoho povinností, práce pod časovým tlakem, nutnost vykonávat přesčasy, plnění úkolů vysoké obtížnosti nebo vysoké odpovědnosti,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- nedostatek pracovní zátěže - spojené s monotónností vykonávaných činností,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</p:txBody>
      </p:sp>
      <p:pic>
        <p:nvPicPr>
          <p:cNvPr id="57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59" name="TextShape 1"/>
          <p:cNvSpPr/>
          <p:nvPr/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3200" b="0" strike="noStrike" spc="-1">
                <a:solidFill>
                  <a:srgbClr val="00B050"/>
                </a:solidFill>
                <a:latin typeface="Arial Black"/>
                <a:ea typeface="DejaVu Sans"/>
              </a:rPr>
              <a:t>Příčiny stresu na pracovišti...pokračování</a:t>
            </a:r>
            <a:endParaRPr lang="cs-CZ" sz="3200" b="0" strike="noStrike" spc="-1">
              <a:latin typeface="Arial"/>
            </a:endParaRPr>
          </a:p>
        </p:txBody>
      </p:sp>
      <p:sp>
        <p:nvSpPr>
          <p:cNvPr id="60" name="TextShape 2"/>
          <p:cNvSpPr/>
          <p:nvPr/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 fontScale="82000"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- nedostatek kontroly nad prací - je zde zdůrazněn nařízený způsob plnění úkolů, neznalost účelu práce nebo nepružná pracovní doba,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– profesní nejistota – v případě, že nebyly přesně vymezené povinnosti,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- konflikt v důsledku neurčení přesných povinnosti tzn. když dostáváme protichůdné pokyny,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</p:txBody>
      </p:sp>
      <p:pic>
        <p:nvPicPr>
          <p:cNvPr id="61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63" name="TextShape 1"/>
          <p:cNvSpPr/>
          <p:nvPr/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3200" b="0" strike="noStrike" spc="-1">
                <a:solidFill>
                  <a:srgbClr val="00B050"/>
                </a:solidFill>
                <a:latin typeface="Arial Black"/>
                <a:ea typeface="DejaVu Sans"/>
              </a:rPr>
              <a:t>Příčiny stresu na pracovišti...pokračování</a:t>
            </a:r>
            <a:endParaRPr lang="cs-CZ" sz="3200" b="0" strike="noStrike" spc="-1">
              <a:latin typeface="Arial"/>
            </a:endParaRPr>
          </a:p>
        </p:txBody>
      </p:sp>
      <p:sp>
        <p:nvSpPr>
          <p:cNvPr id="64" name="TextShape 2"/>
          <p:cNvSpPr/>
          <p:nvPr/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- neuspokojivé mezilidské vztahy - obtížný kontakt s nadřízeným, nedostatek podpory, konflikty na pracoviští,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- fyzické pracovní podmínky - mezi ně patří například nepřiměřená teplota nebo hluk.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cs-CZ" sz="2400" b="0" strike="noStrike" spc="-1">
              <a:latin typeface="Arial"/>
            </a:endParaRPr>
          </a:p>
        </p:txBody>
      </p:sp>
      <p:pic>
        <p:nvPicPr>
          <p:cNvPr id="65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67" name="TextShape 1"/>
          <p:cNvSpPr/>
          <p:nvPr/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 fontScale="92000"/>
          </a:bodyPr>
          <a:lstStyle/>
          <a:p>
            <a:pPr algn="ctr">
              <a:lnSpc>
                <a:spcPct val="90000"/>
              </a:lnSpc>
            </a:pPr>
            <a:r>
              <a:rPr lang="pl-PL" sz="4400" b="0" strike="noStrike" spc="-1">
                <a:solidFill>
                  <a:srgbClr val="00B050"/>
                </a:solidFill>
                <a:latin typeface="Arial Black"/>
                <a:ea typeface="DejaVu Sans"/>
              </a:rPr>
              <a:t>Jaké mohou být důsledky nadměrného stresu?</a:t>
            </a:r>
            <a:r>
              <a:t/>
            </a:r>
            <a:br/>
            <a:r>
              <a:rPr lang="pl-PL" sz="4400" b="0" strike="noStrike" spc="-1">
                <a:solidFill>
                  <a:srgbClr val="00B050"/>
                </a:solidFill>
                <a:latin typeface="Arial Black"/>
                <a:ea typeface="DejaVu Sans"/>
              </a:rPr>
              <a:t> </a:t>
            </a:r>
            <a:r>
              <a:t/>
            </a:r>
            <a:br/>
            <a:endParaRPr lang="cs-CZ" sz="4400" b="0" strike="noStrike" spc="-1">
              <a:latin typeface="Arial"/>
            </a:endParaRPr>
          </a:p>
        </p:txBody>
      </p:sp>
      <p:sp>
        <p:nvSpPr>
          <p:cNvPr id="68" name="TextShape 2"/>
          <p:cNvSpPr/>
          <p:nvPr/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Stres na pracovišti může vést k mnoha negativním důsledkům – a jeho dopady často ovlivňují jak naše duševní, tak fyzické zdraví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6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71" name="TextShape 1"/>
          <p:cNvSpPr/>
          <p:nvPr/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5400" b="0" strike="noStrike" spc="-1">
                <a:solidFill>
                  <a:srgbClr val="00B050"/>
                </a:solidFill>
                <a:latin typeface="Arial Black"/>
                <a:ea typeface="DejaVu Sans"/>
              </a:rPr>
              <a:t>Důsledky stresu</a:t>
            </a:r>
            <a:endParaRPr lang="cs-CZ" sz="5400" b="0" strike="noStrike" spc="-1">
              <a:latin typeface="Arial"/>
            </a:endParaRPr>
          </a:p>
        </p:txBody>
      </p:sp>
      <p:sp>
        <p:nvSpPr>
          <p:cNvPr id="72" name="TextShape 2"/>
          <p:cNvSpPr/>
          <p:nvPr/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 fontScale="55000"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Dlouhodobý stav nervozity způsobuje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pokles produktivity,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rozptýlení,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vyčerpání.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Důsledkem může být také pracovní vyhoření a psychické problémy (jako deprese nebo nespavost), stejně jako sklon k užívání stimulantů. Často se objevují bolesti (např. bolesti žaludku, zad nebo hlavy) nebo kardiovaskulární onemocnění.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73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75" name="TextShape 1"/>
          <p:cNvSpPr/>
          <p:nvPr/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 fontScale="81000"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B050"/>
                </a:solidFill>
                <a:latin typeface="Arial Black"/>
                <a:ea typeface="DejaVu Sans"/>
              </a:rPr>
              <a:t>Způsoby, jak se vypořádat se stresem na pracoviští</a:t>
            </a:r>
            <a:r>
              <a:t/>
            </a:r>
            <a:br/>
            <a:r>
              <a:rPr lang="pl-PL" sz="6000" b="0" strike="noStrike" spc="-1">
                <a:solidFill>
                  <a:srgbClr val="00B050"/>
                </a:solidFill>
                <a:latin typeface="Arial Black"/>
                <a:ea typeface="DejaVu Sans"/>
              </a:rPr>
              <a:t> </a:t>
            </a:r>
            <a:r>
              <a:t/>
            </a:r>
            <a:br/>
            <a:endParaRPr lang="cs-CZ" sz="6000" b="0" strike="noStrike" spc="-1">
              <a:latin typeface="Arial"/>
            </a:endParaRPr>
          </a:p>
        </p:txBody>
      </p:sp>
      <p:sp>
        <p:nvSpPr>
          <p:cNvPr id="76" name="TextShape 2"/>
          <p:cNvSpPr/>
          <p:nvPr/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Abychom překonali stres v práci, musíme si uvědomit, že vypořádání se s negativními emocemi je vždy proces. Z tohoto důvodu bychom měli postupně, krůček po krůčku, upravovat svůj přístup a návyky</a:t>
            </a:r>
            <a:r>
              <a:rPr lang="pl-PL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 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77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79" name="TextShape 1"/>
          <p:cNvSpPr/>
          <p:nvPr/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B050"/>
                </a:solidFill>
                <a:latin typeface="Arial Black"/>
                <a:ea typeface="DejaVu Sans"/>
              </a:rPr>
              <a:t>Způsoby, jak se vypořádat se stresem na pracoviští</a:t>
            </a:r>
            <a:r>
              <a:t/>
            </a:r>
            <a:br/>
            <a:r>
              <a:rPr lang="pl-PL" sz="4000" b="0" strike="noStrike" spc="-1">
                <a:solidFill>
                  <a:srgbClr val="00B050"/>
                </a:solidFill>
                <a:latin typeface="Calibri Light"/>
                <a:ea typeface="DejaVu Sans"/>
              </a:rPr>
              <a:t> 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80" name="TextShape 2"/>
          <p:cNvSpPr/>
          <p:nvPr/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Důležité je naučit se hospodařit s časem a stanovovat si priority v práci. Důležitá je také asertivita (schopnost vyjádřit vlastní názor) a informování nadřízeného o problémech a nepříjemnostech (kompetentní zaměstnavatel je jistě zohlední).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81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83" name="TextShape 1"/>
          <p:cNvSpPr/>
          <p:nvPr/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B050"/>
                </a:solidFill>
                <a:latin typeface="Arial Black"/>
                <a:ea typeface="DejaVu Sans"/>
              </a:rPr>
              <a:t>Způsoby, jak se vypořádat se stresem na pracoviští</a:t>
            </a:r>
            <a:r>
              <a:t/>
            </a:r>
            <a:br/>
            <a:r>
              <a:rPr lang="pl-PL" sz="4000" b="0" strike="noStrike" spc="-1">
                <a:solidFill>
                  <a:srgbClr val="00B050"/>
                </a:solidFill>
                <a:latin typeface="Calibri Light"/>
                <a:ea typeface="DejaVu Sans"/>
              </a:rPr>
              <a:t> 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84" name="TextShape 2"/>
          <p:cNvSpPr/>
          <p:nvPr/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- péče o vztahy se spolupracovníky (je dobré, aby vedle nás byl vždy alespoň jeden přátelský člověk). Kromě toho bychom neměli zapomínat na přestávky v práci. Mezi další metody patří použití relaxačních technik a dostatek spánku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85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87" name="TextShape 1"/>
          <p:cNvSpPr/>
          <p:nvPr/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B050"/>
                </a:solidFill>
                <a:latin typeface="Arial Black"/>
                <a:ea typeface="DejaVu Sans"/>
              </a:rPr>
              <a:t>Způsoby, jak se vypořádat se stresem na pracoviští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88" name="TextShape 2"/>
          <p:cNvSpPr/>
          <p:nvPr/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Ve volném čase se vyplatí věnovat se svému koníčku a pečovat o svou fyzickou kondici. Měli byste také pamatovat na to, abyste na sebe nebyli příliš přísní – někdy se může něco pokazit, ale to není důvod, aby stres převzal kontrolu nad našimi životy.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8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91" name="TextShape 1"/>
          <p:cNvSpPr/>
          <p:nvPr/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4000" b="0" strike="noStrike" spc="-1">
                <a:solidFill>
                  <a:srgbClr val="00B050"/>
                </a:solidFill>
                <a:latin typeface="Arial Black"/>
                <a:ea typeface="DejaVu Sans"/>
              </a:rPr>
              <a:t>Způsoby, jak se vypořádat se stresem na pracoviští</a:t>
            </a:r>
            <a:endParaRPr lang="cs-CZ" sz="4000" b="0" strike="noStrike" spc="-1">
              <a:latin typeface="Arial"/>
            </a:endParaRPr>
          </a:p>
        </p:txBody>
      </p:sp>
      <p:sp>
        <p:nvSpPr>
          <p:cNvPr id="92" name="TextShape 2"/>
          <p:cNvSpPr/>
          <p:nvPr/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000000"/>
                </a:solidFill>
                <a:latin typeface="Arial"/>
                <a:ea typeface="DejaVu Sans"/>
              </a:rPr>
              <a:t>Jak vidíte, neexistuje žádný univerzální způsob jak zvládat stres na pracoviští. Každý z nás se musí individuálně podívat na své vlastní potřeby a krok za krokem je realizovat. Nejdůležitější je včas rozpoznat problém a zahájit vhodná opatření.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93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  <p:sp>
        <p:nvSpPr>
          <p:cNvPr id="95" name="TextShape 1"/>
          <p:cNvSpPr/>
          <p:nvPr/>
        </p:nvSpPr>
        <p:spPr>
          <a:xfrm>
            <a:off x="1523880" y="1122480"/>
            <a:ext cx="9143280" cy="23868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pl-PL" sz="3200" b="0" strike="noStrike" spc="-1">
                <a:solidFill>
                  <a:srgbClr val="000000"/>
                </a:solidFill>
                <a:latin typeface="Arial"/>
                <a:ea typeface="DejaVu Sans"/>
              </a:rPr>
              <a:t>Beata Blicharz-Kaczmarek</a:t>
            </a:r>
            <a:r>
              <a:t/>
            </a:r>
            <a:br/>
            <a:r>
              <a:rPr lang="pl-PL" sz="3200" b="0" strike="noStrike" spc="-1">
                <a:solidFill>
                  <a:srgbClr val="000000"/>
                </a:solidFill>
                <a:latin typeface="Arial"/>
                <a:ea typeface="DejaVu Sans"/>
              </a:rPr>
              <a:t>specialista na paliativní a konzervativní ošetřovatelství</a:t>
            </a:r>
            <a:r>
              <a:t/>
            </a:r>
            <a:br/>
            <a:r>
              <a:rPr lang="pl-PL" sz="3200" b="0" strike="noStrike" spc="-1">
                <a:solidFill>
                  <a:srgbClr val="000000"/>
                </a:solidFill>
                <a:latin typeface="Arial"/>
                <a:ea typeface="DejaVu Sans"/>
              </a:rPr>
              <a:t>Jelenia Góra 22-05-2023</a:t>
            </a:r>
            <a:endParaRPr lang="cs-CZ" sz="3200" b="0" strike="noStrike" spc="-1">
              <a:latin typeface="Arial"/>
            </a:endParaRPr>
          </a:p>
        </p:txBody>
      </p:sp>
      <p:sp>
        <p:nvSpPr>
          <p:cNvPr id="96" name="TextShape 2"/>
          <p:cNvSpPr/>
          <p:nvPr/>
        </p:nvSpPr>
        <p:spPr>
          <a:xfrm>
            <a:off x="1523880" y="3602160"/>
            <a:ext cx="9143280" cy="1654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3600" b="1" strike="noStrike" spc="-1">
                <a:solidFill>
                  <a:srgbClr val="000000"/>
                </a:solidFill>
                <a:latin typeface="Arial"/>
                <a:ea typeface="DejaVu Sans"/>
              </a:rPr>
              <a:t>Děkuji za pozornost </a:t>
            </a:r>
            <a:endParaRPr lang="cs-CZ" sz="3600" b="0" strike="noStrike" spc="-1">
              <a:latin typeface="Arial"/>
            </a:endParaRPr>
          </a:p>
        </p:txBody>
      </p:sp>
      <p:pic>
        <p:nvPicPr>
          <p:cNvPr id="97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3"/>
          <a:stretch/>
        </p:blipFill>
        <p:spPr>
          <a:xfrm>
            <a:off x="1523880" y="5150880"/>
            <a:ext cx="10242000" cy="9799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Obraz 3"/>
          <p:cNvPicPr/>
          <p:nvPr/>
        </p:nvPicPr>
        <p:blipFill>
          <a:blip r:embed="rId2"/>
          <a:stretch/>
        </p:blipFill>
        <p:spPr>
          <a:xfrm>
            <a:off x="0" y="0"/>
            <a:ext cx="12191400" cy="6857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Words>555</Words>
  <Application>Microsoft Office PowerPoint</Application>
  <PresentationFormat>Širokoúhlá obrazovka</PresentationFormat>
  <Paragraphs>38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DejaVu Sans</vt:lpstr>
      <vt:lpstr>Symbol</vt:lpstr>
      <vt:lpstr>Wingdings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subject/>
  <dc:creator>Katarzyna Zielińska</dc:creator>
  <dc:description/>
  <cp:lastModifiedBy>Miluše Matějcová</cp:lastModifiedBy>
  <cp:revision>32</cp:revision>
  <dcterms:created xsi:type="dcterms:W3CDTF">2022-04-26T12:32:41Z</dcterms:created>
  <dcterms:modified xsi:type="dcterms:W3CDTF">2023-05-30T09:09:41Z</dcterms:modified>
  <dc:language>pl-PL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0x01010004DDF947D9F9C443AC83B8C85C44A40D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Širokoúhlá obrazovka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16</vt:i4>
  </property>
</Properties>
</file>