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 snapToGrid="0">
      <p:cViewPr varScale="1">
        <p:scale>
          <a:sx n="83" d="100"/>
          <a:sy n="83" d="100"/>
        </p:scale>
        <p:origin x="66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907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703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0680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94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709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52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75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23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614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804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961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63A8E-81BF-4AA8-B40D-4ACB5CA684E3}" type="datetimeFigureOut">
              <a:rPr lang="cs-CZ" smtClean="0"/>
              <a:t>26.05.2023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4BB04-59E6-4DA4-B009-BE8CD963F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070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Stres v povolání zdravotní sestry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Zátěžová specifika tohoto povolání: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Pracovní doba (12 h služba – denní/ noční)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Prostředí (nemocní lidé obecně- klient, ohrožený na životě, na zdraví, náročný klient)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Prostředí (nemocní, nemohoucí lidé – zápach, práce s inkontinentním pacientem, strach, bezmoc, zoufalství pacienta)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Pracovní nároky – podávání léků (nesmí udělat chybu), těžké výkony, příprava pacienta na operaci,  komunikace s pacientem během dne i noci</a:t>
            </a: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9845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38200" y="6176963"/>
            <a:ext cx="10841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2177443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92157" y="779905"/>
            <a:ext cx="10515600" cy="1325563"/>
          </a:xfrm>
        </p:spPr>
        <p:txBody>
          <a:bodyPr/>
          <a:lstStyle/>
          <a:p>
            <a:r>
              <a:rPr lang="cs-CZ" dirty="0" smtClean="0"/>
              <a:t>Je to práce s klientem- a je to práce s vlastním tělem</a:t>
            </a:r>
            <a:endParaRPr lang="cs-CZ" dirty="0"/>
          </a:p>
        </p:txBody>
      </p:sp>
      <p:pic>
        <p:nvPicPr>
          <p:cNvPr id="8194" name="Picture 2" descr="Práce na směny: v čem tkví její výhody a nevýhody? — Dostupný advokát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78" y="1923692"/>
            <a:ext cx="6067253" cy="384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částí projektu Fyzická manipulace s pacienty při ošetřovatelské péči  byly workshopy, které sklidily skvělé ohlasy - Zdravotně sociální fakulta JU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944" y="1923691"/>
            <a:ext cx="4879872" cy="384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0"/>
            <a:ext cx="7216140" cy="67056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346767" y="6211669"/>
            <a:ext cx="996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4076796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8773" y="690505"/>
            <a:ext cx="10515600" cy="1325563"/>
          </a:xfrm>
        </p:spPr>
        <p:txBody>
          <a:bodyPr/>
          <a:lstStyle/>
          <a:p>
            <a:r>
              <a:rPr lang="cs-CZ" dirty="0" smtClean="0"/>
              <a:t>Stresory v práci zdravotní sestry – prostředí, klient, emoce, pracovní výkon</a:t>
            </a:r>
            <a:endParaRPr lang="cs-CZ" dirty="0"/>
          </a:p>
        </p:txBody>
      </p:sp>
      <p:pic>
        <p:nvPicPr>
          <p:cNvPr id="1026" name="Picture 2" descr="Situace ve Vsetínské nemocnici se výrazně změnila - VSETÍNSKÁ NEMOCNICE a.s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24" y="2016068"/>
            <a:ext cx="5424649" cy="360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GEL si připomene Mezinárodní den sester, ocení jejich nasazení nejen v  aktuální náročné době | AG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192" y="2016067"/>
            <a:ext cx="5211293" cy="360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503" y="60001"/>
            <a:ext cx="7216140" cy="67056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360600" y="6127362"/>
            <a:ext cx="96687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1692475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Beznaděj pacienta, strach a úzkost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8170" y="1468315"/>
            <a:ext cx="11044392" cy="51259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Tyto </a:t>
            </a:r>
            <a:r>
              <a:rPr lang="cs-CZ" b="1" dirty="0" smtClean="0"/>
              <a:t>emoce pacienta </a:t>
            </a:r>
            <a:r>
              <a:rPr lang="cs-CZ" dirty="0" smtClean="0"/>
              <a:t>mají zásadní vliv na  </a:t>
            </a:r>
            <a:r>
              <a:rPr lang="cs-CZ" b="1" dirty="0" smtClean="0"/>
              <a:t>prožívání zdravotní sestry</a:t>
            </a:r>
            <a:r>
              <a:rPr lang="cs-CZ" dirty="0" smtClean="0"/>
              <a:t>, která je s pacientem v nepřetržitém kontaktu – emoce se často přenášejí, frustrují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Jak na agresivního či depresivního pacienta? Medici se to učí ve speciálním  simulátoru s herci | Hospodářské noviny (HN.cz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772" y="2240912"/>
            <a:ext cx="5070790" cy="38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48906" y="3209025"/>
            <a:ext cx="1587260" cy="1173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Beznaděj pacienta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2889850" y="3502325"/>
            <a:ext cx="810882" cy="5520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054416" y="3209025"/>
            <a:ext cx="1759788" cy="1173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Frustrace sestry, podráždění</a:t>
            </a:r>
            <a:endParaRPr lang="cs-CZ" dirty="0"/>
          </a:p>
        </p:txBody>
      </p:sp>
      <p:pic>
        <p:nvPicPr>
          <p:cNvPr id="8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166" y="96621"/>
            <a:ext cx="7216140" cy="67056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904468" y="6170271"/>
            <a:ext cx="105517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2231244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Nemohoucí, inkontinentní pacient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0019" y="1825624"/>
            <a:ext cx="11203781" cy="503237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Bezmoc a závislost tohoto pacienta může v sestře vyvolávat pocity frustrace, podráždění, vzteku – závislost pacienta je tíživá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AutoShape 2" descr="časop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6" name="Picture 4" descr="Příspěvek na nákup zdravotnického materiál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782596"/>
            <a:ext cx="5266428" cy="351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7937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42508" y="6239625"/>
            <a:ext cx="118494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3778907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41324"/>
            <a:ext cx="10515600" cy="1325563"/>
          </a:xfrm>
        </p:spPr>
        <p:txBody>
          <a:bodyPr/>
          <a:lstStyle/>
          <a:p>
            <a:r>
              <a:rPr lang="cs-CZ" dirty="0" smtClean="0"/>
              <a:t>Pacient s těžkou diagnózou, prognózou, s chronickou bolestí nebo umírající pacient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0233" y="1825625"/>
            <a:ext cx="11043567" cy="48139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Lidé v těžkých stavech bolesti nebo závažných diagnózách, umírající pacienti mají specifické potřeby – prožívají úzkost, bolest a strach, což sdílejí právě se zdravotní sestrou, kterou mohou tyto emoce silně ohrožovat, stresovat. Situace </a:t>
            </a:r>
            <a:r>
              <a:rPr lang="cs-CZ" b="1" dirty="0" smtClean="0"/>
              <a:t>umírání </a:t>
            </a:r>
            <a:r>
              <a:rPr lang="cs-CZ" dirty="0" smtClean="0"/>
              <a:t>je pak zcela specifická. Zdravotní sestra je vystavena existenciálním otázkám života a smrti, které mohou být silně frustrující.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Domácí hospicová péče :: Pomoc v domác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550" y="3831218"/>
            <a:ext cx="3794184" cy="252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omácí hospicová péč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439" y="3831218"/>
            <a:ext cx="3728200" cy="255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9845"/>
            <a:ext cx="7216140" cy="67056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47089" y="6316375"/>
            <a:ext cx="114755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678544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Smrt v pojetí medicíny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Smrt je často chápána jako </a:t>
            </a:r>
            <a:r>
              <a:rPr lang="cs-CZ" b="1" dirty="0" smtClean="0"/>
              <a:t>selhání </a:t>
            </a:r>
            <a:r>
              <a:rPr lang="cs-CZ" dirty="0" smtClean="0"/>
              <a:t>zdravotníků (nedokázali jsme pomoct, nezachránili jsme)</a:t>
            </a:r>
          </a:p>
          <a:p>
            <a:pPr marL="0" indent="0">
              <a:buNone/>
            </a:pPr>
            <a:r>
              <a:rPr lang="cs-CZ" dirty="0" smtClean="0"/>
              <a:t>I když smrt přichází pochopitelně (u starých lidí), zdravotníci ji většinou chápou jako selhání a zažívají bezmoc – </a:t>
            </a:r>
            <a:r>
              <a:rPr lang="cs-CZ" b="1" dirty="0" smtClean="0"/>
              <a:t>pocit bezmoci </a:t>
            </a:r>
            <a:r>
              <a:rPr lang="cs-CZ" dirty="0" smtClean="0"/>
              <a:t>je zásadním stresovým elementem</a:t>
            </a:r>
          </a:p>
          <a:p>
            <a:pPr marL="0" indent="0">
              <a:buNone/>
            </a:pPr>
            <a:r>
              <a:rPr lang="cs-CZ" dirty="0" smtClean="0"/>
              <a:t>Chápou úmrtí pacienta jako svoje selhání</a:t>
            </a:r>
          </a:p>
          <a:p>
            <a:pPr marL="0" indent="0">
              <a:buNone/>
            </a:pPr>
            <a:r>
              <a:rPr lang="cs-CZ" dirty="0" smtClean="0"/>
              <a:t>Situace smrti je překvapí, hledají vlastní obranné mechanismy, což bývá často cynismus, citový chlad, odmítání – emoce, které ale dlouhodobě v člověku zůstávají jako </a:t>
            </a:r>
            <a:r>
              <a:rPr lang="cs-CZ" b="1" dirty="0" smtClean="0"/>
              <a:t>negativní, frustrující a nefunkční</a:t>
            </a:r>
            <a:endParaRPr lang="cs-CZ" b="1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9845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3696" y="6176963"/>
            <a:ext cx="11783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1078693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Urgentní medicína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9449" y="1355200"/>
            <a:ext cx="11758136" cy="53992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Práce v urgentní medicíně má též svá specifika, jak ohledně pracovní náplně, tak ohledně stresových faktorů</a:t>
            </a:r>
          </a:p>
          <a:p>
            <a:pPr marL="0" indent="0">
              <a:buNone/>
            </a:pPr>
            <a:r>
              <a:rPr lang="cs-CZ" dirty="0" smtClean="0"/>
              <a:t>Jedná se o práci vysoce zátěžovou – zdravotník musí jednat velmi rychle a přesně, zároveň </a:t>
            </a:r>
            <a:r>
              <a:rPr lang="cs-CZ" b="1" dirty="0" smtClean="0"/>
              <a:t>pracuje pod velkým tlakem </a:t>
            </a:r>
            <a:r>
              <a:rPr lang="cs-CZ" dirty="0" smtClean="0"/>
              <a:t>(samotný boj o život), tak pod tlakem okolí (rodinní příslušníci, rodiče dítěte, partneři zraněného apod.)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Urgentní medicína – Wikiped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903" y="3611137"/>
            <a:ext cx="3596915" cy="256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Urgentní příjem - luxus, jehož někteří pacienti vědomě zneužívají - Novin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143" y="3574364"/>
            <a:ext cx="4623167" cy="26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78082"/>
            <a:ext cx="7216140" cy="67056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67646" y="6211669"/>
            <a:ext cx="11717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316250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Lidský vztah jako součást profese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situaci, kdy je naší </a:t>
            </a:r>
            <a:r>
              <a:rPr lang="cs-CZ" b="1" dirty="0" smtClean="0"/>
              <a:t>pracovní náplní „lidský vztah“ </a:t>
            </a:r>
            <a:r>
              <a:rPr lang="cs-CZ" dirty="0" smtClean="0"/>
              <a:t>– zdravotník je v situaci pečujícího, zachraňujícího, pomáhajícího – jedná se o náročnou stresující práci</a:t>
            </a:r>
          </a:p>
          <a:p>
            <a:pPr marL="0" indent="0">
              <a:buNone/>
            </a:pPr>
            <a:r>
              <a:rPr lang="cs-CZ" dirty="0" smtClean="0"/>
              <a:t>Lidský vztah je vždy zátěž </a:t>
            </a:r>
            <a:r>
              <a:rPr lang="cs-CZ" b="1" dirty="0" smtClean="0"/>
              <a:t>– „vztahy bolí“ - </a:t>
            </a:r>
            <a:r>
              <a:rPr lang="cs-CZ" dirty="0" smtClean="0"/>
              <a:t>je nabitý emocemi, které zdravotník musí zpracovávat a odbourávat – může dojít k emoční oploštělosti vlivem kontinuálního stresu v zaměstnání, který může vést až k syndromu vyhoření </a:t>
            </a:r>
            <a:r>
              <a:rPr lang="cs-CZ" b="1" dirty="0" smtClean="0"/>
              <a:t>„</a:t>
            </a:r>
            <a:r>
              <a:rPr lang="cs-CZ" b="1" dirty="0" err="1"/>
              <a:t>b</a:t>
            </a:r>
            <a:r>
              <a:rPr lang="cs-CZ" b="1" dirty="0" err="1" smtClean="0"/>
              <a:t>urn</a:t>
            </a:r>
            <a:r>
              <a:rPr lang="cs-CZ" b="1" dirty="0" smtClean="0"/>
              <a:t> </a:t>
            </a:r>
            <a:r>
              <a:rPr lang="cs-CZ" b="1" dirty="0" err="1" smtClean="0"/>
              <a:t>out</a:t>
            </a:r>
            <a:r>
              <a:rPr lang="cs-CZ" b="1" dirty="0" smtClean="0"/>
              <a:t> syndrome“</a:t>
            </a:r>
          </a:p>
          <a:p>
            <a:pPr marL="0" indent="0">
              <a:buNone/>
            </a:pPr>
            <a:r>
              <a:rPr lang="cs-CZ" dirty="0" smtClean="0"/>
              <a:t>Jedná se o situaci emočního chladu, odtažitosti, </a:t>
            </a:r>
            <a:r>
              <a:rPr lang="cs-CZ" b="1" dirty="0" smtClean="0"/>
              <a:t>ztráty empatie </a:t>
            </a:r>
            <a:r>
              <a:rPr lang="cs-CZ" dirty="0" smtClean="0"/>
              <a:t>a nadšení – takový zdravotník svého klienta „nemůže ani cítit“, je podrážděný a někdy až hrubý, cynický, neurvalý </a:t>
            </a: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9845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98136" y="6176963"/>
            <a:ext cx="10595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3238728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813330" cy="1325563"/>
          </a:xfrm>
        </p:spPr>
        <p:txBody>
          <a:bodyPr/>
          <a:lstStyle/>
          <a:p>
            <a:r>
              <a:rPr lang="cs-CZ" dirty="0" smtClean="0"/>
              <a:t>Vyrovnání stresu, prevence syndromu vyhoření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Práce nás musí bavit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Za práci musíme dostat zaplaceno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Práci musíme umět, musíme v tom být dobří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Práce se nesmí prolínat s volným časem</a:t>
            </a: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29845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2548" y="5850235"/>
            <a:ext cx="118777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3465998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47929"/>
            <a:ext cx="10515600" cy="1325563"/>
          </a:xfrm>
        </p:spPr>
        <p:txBody>
          <a:bodyPr/>
          <a:lstStyle/>
          <a:p>
            <a:r>
              <a:rPr lang="cs-CZ" dirty="0" smtClean="0"/>
              <a:t>Práce na dětském oddělení – stresující situace, dlouhodobý stres</a:t>
            </a:r>
            <a:endParaRPr lang="cs-CZ" dirty="0"/>
          </a:p>
        </p:txBody>
      </p:sp>
      <p:pic>
        <p:nvPicPr>
          <p:cNvPr id="6148" name="Picture 4" descr="Dětské oddělení | Klatovská nemocnic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191566"/>
            <a:ext cx="5181600" cy="32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Stresující bývají hlavně </a:t>
            </a:r>
            <a:r>
              <a:rPr lang="cs-CZ" b="1" dirty="0" smtClean="0"/>
              <a:t>emoce rodičů</a:t>
            </a:r>
            <a:endParaRPr lang="cs-CZ" dirty="0" smtClean="0"/>
          </a:p>
          <a:p>
            <a:r>
              <a:rPr lang="cs-CZ" dirty="0" smtClean="0"/>
              <a:t>Dítě jako pacient – nedokáže pojmenovat svoje potřeby – bývá plačtivé, bojí se</a:t>
            </a:r>
          </a:p>
          <a:p>
            <a:r>
              <a:rPr lang="cs-CZ" dirty="0" smtClean="0"/>
              <a:t>Život a zdraví  dítěte je velmi křehké – zdravotník je pod velkým tlakem odpovědnosti</a:t>
            </a:r>
          </a:p>
          <a:p>
            <a:r>
              <a:rPr lang="cs-CZ" dirty="0" smtClean="0"/>
              <a:t>Utrpení dítěte je nesnesitelné</a:t>
            </a:r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-22631"/>
            <a:ext cx="7216140" cy="67056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11404" y="6176963"/>
            <a:ext cx="11016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601483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63375"/>
            <a:ext cx="10515600" cy="704550"/>
          </a:xfrm>
        </p:spPr>
        <p:txBody>
          <a:bodyPr/>
          <a:lstStyle/>
          <a:p>
            <a:r>
              <a:rPr lang="cs-CZ" dirty="0" smtClean="0"/>
              <a:t>Prevence stresu, vyčerpání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1486" y="1533046"/>
            <a:ext cx="11186860" cy="523869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Oddělit práci a odpočinek!</a:t>
            </a:r>
          </a:p>
          <a:p>
            <a:pPr>
              <a:buFontTx/>
              <a:buChar char="-"/>
            </a:pPr>
            <a:r>
              <a:rPr lang="cs-CZ" dirty="0" smtClean="0"/>
              <a:t>Dodržovat pracovní dobu a neporušovat zákoník práce (po 12. hodinové službě následuje den volna, pokud to nelze jinak - 12. hodinové služby maximálně dvě v řadě!!!!)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 smtClean="0"/>
              <a:t>Edukovat</a:t>
            </a:r>
            <a:r>
              <a:rPr lang="cs-CZ" dirty="0" smtClean="0"/>
              <a:t> zdravotní sestry o zdravém životním stylu během pracovní doby: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dodržovat pitný režim, jídlo spíše v menších dávkách ale častěji, dodržovat pauzy během pracovní směny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Mentální hygiena – základní pravidla mentální hygieny – „nenosit si“ práci domů, schopnost „vypnout“, neřešit frustrace alkoholem, jídlem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Odpočívat aktivně – procházky, sportovní aktivity, čas pro rodinu-</a:t>
            </a:r>
          </a:p>
          <a:p>
            <a:pPr marL="0" indent="0">
              <a:buNone/>
            </a:pPr>
            <a:r>
              <a:rPr lang="cs-CZ" dirty="0" smtClean="0"/>
              <a:t>		DÁT ŽIVOTU SMYSL A NÁPLŇ</a:t>
            </a:r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08946"/>
            <a:ext cx="7216140" cy="67056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766907" y="6471749"/>
            <a:ext cx="140836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200" dirty="0"/>
              <a:t>Online digitální platforma s informacemi pro pedagogy a management škol v přeshraničním regionu</a:t>
            </a:r>
          </a:p>
          <a:p>
            <a:pPr algn="ctr"/>
            <a:r>
              <a:rPr lang="cs-CZ" sz="1200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175664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96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Být s rodinou, mít smysl, a odpočívat…..</a:t>
            </a:r>
            <a:endParaRPr lang="cs-CZ" dirty="0"/>
          </a:p>
        </p:txBody>
      </p:sp>
      <p:pic>
        <p:nvPicPr>
          <p:cNvPr id="7170" name="Picture 2" descr="Víte, jak se starat o své duševní zdraví? | Zjistěte víc na Jaknaspanek.cz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462" y="1572750"/>
            <a:ext cx="3989982" cy="398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Obraz Kafe a dort / od SheMa | Fler.c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418" y="1222641"/>
            <a:ext cx="3413537" cy="469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elaxační plochy a místa pro aktivní odpočinek - Magazinzahrada.c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166" y="1390290"/>
            <a:ext cx="6082931" cy="435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166" y="-50380"/>
            <a:ext cx="7216140" cy="67056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490193" y="6160697"/>
            <a:ext cx="11802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</p:txBody>
      </p:sp>
    </p:spTree>
    <p:extLst>
      <p:ext uri="{BB962C8B-B14F-4D97-AF65-F5344CB8AC3E}">
        <p14:creationId xmlns:p14="http://schemas.microsoft.com/office/powerpoint/2010/main" val="216066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868</Words>
  <Application>Microsoft Office PowerPoint</Application>
  <PresentationFormat>Širokoúhlá obrazovka</PresentationFormat>
  <Paragraphs>73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Motiv Office</vt:lpstr>
      <vt:lpstr>Stres v povolání zdravotní sestry</vt:lpstr>
      <vt:lpstr>Je to práce s klientem- a je to práce s vlastním tělem</vt:lpstr>
      <vt:lpstr>Stresory v práci zdravotní sestry – prostředí, klient, emoce, pracovní výkon</vt:lpstr>
      <vt:lpstr>Beznaděj pacienta, strach a úzkost</vt:lpstr>
      <vt:lpstr>Nemohoucí, inkontinentní pacient</vt:lpstr>
      <vt:lpstr>Pacient s těžkou diagnózou, prognózou, s chronickou bolestí nebo umírající pacient</vt:lpstr>
      <vt:lpstr>Smrt v pojetí medicíny</vt:lpstr>
      <vt:lpstr>Urgentní medicína</vt:lpstr>
      <vt:lpstr>Lidský vztah jako součást profese</vt:lpstr>
      <vt:lpstr>Vyrovnání stresu, prevence syndromu vyhoření</vt:lpstr>
      <vt:lpstr>Práce na dětském oddělení – stresující situace, dlouhodobý stres</vt:lpstr>
      <vt:lpstr>Prevence stresu, vyčerpání</vt:lpstr>
      <vt:lpstr> Být s rodinou, mít smysl, a odpočívat…..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Karolína Smetanová</dc:creator>
  <cp:lastModifiedBy>User</cp:lastModifiedBy>
  <cp:revision>13</cp:revision>
  <dcterms:created xsi:type="dcterms:W3CDTF">2023-04-10T15:27:15Z</dcterms:created>
  <dcterms:modified xsi:type="dcterms:W3CDTF">2023-05-26T05:05:34Z</dcterms:modified>
</cp:coreProperties>
</file>