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12192000" cy="6858000"/>
  <p:notesSz cx="7559675" cy="106918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5131080" cy="435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/>
          </p:nvPr>
        </p:nvSpPr>
        <p:spPr>
          <a:xfrm>
            <a:off x="6226200" y="1825560"/>
            <a:ext cx="5131080" cy="435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838080" y="365040"/>
            <a:ext cx="10515240" cy="6144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/>
          </p:nvPr>
        </p:nvSpPr>
        <p:spPr>
          <a:xfrm>
            <a:off x="6226200" y="1825560"/>
            <a:ext cx="5131080" cy="435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/>
          </p:nvPr>
        </p:nvSpPr>
        <p:spPr>
          <a:xfrm>
            <a:off x="838080" y="409824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5131080" cy="435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/>
          </p:nvPr>
        </p:nvSpPr>
        <p:spPr>
          <a:xfrm>
            <a:off x="6226200" y="182556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/>
          </p:nvPr>
        </p:nvSpPr>
        <p:spPr>
          <a:xfrm>
            <a:off x="6226200" y="409824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/>
          </p:nvPr>
        </p:nvSpPr>
        <p:spPr>
          <a:xfrm>
            <a:off x="6226200" y="182556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/>
          </p:nvPr>
        </p:nvSpPr>
        <p:spPr>
          <a:xfrm>
            <a:off x="838080" y="4098240"/>
            <a:ext cx="1051524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1051524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838080" y="4098240"/>
            <a:ext cx="1051524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/>
          </p:nvPr>
        </p:nvSpPr>
        <p:spPr>
          <a:xfrm>
            <a:off x="6226200" y="182556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/>
          </p:nvPr>
        </p:nvSpPr>
        <p:spPr>
          <a:xfrm>
            <a:off x="838080" y="409824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/>
          </p:nvPr>
        </p:nvSpPr>
        <p:spPr>
          <a:xfrm>
            <a:off x="6226200" y="409824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338580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/>
          </p:nvPr>
        </p:nvSpPr>
        <p:spPr>
          <a:xfrm>
            <a:off x="4393440" y="1825560"/>
            <a:ext cx="338580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/>
          </p:nvPr>
        </p:nvSpPr>
        <p:spPr>
          <a:xfrm>
            <a:off x="7949160" y="1825560"/>
            <a:ext cx="338580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/>
          </p:nvPr>
        </p:nvSpPr>
        <p:spPr>
          <a:xfrm>
            <a:off x="838080" y="4098240"/>
            <a:ext cx="338580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/>
          </p:nvPr>
        </p:nvSpPr>
        <p:spPr>
          <a:xfrm>
            <a:off x="4393440" y="4098240"/>
            <a:ext cx="338580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/>
          </p:nvPr>
        </p:nvSpPr>
        <p:spPr>
          <a:xfrm>
            <a:off x="7949160" y="4098240"/>
            <a:ext cx="338580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8" name="PlaceHolder 2"/>
          <p:cNvSpPr>
            <a:spLocks noGrp="1"/>
          </p:cNvSpPr>
          <p:nvPr>
            <p:ph type="subTitle"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2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5131080" cy="435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3" name="PlaceHolder 3"/>
          <p:cNvSpPr>
            <a:spLocks noGrp="1"/>
          </p:cNvSpPr>
          <p:nvPr>
            <p:ph/>
          </p:nvPr>
        </p:nvSpPr>
        <p:spPr>
          <a:xfrm>
            <a:off x="6226200" y="1825560"/>
            <a:ext cx="5131080" cy="435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subTitle"/>
          </p:nvPr>
        </p:nvSpPr>
        <p:spPr>
          <a:xfrm>
            <a:off x="838080" y="365040"/>
            <a:ext cx="10515240" cy="6144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7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8" name="PlaceHolder 3"/>
          <p:cNvSpPr>
            <a:spLocks noGrp="1"/>
          </p:cNvSpPr>
          <p:nvPr>
            <p:ph/>
          </p:nvPr>
        </p:nvSpPr>
        <p:spPr>
          <a:xfrm>
            <a:off x="6226200" y="1825560"/>
            <a:ext cx="5131080" cy="435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9" name="PlaceHolder 4"/>
          <p:cNvSpPr>
            <a:spLocks noGrp="1"/>
          </p:cNvSpPr>
          <p:nvPr>
            <p:ph/>
          </p:nvPr>
        </p:nvSpPr>
        <p:spPr>
          <a:xfrm>
            <a:off x="838080" y="409824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1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5131080" cy="435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2" name="PlaceHolder 3"/>
          <p:cNvSpPr>
            <a:spLocks noGrp="1"/>
          </p:cNvSpPr>
          <p:nvPr>
            <p:ph/>
          </p:nvPr>
        </p:nvSpPr>
        <p:spPr>
          <a:xfrm>
            <a:off x="6226200" y="182556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3" name="PlaceHolder 4"/>
          <p:cNvSpPr>
            <a:spLocks noGrp="1"/>
          </p:cNvSpPr>
          <p:nvPr>
            <p:ph/>
          </p:nvPr>
        </p:nvSpPr>
        <p:spPr>
          <a:xfrm>
            <a:off x="6226200" y="409824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6" name="PlaceHolder 3"/>
          <p:cNvSpPr>
            <a:spLocks noGrp="1"/>
          </p:cNvSpPr>
          <p:nvPr>
            <p:ph/>
          </p:nvPr>
        </p:nvSpPr>
        <p:spPr>
          <a:xfrm>
            <a:off x="6226200" y="182556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7" name="PlaceHolder 4"/>
          <p:cNvSpPr>
            <a:spLocks noGrp="1"/>
          </p:cNvSpPr>
          <p:nvPr>
            <p:ph/>
          </p:nvPr>
        </p:nvSpPr>
        <p:spPr>
          <a:xfrm>
            <a:off x="838080" y="4098240"/>
            <a:ext cx="1051524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9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1051524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0" name="PlaceHolder 3"/>
          <p:cNvSpPr>
            <a:spLocks noGrp="1"/>
          </p:cNvSpPr>
          <p:nvPr>
            <p:ph/>
          </p:nvPr>
        </p:nvSpPr>
        <p:spPr>
          <a:xfrm>
            <a:off x="838080" y="4098240"/>
            <a:ext cx="1051524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2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3" name="PlaceHolder 3"/>
          <p:cNvSpPr>
            <a:spLocks noGrp="1"/>
          </p:cNvSpPr>
          <p:nvPr>
            <p:ph/>
          </p:nvPr>
        </p:nvSpPr>
        <p:spPr>
          <a:xfrm>
            <a:off x="6226200" y="182556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4" name="PlaceHolder 4"/>
          <p:cNvSpPr>
            <a:spLocks noGrp="1"/>
          </p:cNvSpPr>
          <p:nvPr>
            <p:ph/>
          </p:nvPr>
        </p:nvSpPr>
        <p:spPr>
          <a:xfrm>
            <a:off x="838080" y="409824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5" name="PlaceHolder 5"/>
          <p:cNvSpPr>
            <a:spLocks noGrp="1"/>
          </p:cNvSpPr>
          <p:nvPr>
            <p:ph/>
          </p:nvPr>
        </p:nvSpPr>
        <p:spPr>
          <a:xfrm>
            <a:off x="6226200" y="409824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7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338580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8" name="PlaceHolder 3"/>
          <p:cNvSpPr>
            <a:spLocks noGrp="1"/>
          </p:cNvSpPr>
          <p:nvPr>
            <p:ph/>
          </p:nvPr>
        </p:nvSpPr>
        <p:spPr>
          <a:xfrm>
            <a:off x="4393440" y="1825560"/>
            <a:ext cx="338580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9" name="PlaceHolder 4"/>
          <p:cNvSpPr>
            <a:spLocks noGrp="1"/>
          </p:cNvSpPr>
          <p:nvPr>
            <p:ph/>
          </p:nvPr>
        </p:nvSpPr>
        <p:spPr>
          <a:xfrm>
            <a:off x="7949160" y="1825560"/>
            <a:ext cx="338580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0" name="PlaceHolder 5"/>
          <p:cNvSpPr>
            <a:spLocks noGrp="1"/>
          </p:cNvSpPr>
          <p:nvPr>
            <p:ph/>
          </p:nvPr>
        </p:nvSpPr>
        <p:spPr>
          <a:xfrm>
            <a:off x="838080" y="4098240"/>
            <a:ext cx="338580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1" name="PlaceHolder 6"/>
          <p:cNvSpPr>
            <a:spLocks noGrp="1"/>
          </p:cNvSpPr>
          <p:nvPr>
            <p:ph/>
          </p:nvPr>
        </p:nvSpPr>
        <p:spPr>
          <a:xfrm>
            <a:off x="4393440" y="4098240"/>
            <a:ext cx="338580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2" name="PlaceHolder 7"/>
          <p:cNvSpPr>
            <a:spLocks noGrp="1"/>
          </p:cNvSpPr>
          <p:nvPr>
            <p:ph/>
          </p:nvPr>
        </p:nvSpPr>
        <p:spPr>
          <a:xfrm>
            <a:off x="7949160" y="4098240"/>
            <a:ext cx="338580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cs-CZ" sz="4400" b="0" strike="noStrike" spc="-1">
                <a:solidFill>
                  <a:srgbClr val="000000"/>
                </a:solidFill>
                <a:latin typeface="Calibri Light"/>
              </a:rPr>
              <a:t>Kliknutím lze upravit styl.</a:t>
            </a:r>
            <a:endParaRPr lang="cs-CZ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Upravte styly předlohy textu.</a:t>
            </a:r>
          </a:p>
          <a:p>
            <a:pPr marL="685800" lvl="1" indent="-2286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cs-CZ" sz="2400" b="0" strike="noStrike" spc="-1">
                <a:solidFill>
                  <a:srgbClr val="000000"/>
                </a:solidFill>
                <a:latin typeface="Calibri"/>
              </a:rPr>
              <a:t>Druhá úroveň</a:t>
            </a:r>
          </a:p>
          <a:p>
            <a:pPr marL="1143000" lvl="2" indent="-2286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cs-CZ" sz="2000" b="0" strike="noStrike" spc="-1">
                <a:solidFill>
                  <a:srgbClr val="000000"/>
                </a:solidFill>
                <a:latin typeface="Calibri"/>
              </a:rPr>
              <a:t>Třetí úroveň</a:t>
            </a:r>
          </a:p>
          <a:p>
            <a:pPr marL="1600200" lvl="3" indent="-2286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cs-CZ" sz="1800" b="0" strike="noStrike" spc="-1">
                <a:solidFill>
                  <a:srgbClr val="000000"/>
                </a:solidFill>
                <a:latin typeface="Calibri"/>
              </a:rPr>
              <a:t>Čtvrtá úroveň</a:t>
            </a:r>
          </a:p>
          <a:p>
            <a:pPr marL="2057400" lvl="4" indent="-2286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cs-CZ" sz="1800" b="0" strike="noStrike" spc="-1">
                <a:solidFill>
                  <a:srgbClr val="000000"/>
                </a:solidFill>
                <a:latin typeface="Calibri"/>
              </a:rPr>
              <a:t>Pátá úroveň</a:t>
            </a:r>
          </a:p>
        </p:txBody>
      </p:sp>
      <p:sp>
        <p:nvSpPr>
          <p:cNvPr id="2" name="PlaceHolder 3"/>
          <p:cNvSpPr>
            <a:spLocks noGrp="1"/>
          </p:cNvSpPr>
          <p:nvPr>
            <p:ph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fld id="{B9B6457A-D79E-4AE9-8479-E169167C613E}" type="datetime">
              <a:rPr lang="cs-CZ" sz="1200" b="0" strike="noStrike" spc="-1">
                <a:solidFill>
                  <a:srgbClr val="8B8B8B"/>
                </a:solidFill>
                <a:latin typeface="Calibri"/>
              </a:rPr>
              <a:t>30.5.2023</a:t>
            </a:fld>
            <a:endParaRPr lang="cs-CZ" sz="1200" b="0" strike="noStrike" spc="-1"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endParaRPr lang="cs-CZ" sz="2400" b="0" strike="noStrike" spc="-1"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r">
              <a:lnSpc>
                <a:spcPct val="100000"/>
              </a:lnSpc>
            </a:pPr>
            <a:fld id="{C05CA50D-2B2D-4499-AC91-86C2129FE3B4}" type="slidenum">
              <a:rPr lang="cs-CZ" sz="1200" b="0" strike="noStrike" spc="-1">
                <a:solidFill>
                  <a:srgbClr val="8B8B8B"/>
                </a:solidFill>
                <a:latin typeface="Calibri"/>
              </a:rPr>
              <a:t>‹#›</a:t>
            </a:fld>
            <a:endParaRPr lang="cs-CZ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cs-CZ" sz="4400" b="0" strike="noStrike" spc="-1">
                <a:solidFill>
                  <a:srgbClr val="000000"/>
                </a:solidFill>
                <a:latin typeface="Calibri Light"/>
              </a:rPr>
              <a:t>Kliknutím lze upravit styl.</a:t>
            </a:r>
            <a:endParaRPr lang="cs-CZ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81120" cy="43509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Upravte styly předlohy textu.</a:t>
            </a:r>
          </a:p>
          <a:p>
            <a:pPr marL="685800" lvl="1" indent="-2286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cs-CZ" sz="2400" b="0" strike="noStrike" spc="-1">
                <a:solidFill>
                  <a:srgbClr val="000000"/>
                </a:solidFill>
                <a:latin typeface="Calibri"/>
              </a:rPr>
              <a:t>Druhá úroveň</a:t>
            </a:r>
          </a:p>
          <a:p>
            <a:pPr marL="1143000" lvl="2" indent="-2286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cs-CZ" sz="2000" b="0" strike="noStrike" spc="-1">
                <a:solidFill>
                  <a:srgbClr val="000000"/>
                </a:solidFill>
                <a:latin typeface="Calibri"/>
              </a:rPr>
              <a:t>Třetí úroveň</a:t>
            </a:r>
          </a:p>
          <a:p>
            <a:pPr marL="1600200" lvl="3" indent="-2286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cs-CZ" sz="1800" b="0" strike="noStrike" spc="-1">
                <a:solidFill>
                  <a:srgbClr val="000000"/>
                </a:solidFill>
                <a:latin typeface="Calibri"/>
              </a:rPr>
              <a:t>Čtvrtá úroveň</a:t>
            </a:r>
          </a:p>
          <a:p>
            <a:pPr marL="2057400" lvl="4" indent="-2286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cs-CZ" sz="1800" b="0" strike="noStrike" spc="-1">
                <a:solidFill>
                  <a:srgbClr val="000000"/>
                </a:solidFill>
                <a:latin typeface="Calibri"/>
              </a:rPr>
              <a:t>Pátá úroveň</a:t>
            </a:r>
          </a:p>
        </p:txBody>
      </p:sp>
      <p:sp>
        <p:nvSpPr>
          <p:cNvPr id="43" name="PlaceHolder 3"/>
          <p:cNvSpPr>
            <a:spLocks noGrp="1"/>
          </p:cNvSpPr>
          <p:nvPr>
            <p:ph type="body"/>
          </p:nvPr>
        </p:nvSpPr>
        <p:spPr>
          <a:xfrm>
            <a:off x="6172200" y="1825560"/>
            <a:ext cx="5181120" cy="43509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Upravte styly předlohy textu.</a:t>
            </a:r>
          </a:p>
          <a:p>
            <a:pPr marL="685800" lvl="1" indent="-2286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cs-CZ" sz="2400" b="0" strike="noStrike" spc="-1">
                <a:solidFill>
                  <a:srgbClr val="000000"/>
                </a:solidFill>
                <a:latin typeface="Calibri"/>
              </a:rPr>
              <a:t>Druhá úroveň</a:t>
            </a:r>
          </a:p>
          <a:p>
            <a:pPr marL="1143000" lvl="2" indent="-2286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cs-CZ" sz="2000" b="0" strike="noStrike" spc="-1">
                <a:solidFill>
                  <a:srgbClr val="000000"/>
                </a:solidFill>
                <a:latin typeface="Calibri"/>
              </a:rPr>
              <a:t>Třetí úroveň</a:t>
            </a:r>
          </a:p>
          <a:p>
            <a:pPr marL="1600200" lvl="3" indent="-2286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cs-CZ" sz="1800" b="0" strike="noStrike" spc="-1">
                <a:solidFill>
                  <a:srgbClr val="000000"/>
                </a:solidFill>
                <a:latin typeface="Calibri"/>
              </a:rPr>
              <a:t>Čtvrtá úroveň</a:t>
            </a:r>
          </a:p>
          <a:p>
            <a:pPr marL="2057400" lvl="4" indent="-2286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cs-CZ" sz="1800" b="0" strike="noStrike" spc="-1">
                <a:solidFill>
                  <a:srgbClr val="000000"/>
                </a:solidFill>
                <a:latin typeface="Calibri"/>
              </a:rPr>
              <a:t>Pátá úroveň</a:t>
            </a:r>
          </a:p>
        </p:txBody>
      </p:sp>
      <p:sp>
        <p:nvSpPr>
          <p:cNvPr id="44" name="PlaceHolder 4"/>
          <p:cNvSpPr>
            <a:spLocks noGrp="1"/>
          </p:cNvSpPr>
          <p:nvPr>
            <p:ph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fld id="{D4C2E209-DB93-456B-BA51-339260853745}" type="datetime">
              <a:rPr lang="cs-CZ" sz="1200" b="0" strike="noStrike" spc="-1">
                <a:solidFill>
                  <a:srgbClr val="8B8B8B"/>
                </a:solidFill>
                <a:latin typeface="Calibri"/>
              </a:rPr>
              <a:t>30.5.2023</a:t>
            </a:fld>
            <a:endParaRPr lang="cs-CZ" sz="1200" b="0" strike="noStrike" spc="-1">
              <a:latin typeface="Times New Roman"/>
            </a:endParaRPr>
          </a:p>
        </p:txBody>
      </p:sp>
      <p:sp>
        <p:nvSpPr>
          <p:cNvPr id="45" name="PlaceHolder 5"/>
          <p:cNvSpPr>
            <a:spLocks noGrp="1"/>
          </p:cNvSpPr>
          <p:nvPr>
            <p:ph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endParaRPr lang="cs-CZ" sz="2400" b="0" strike="noStrike" spc="-1">
              <a:latin typeface="Times New Roman"/>
            </a:endParaRPr>
          </a:p>
        </p:txBody>
      </p:sp>
      <p:sp>
        <p:nvSpPr>
          <p:cNvPr id="46" name="PlaceHolder 6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r">
              <a:lnSpc>
                <a:spcPct val="100000"/>
              </a:lnSpc>
            </a:pPr>
            <a:fld id="{CB93F0CF-021A-491A-B98A-270709CD8461}" type="slidenum">
              <a:rPr lang="cs-CZ" sz="1200" b="0" strike="noStrike" spc="-1">
                <a:solidFill>
                  <a:srgbClr val="8B8B8B"/>
                </a:solidFill>
                <a:latin typeface="Calibri"/>
              </a:rPr>
              <a:t>‹#›</a:t>
            </a:fld>
            <a:endParaRPr lang="cs-CZ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cs-CZ" sz="4400" b="0" strike="noStrike" spc="-1">
                <a:solidFill>
                  <a:srgbClr val="000000"/>
                </a:solidFill>
                <a:latin typeface="Calibri Light"/>
              </a:rPr>
              <a:t>Stres  w zawodzie pielęgniarki</a:t>
            </a:r>
            <a:endParaRPr lang="cs-CZ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4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Specyficzne faktory obciążające:</a:t>
            </a: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charset="2"/>
              <a:buChar char=""/>
              <a:tabLst>
                <a:tab pos="0" algn="l"/>
              </a:tabLst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Czas pracy (12 godz. dyżur – dzienny/nocny)</a:t>
            </a: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charset="2"/>
              <a:buChar char=""/>
              <a:tabLst>
                <a:tab pos="0" algn="l"/>
              </a:tabLst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Środowisko pracy (wymagający klient – chory człowiek, który czuje zagrożenie na zdrowiu i życiu)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Środowisko pracy (osoby chore, niedołężne – zapach, praca z trudnym pacjentem, odczuwającym strach, bezradność, rozpacz) 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Obowiązki – podawanie leków (nie wolno popełnić błędu), trudne procedury, przygotowanie pacjenta do operacji, komunikacja z pacjentem w dzień iw nocy</a:t>
            </a:r>
          </a:p>
        </p:txBody>
      </p:sp>
      <p:pic>
        <p:nvPicPr>
          <p:cNvPr id="85" name="Zástupný symbol pro obsah 4"/>
          <p:cNvPicPr/>
          <p:nvPr/>
        </p:nvPicPr>
        <p:blipFill>
          <a:blip r:embed="rId2"/>
          <a:stretch/>
        </p:blipFill>
        <p:spPr>
          <a:xfrm>
            <a:off x="2487960" y="29880"/>
            <a:ext cx="7215840" cy="670320"/>
          </a:xfrm>
          <a:prstGeom prst="rect">
            <a:avLst/>
          </a:prstGeom>
          <a:ln w="0">
            <a:noFill/>
          </a:ln>
        </p:spPr>
      </p:pic>
      <p:sp>
        <p:nvSpPr>
          <p:cNvPr id="86" name="Obdélník 4"/>
          <p:cNvSpPr/>
          <p:nvPr/>
        </p:nvSpPr>
        <p:spPr>
          <a:xfrm>
            <a:off x="838080" y="6176880"/>
            <a:ext cx="10841400" cy="6390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cs-CZ" sz="1800" b="0" strike="noStrike" spc="-1">
                <a:solidFill>
                  <a:srgbClr val="000000"/>
                </a:solidFill>
                <a:latin typeface="Calibri"/>
              </a:rPr>
              <a:t>Online digitální platforma s informacemi pro pedagogy a management škol v přeshraničním regionu</a:t>
            </a:r>
            <a:endParaRPr lang="cs-CZ" sz="18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cs-CZ" sz="1800" b="0" strike="noStrike" spc="-1">
                <a:solidFill>
                  <a:srgbClr val="000000"/>
                </a:solidFill>
                <a:latin typeface="Calibri"/>
              </a:rPr>
              <a:t>CZ.11.4.120/0.0/0.0/20_032/0002839</a:t>
            </a:r>
            <a:endParaRPr lang="cs-CZ" sz="18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792000" y="77976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cs-CZ" sz="4400" b="0" strike="noStrike" spc="-1">
                <a:solidFill>
                  <a:srgbClr val="000000"/>
                </a:solidFill>
                <a:latin typeface="Calibri Light"/>
              </a:rPr>
              <a:t>Ciężka praca z klientem = praca z własnym ciałem</a:t>
            </a:r>
            <a:endParaRPr lang="cs-CZ" sz="4400" b="0" strike="noStrike" spc="-1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88" name="Picture 2" descr="Práce na směny: v čem tkví její výhody a nevýhody? — Dostupný advokát"/>
          <p:cNvPicPr/>
          <p:nvPr/>
        </p:nvPicPr>
        <p:blipFill>
          <a:blip r:embed="rId2"/>
          <a:stretch/>
        </p:blipFill>
        <p:spPr>
          <a:xfrm>
            <a:off x="725040" y="1923840"/>
            <a:ext cx="6066720" cy="3845880"/>
          </a:xfrm>
          <a:prstGeom prst="rect">
            <a:avLst/>
          </a:prstGeom>
          <a:ln w="0">
            <a:noFill/>
          </a:ln>
        </p:spPr>
      </p:pic>
      <p:pic>
        <p:nvPicPr>
          <p:cNvPr id="89" name="Picture 4" descr="Součástí projektu Fyzická manipulace s pacienty při ošetřovatelské péči  byly workshopy, které sklidily skvělé ohlasy - Zdravotně sociální fakulta JU"/>
          <p:cNvPicPr/>
          <p:nvPr/>
        </p:nvPicPr>
        <p:blipFill>
          <a:blip r:embed="rId3"/>
          <a:stretch/>
        </p:blipFill>
        <p:spPr>
          <a:xfrm>
            <a:off x="7155000" y="1923840"/>
            <a:ext cx="4879440" cy="3845880"/>
          </a:xfrm>
          <a:prstGeom prst="rect">
            <a:avLst/>
          </a:prstGeom>
          <a:ln w="0">
            <a:noFill/>
          </a:ln>
        </p:spPr>
      </p:pic>
      <p:pic>
        <p:nvPicPr>
          <p:cNvPr id="90" name="Zástupný symbol pro obsah 4"/>
          <p:cNvPicPr/>
          <p:nvPr/>
        </p:nvPicPr>
        <p:blipFill>
          <a:blip r:embed="rId4"/>
          <a:stretch/>
        </p:blipFill>
        <p:spPr>
          <a:xfrm>
            <a:off x="2487960" y="0"/>
            <a:ext cx="7215840" cy="670320"/>
          </a:xfrm>
          <a:prstGeom prst="rect">
            <a:avLst/>
          </a:prstGeom>
          <a:ln w="0">
            <a:noFill/>
          </a:ln>
        </p:spPr>
      </p:pic>
      <p:sp>
        <p:nvSpPr>
          <p:cNvPr id="91" name="Obdélník 1"/>
          <p:cNvSpPr/>
          <p:nvPr/>
        </p:nvSpPr>
        <p:spPr>
          <a:xfrm>
            <a:off x="1346760" y="6211800"/>
            <a:ext cx="9960480" cy="6390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cs-CZ" sz="1800" b="0" strike="noStrike" spc="-1">
                <a:solidFill>
                  <a:srgbClr val="000000"/>
                </a:solidFill>
                <a:latin typeface="Calibri"/>
              </a:rPr>
              <a:t>Internetowa platforma cyfrowa z informacjami dla nauczycieli i dyrekcji szkół w regionie transgranicznym</a:t>
            </a:r>
            <a:endParaRPr lang="cs-CZ" sz="18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cs-CZ" sz="1800" b="0" strike="noStrike" spc="-1">
                <a:solidFill>
                  <a:srgbClr val="000000"/>
                </a:solidFill>
                <a:latin typeface="Calibri"/>
              </a:rPr>
              <a:t>CZ.11.4.120/0.0/0.0/20_032/0002839</a:t>
            </a:r>
            <a:endParaRPr lang="cs-CZ" sz="18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/>
          </p:cNvSpPr>
          <p:nvPr>
            <p:ph type="title"/>
          </p:nvPr>
        </p:nvSpPr>
        <p:spPr>
          <a:xfrm>
            <a:off x="828720" y="69048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cs-CZ" sz="4400" b="0" strike="noStrike" spc="-1">
                <a:solidFill>
                  <a:srgbClr val="000000"/>
                </a:solidFill>
                <a:latin typeface="Calibri Light"/>
              </a:rPr>
              <a:t>Stresory w pracy pielęgniarki - środowisko, klient, emocje, wydajność pracy</a:t>
            </a:r>
            <a:endParaRPr lang="cs-CZ" sz="4400" b="0" strike="noStrike" spc="-1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93" name="Picture 2" descr="Situace ve Vsetínské nemocnici se výrazně změnila - VSETÍNSKÁ NEMOCNICE a.s."/>
          <p:cNvPicPr/>
          <p:nvPr/>
        </p:nvPicPr>
        <p:blipFill>
          <a:blip r:embed="rId2"/>
          <a:stretch/>
        </p:blipFill>
        <p:spPr>
          <a:xfrm>
            <a:off x="662040" y="2016000"/>
            <a:ext cx="5424120" cy="3601800"/>
          </a:xfrm>
          <a:prstGeom prst="rect">
            <a:avLst/>
          </a:prstGeom>
          <a:ln w="0">
            <a:noFill/>
          </a:ln>
        </p:spPr>
      </p:pic>
      <p:pic>
        <p:nvPicPr>
          <p:cNvPr id="94" name="Picture 4" descr="AGEL si připomene Mezinárodní den sester, ocení jejich nasazení nejen v  aktuální náročné době | AGEL"/>
          <p:cNvPicPr/>
          <p:nvPr/>
        </p:nvPicPr>
        <p:blipFill>
          <a:blip r:embed="rId3"/>
          <a:stretch/>
        </p:blipFill>
        <p:spPr>
          <a:xfrm>
            <a:off x="6482160" y="2016000"/>
            <a:ext cx="5211000" cy="3601800"/>
          </a:xfrm>
          <a:prstGeom prst="rect">
            <a:avLst/>
          </a:prstGeom>
          <a:ln w="0">
            <a:noFill/>
          </a:ln>
        </p:spPr>
      </p:pic>
      <p:pic>
        <p:nvPicPr>
          <p:cNvPr id="95" name="Zástupný symbol pro obsah 4"/>
          <p:cNvPicPr/>
          <p:nvPr/>
        </p:nvPicPr>
        <p:blipFill>
          <a:blip r:embed="rId4"/>
          <a:stretch/>
        </p:blipFill>
        <p:spPr>
          <a:xfrm>
            <a:off x="2478600" y="60120"/>
            <a:ext cx="7215840" cy="670320"/>
          </a:xfrm>
          <a:prstGeom prst="rect">
            <a:avLst/>
          </a:prstGeom>
          <a:ln w="0">
            <a:noFill/>
          </a:ln>
        </p:spPr>
      </p:pic>
      <p:sp>
        <p:nvSpPr>
          <p:cNvPr id="96" name="Obdélník 2"/>
          <p:cNvSpPr/>
          <p:nvPr/>
        </p:nvSpPr>
        <p:spPr>
          <a:xfrm>
            <a:off x="1360440" y="6127200"/>
            <a:ext cx="9668520" cy="6390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cs-CZ" sz="1800" b="0" strike="noStrike" spc="-1">
                <a:solidFill>
                  <a:srgbClr val="000000"/>
                </a:solidFill>
                <a:latin typeface="Calibri"/>
              </a:rPr>
              <a:t>Online digitální platforma s informacemi pro pedagogy a management škol v přeshraničním regionu</a:t>
            </a:r>
            <a:endParaRPr lang="cs-CZ" sz="18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cs-CZ" sz="1800" b="0" strike="noStrike" spc="-1">
                <a:solidFill>
                  <a:srgbClr val="000000"/>
                </a:solidFill>
                <a:latin typeface="Calibri"/>
              </a:rPr>
              <a:t>CZ.11.4.120/0.0/0.0/20_032/0002839</a:t>
            </a:r>
            <a:endParaRPr lang="cs-CZ" sz="18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cs-CZ" sz="4400" b="0" strike="noStrike" spc="-1">
                <a:solidFill>
                  <a:srgbClr val="000000"/>
                </a:solidFill>
                <a:latin typeface="Calibri Light"/>
              </a:rPr>
              <a:t>Beznadziejność, strach i niepokój pacjenta</a:t>
            </a:r>
            <a:endParaRPr lang="cs-CZ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8" name="PlaceHolder 2"/>
          <p:cNvSpPr>
            <a:spLocks noGrp="1"/>
          </p:cNvSpPr>
          <p:nvPr>
            <p:ph/>
          </p:nvPr>
        </p:nvSpPr>
        <p:spPr>
          <a:xfrm>
            <a:off x="658080" y="1468440"/>
            <a:ext cx="11044080" cy="512568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Te emocje pacjenta mają fundamentalny wpływ na postawę pielęgniarki, która jest w ciągłym kontakcie z pacjentem – emocje są często przenoszone, frustrują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99" name="Picture 2" descr="Jak na agresivního či depresivního pacienta? Medici se to učí ve speciálním  simulátoru s herci | Hospodářské noviny (HN.cz)"/>
          <p:cNvPicPr/>
          <p:nvPr/>
        </p:nvPicPr>
        <p:blipFill>
          <a:blip r:embed="rId2"/>
          <a:stretch/>
        </p:blipFill>
        <p:spPr>
          <a:xfrm>
            <a:off x="6631920" y="2241000"/>
            <a:ext cx="5070600" cy="3802680"/>
          </a:xfrm>
          <a:prstGeom prst="rect">
            <a:avLst/>
          </a:prstGeom>
          <a:ln w="0">
            <a:noFill/>
          </a:ln>
        </p:spPr>
      </p:pic>
      <p:sp>
        <p:nvSpPr>
          <p:cNvPr id="100" name="Obdélník 3"/>
          <p:cNvSpPr/>
          <p:nvPr/>
        </p:nvSpPr>
        <p:spPr>
          <a:xfrm>
            <a:off x="948960" y="3209040"/>
            <a:ext cx="1586880" cy="1172880"/>
          </a:xfrm>
          <a:prstGeom prst="rect">
            <a:avLst/>
          </a:prstGeom>
          <a:solidFill>
            <a:srgbClr val="5B9BD5"/>
          </a:solidFill>
          <a:ln>
            <a:solidFill>
              <a:srgbClr val="43729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1800" b="0" strike="noStrike" spc="-1">
                <a:solidFill>
                  <a:srgbClr val="FFFFFF"/>
                </a:solidFill>
                <a:latin typeface="Calibri"/>
              </a:rPr>
              <a:t>Beznadziejność pacjenta</a:t>
            </a:r>
            <a:endParaRPr lang="cs-CZ" sz="1800" b="0" strike="noStrike" spc="-1">
              <a:latin typeface="Arial"/>
            </a:endParaRPr>
          </a:p>
        </p:txBody>
      </p:sp>
      <p:sp>
        <p:nvSpPr>
          <p:cNvPr id="101" name="Šipka doprava 4"/>
          <p:cNvSpPr/>
          <p:nvPr/>
        </p:nvSpPr>
        <p:spPr>
          <a:xfrm>
            <a:off x="2889720" y="3502440"/>
            <a:ext cx="810360" cy="55188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5B9BD5"/>
          </a:solidFill>
          <a:ln>
            <a:solidFill>
              <a:srgbClr val="43729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02" name="Obdélník 5"/>
          <p:cNvSpPr/>
          <p:nvPr/>
        </p:nvSpPr>
        <p:spPr>
          <a:xfrm>
            <a:off x="4054320" y="3209040"/>
            <a:ext cx="1759320" cy="1172880"/>
          </a:xfrm>
          <a:prstGeom prst="rect">
            <a:avLst/>
          </a:prstGeom>
          <a:solidFill>
            <a:srgbClr val="5B9BD5"/>
          </a:solidFill>
          <a:ln>
            <a:solidFill>
              <a:srgbClr val="43729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1800" b="0" strike="noStrike" spc="-1">
                <a:solidFill>
                  <a:srgbClr val="FFFFFF"/>
                </a:solidFill>
                <a:latin typeface="Calibri"/>
              </a:rPr>
              <a:t>Frustracja i podrażenienie pielęgniarki, </a:t>
            </a:r>
            <a:endParaRPr lang="cs-CZ" sz="1800" b="0" strike="noStrike" spc="-1">
              <a:latin typeface="Arial"/>
            </a:endParaRPr>
          </a:p>
        </p:txBody>
      </p:sp>
      <p:pic>
        <p:nvPicPr>
          <p:cNvPr id="103" name="Zástupný symbol pro obsah 4"/>
          <p:cNvPicPr/>
          <p:nvPr/>
        </p:nvPicPr>
        <p:blipFill>
          <a:blip r:embed="rId3"/>
          <a:stretch/>
        </p:blipFill>
        <p:spPr>
          <a:xfrm>
            <a:off x="2536200" y="96480"/>
            <a:ext cx="7215840" cy="670320"/>
          </a:xfrm>
          <a:prstGeom prst="rect">
            <a:avLst/>
          </a:prstGeom>
          <a:ln w="0">
            <a:noFill/>
          </a:ln>
        </p:spPr>
      </p:pic>
      <p:sp>
        <p:nvSpPr>
          <p:cNvPr id="104" name="Obdélník 6"/>
          <p:cNvSpPr/>
          <p:nvPr/>
        </p:nvSpPr>
        <p:spPr>
          <a:xfrm>
            <a:off x="904320" y="6170400"/>
            <a:ext cx="10551600" cy="6390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cs-CZ" sz="1800" b="0" strike="noStrike" spc="-1">
                <a:solidFill>
                  <a:srgbClr val="000000"/>
                </a:solidFill>
                <a:latin typeface="Calibri"/>
              </a:rPr>
              <a:t>Online digitální platforma s informacemi pro pedagogy a management škol v přeshraničním regionu</a:t>
            </a:r>
            <a:endParaRPr lang="cs-CZ" sz="18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cs-CZ" sz="1800" b="0" strike="noStrike" spc="-1">
                <a:solidFill>
                  <a:srgbClr val="000000"/>
                </a:solidFill>
                <a:latin typeface="Calibri"/>
              </a:rPr>
              <a:t>CZ.11.4.120/0.0/0.0/20_032/0002839</a:t>
            </a:r>
            <a:endParaRPr lang="cs-CZ" sz="18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cs-CZ" sz="4400" b="0" strike="noStrike" spc="-1">
                <a:solidFill>
                  <a:srgbClr val="000000"/>
                </a:solidFill>
                <a:latin typeface="Calibri Light"/>
              </a:rPr>
              <a:t>Pacjent z inkontynecją, wymagający  pomocy pielęgniarki</a:t>
            </a:r>
            <a:endParaRPr lang="cs-CZ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6" name="PlaceHolder 2"/>
          <p:cNvSpPr>
            <a:spLocks noGrp="1"/>
          </p:cNvSpPr>
          <p:nvPr>
            <p:ph/>
          </p:nvPr>
        </p:nvSpPr>
        <p:spPr>
          <a:xfrm>
            <a:off x="150120" y="1825560"/>
            <a:ext cx="11203560" cy="503208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Bezradność i zależność tego pacjenta może wywołać u pielęgniarki uczucie frustracji, irytacji, złości – zależność pacjenta jest uciążliwa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7" name="AutoShape 2"/>
          <p:cNvSpPr/>
          <p:nvPr/>
        </p:nvSpPr>
        <p:spPr>
          <a:xfrm>
            <a:off x="155520" y="-144360"/>
            <a:ext cx="304560" cy="304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108" name="Picture 4" descr="Příspěvek na nákup zdravotnického materiálu"/>
          <p:cNvPicPr/>
          <p:nvPr/>
        </p:nvPicPr>
        <p:blipFill>
          <a:blip r:embed="rId2"/>
          <a:stretch/>
        </p:blipFill>
        <p:spPr>
          <a:xfrm>
            <a:off x="3048120" y="2782440"/>
            <a:ext cx="5266080" cy="3510720"/>
          </a:xfrm>
          <a:prstGeom prst="rect">
            <a:avLst/>
          </a:prstGeom>
          <a:ln w="0">
            <a:noFill/>
          </a:ln>
        </p:spPr>
      </p:pic>
      <p:pic>
        <p:nvPicPr>
          <p:cNvPr id="109" name="Zástupný symbol pro obsah 4"/>
          <p:cNvPicPr/>
          <p:nvPr/>
        </p:nvPicPr>
        <p:blipFill>
          <a:blip r:embed="rId3"/>
          <a:stretch/>
        </p:blipFill>
        <p:spPr>
          <a:xfrm>
            <a:off x="2487960" y="7920"/>
            <a:ext cx="7215840" cy="670320"/>
          </a:xfrm>
          <a:prstGeom prst="rect">
            <a:avLst/>
          </a:prstGeom>
          <a:ln w="0">
            <a:noFill/>
          </a:ln>
        </p:spPr>
      </p:pic>
      <p:sp>
        <p:nvSpPr>
          <p:cNvPr id="110" name="Obdélník 4"/>
          <p:cNvSpPr/>
          <p:nvPr/>
        </p:nvSpPr>
        <p:spPr>
          <a:xfrm>
            <a:off x="342360" y="6239520"/>
            <a:ext cx="11849040" cy="6390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cs-CZ" sz="1800" b="0" strike="noStrike" spc="-1">
                <a:solidFill>
                  <a:srgbClr val="000000"/>
                </a:solidFill>
                <a:latin typeface="Calibri"/>
              </a:rPr>
              <a:t>Online digitální platforma s informacemi pro pedagogy a management škol v přeshraničním regionu</a:t>
            </a:r>
            <a:endParaRPr lang="cs-CZ" sz="18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cs-CZ" sz="1800" b="0" strike="noStrike" spc="-1">
                <a:solidFill>
                  <a:srgbClr val="000000"/>
                </a:solidFill>
                <a:latin typeface="Calibri"/>
              </a:rPr>
              <a:t>CZ.11.4.120/0.0/0.0/20_032/0002839</a:t>
            </a:r>
            <a:endParaRPr lang="cs-CZ" sz="18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PlaceHolder 1"/>
          <p:cNvSpPr>
            <a:spLocks noGrp="1"/>
          </p:cNvSpPr>
          <p:nvPr>
            <p:ph type="title"/>
          </p:nvPr>
        </p:nvSpPr>
        <p:spPr>
          <a:xfrm>
            <a:off x="838080" y="64116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cs-CZ" sz="4400" b="0" strike="noStrike" spc="-1">
                <a:solidFill>
                  <a:srgbClr val="000000"/>
                </a:solidFill>
                <a:latin typeface="Calibri Light"/>
              </a:rPr>
              <a:t>Pacjent z trudną diagnozą i prognozą, przewlekłym bólem lub pacjent umierający</a:t>
            </a:r>
            <a:endParaRPr lang="cs-CZ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2" name="PlaceHolder 2"/>
          <p:cNvSpPr>
            <a:spLocks noGrp="1"/>
          </p:cNvSpPr>
          <p:nvPr>
            <p:ph/>
          </p:nvPr>
        </p:nvSpPr>
        <p:spPr>
          <a:xfrm>
            <a:off x="310320" y="1825560"/>
            <a:ext cx="11043360" cy="4813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Osoby w ciężkich stanach bólowych lub z poważnymi diagnozami, pacjenci umierający mają określone potrzeby – odczuwają niepokój, ból i strach, które dzielą z pielęgniarką, która może być silnie zagrożona i zestresowana tymi emocjami. Sytuacja umierania jest wtedy dość specyficzna. Pielęgniarka jest narażona na egzystencjalne pytania dotyczące życia i śmierci, które mogą być bardzo frustrujące.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13" name="Picture 2" descr="Domácí hospicová péče :: Pomoc v domácnosti"/>
          <p:cNvPicPr/>
          <p:nvPr/>
        </p:nvPicPr>
        <p:blipFill>
          <a:blip r:embed="rId2"/>
          <a:stretch/>
        </p:blipFill>
        <p:spPr>
          <a:xfrm>
            <a:off x="2789640" y="3831120"/>
            <a:ext cx="3793680" cy="2527200"/>
          </a:xfrm>
          <a:prstGeom prst="rect">
            <a:avLst/>
          </a:prstGeom>
          <a:ln w="0">
            <a:noFill/>
          </a:ln>
        </p:spPr>
      </p:pic>
      <p:pic>
        <p:nvPicPr>
          <p:cNvPr id="114" name="Picture 4" descr="Domácí hospicová péče"/>
          <p:cNvPicPr/>
          <p:nvPr/>
        </p:nvPicPr>
        <p:blipFill>
          <a:blip r:embed="rId3"/>
          <a:stretch/>
        </p:blipFill>
        <p:spPr>
          <a:xfrm>
            <a:off x="6878520" y="3831120"/>
            <a:ext cx="3727800" cy="2553480"/>
          </a:xfrm>
          <a:prstGeom prst="rect">
            <a:avLst/>
          </a:prstGeom>
          <a:ln w="0">
            <a:noFill/>
          </a:ln>
        </p:spPr>
      </p:pic>
      <p:pic>
        <p:nvPicPr>
          <p:cNvPr id="115" name="Zástupný symbol pro obsah 4"/>
          <p:cNvPicPr/>
          <p:nvPr/>
        </p:nvPicPr>
        <p:blipFill>
          <a:blip r:embed="rId4"/>
          <a:stretch/>
        </p:blipFill>
        <p:spPr>
          <a:xfrm>
            <a:off x="2487960" y="29880"/>
            <a:ext cx="7215840" cy="670320"/>
          </a:xfrm>
          <a:prstGeom prst="rect">
            <a:avLst/>
          </a:prstGeom>
          <a:ln w="0">
            <a:noFill/>
          </a:ln>
        </p:spPr>
      </p:pic>
      <p:sp>
        <p:nvSpPr>
          <p:cNvPr id="116" name="Obdélník 3"/>
          <p:cNvSpPr/>
          <p:nvPr/>
        </p:nvSpPr>
        <p:spPr>
          <a:xfrm>
            <a:off x="347040" y="6316200"/>
            <a:ext cx="11475000" cy="6390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cs-CZ" sz="1800" b="0" strike="noStrike" spc="-1">
                <a:solidFill>
                  <a:srgbClr val="000000"/>
                </a:solidFill>
                <a:latin typeface="Calibri"/>
              </a:rPr>
              <a:t>Online digitální platforma s informacemi pro pedagogy a management škol v přeshraničním regionu</a:t>
            </a:r>
            <a:endParaRPr lang="cs-CZ" sz="18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cs-CZ" sz="1800" b="0" strike="noStrike" spc="-1">
                <a:solidFill>
                  <a:srgbClr val="000000"/>
                </a:solidFill>
                <a:latin typeface="Calibri"/>
              </a:rPr>
              <a:t>CZ.11.4.120/0.0/0.0/20_032/0002839</a:t>
            </a:r>
            <a:endParaRPr lang="cs-CZ" sz="18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cs-CZ" sz="4400" b="0" strike="noStrike" spc="-1">
                <a:solidFill>
                  <a:srgbClr val="000000"/>
                </a:solidFill>
                <a:latin typeface="Calibri Light"/>
              </a:rPr>
              <a:t>Śmierć w pojęciu medycyny</a:t>
            </a:r>
            <a:endParaRPr lang="cs-CZ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Śmierć jest często rozumiana jako porażka lekarzy (nie mogliśmy pomóc, nie uratowaliśmy)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Chociaż śmierć przychodzi w sposób zrozumiały (dla osób starszych), pracownicy służby zdrowia zwykle postrzegają ją jako porażkę i doświadczają bezradności – poczucie bezradności jest głównym stresorem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Śmierć pacjenta rozumieją jako swoją porażkę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Akt śmierci ich zaskakuje, szukają własnych mechanizmów obronnych, którymi często są cynizm, chłód emocjonalny, odrzucenie – emocje, które jednak na długo pozostają w człowieku negatywne, frustrujące i dysfunkcyjne</a:t>
            </a:r>
          </a:p>
        </p:txBody>
      </p:sp>
      <p:pic>
        <p:nvPicPr>
          <p:cNvPr id="119" name="Zástupný symbol pro obsah 4"/>
          <p:cNvPicPr/>
          <p:nvPr/>
        </p:nvPicPr>
        <p:blipFill>
          <a:blip r:embed="rId2"/>
          <a:stretch/>
        </p:blipFill>
        <p:spPr>
          <a:xfrm>
            <a:off x="2487960" y="29880"/>
            <a:ext cx="7215840" cy="670320"/>
          </a:xfrm>
          <a:prstGeom prst="rect">
            <a:avLst/>
          </a:prstGeom>
          <a:ln w="0">
            <a:noFill/>
          </a:ln>
        </p:spPr>
      </p:pic>
      <p:sp>
        <p:nvSpPr>
          <p:cNvPr id="120" name="Obdélník 4"/>
          <p:cNvSpPr/>
          <p:nvPr/>
        </p:nvSpPr>
        <p:spPr>
          <a:xfrm>
            <a:off x="103680" y="6176880"/>
            <a:ext cx="11783160" cy="6390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cs-CZ" sz="1800" b="0" strike="noStrike" spc="-1">
                <a:solidFill>
                  <a:srgbClr val="000000"/>
                </a:solidFill>
                <a:latin typeface="Calibri"/>
              </a:rPr>
              <a:t>Online digitální platforma s informacemi pro pedagogy a management škol v přeshraničním regionu</a:t>
            </a:r>
            <a:endParaRPr lang="cs-CZ" sz="18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cs-CZ" sz="1800" b="0" strike="noStrike" spc="-1">
                <a:solidFill>
                  <a:srgbClr val="000000"/>
                </a:solidFill>
                <a:latin typeface="Calibri"/>
              </a:rPr>
              <a:t>CZ.11.4.120/0.0/0.0/20_032/0002839</a:t>
            </a:r>
            <a:endParaRPr lang="cs-CZ" sz="18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cs-CZ" sz="4400" b="0" strike="noStrike" spc="-1">
                <a:solidFill>
                  <a:srgbClr val="000000"/>
                </a:solidFill>
                <a:latin typeface="Calibri Light"/>
              </a:rPr>
              <a:t>Medycyna ratunkowa</a:t>
            </a:r>
            <a:endParaRPr lang="cs-CZ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/>
          </p:nvPr>
        </p:nvSpPr>
        <p:spPr>
          <a:xfrm>
            <a:off x="189360" y="1355040"/>
            <a:ext cx="11757600" cy="53989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Praca w medycynie ratunkowej ma również swoją specyfikę, zarówno jeśli chodzi o obciążenie pracą, jak i czynniki stresogenne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Jest to praca bardzo stresująca – ratownik medyczny musi działać bardzo szybko i precyzyjnie, jednocześnie pracuje pod ogromną presją (walka o życie) oraz pod presją otoczenia (członkowie rodziny, rodzice dziecka, partnerzy poszkodowanych itp.)</a:t>
            </a:r>
          </a:p>
        </p:txBody>
      </p:sp>
      <p:pic>
        <p:nvPicPr>
          <p:cNvPr id="123" name="Picture 2" descr="Urgentní medicína – Wikipedie"/>
          <p:cNvPicPr/>
          <p:nvPr/>
        </p:nvPicPr>
        <p:blipFill>
          <a:blip r:embed="rId2"/>
          <a:stretch/>
        </p:blipFill>
        <p:spPr>
          <a:xfrm>
            <a:off x="2251080" y="3611160"/>
            <a:ext cx="3596400" cy="2563560"/>
          </a:xfrm>
          <a:prstGeom prst="rect">
            <a:avLst/>
          </a:prstGeom>
          <a:ln w="0">
            <a:noFill/>
          </a:ln>
        </p:spPr>
      </p:pic>
      <p:pic>
        <p:nvPicPr>
          <p:cNvPr id="124" name="Picture 4" descr="Urgentní příjem - luxus, jehož někteří pacienti vědomě zneužívají - Novinky"/>
          <p:cNvPicPr/>
          <p:nvPr/>
        </p:nvPicPr>
        <p:blipFill>
          <a:blip r:embed="rId3"/>
          <a:stretch/>
        </p:blipFill>
        <p:spPr>
          <a:xfrm>
            <a:off x="6446160" y="3574440"/>
            <a:ext cx="4622760" cy="2600280"/>
          </a:xfrm>
          <a:prstGeom prst="rect">
            <a:avLst/>
          </a:prstGeom>
          <a:ln w="0">
            <a:noFill/>
          </a:ln>
        </p:spPr>
      </p:pic>
      <p:pic>
        <p:nvPicPr>
          <p:cNvPr id="125" name="Zástupný symbol pro obsah 4"/>
          <p:cNvPicPr/>
          <p:nvPr/>
        </p:nvPicPr>
        <p:blipFill>
          <a:blip r:embed="rId4"/>
          <a:stretch/>
        </p:blipFill>
        <p:spPr>
          <a:xfrm>
            <a:off x="2487960" y="78120"/>
            <a:ext cx="7215840" cy="670320"/>
          </a:xfrm>
          <a:prstGeom prst="rect">
            <a:avLst/>
          </a:prstGeom>
          <a:ln w="0">
            <a:noFill/>
          </a:ln>
        </p:spPr>
      </p:pic>
      <p:sp>
        <p:nvSpPr>
          <p:cNvPr id="126" name="Obdélník 3"/>
          <p:cNvSpPr/>
          <p:nvPr/>
        </p:nvSpPr>
        <p:spPr>
          <a:xfrm>
            <a:off x="367560" y="6211800"/>
            <a:ext cx="11717280" cy="6390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cs-CZ" sz="1800" b="0" strike="noStrike" spc="-1">
                <a:solidFill>
                  <a:srgbClr val="000000"/>
                </a:solidFill>
                <a:latin typeface="Calibri"/>
              </a:rPr>
              <a:t>Online digitální platforma s informacemi pro pedagogy a management škol v přeshraničním regionu</a:t>
            </a:r>
            <a:endParaRPr lang="cs-CZ" sz="18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cs-CZ" sz="1800" b="0" strike="noStrike" spc="-1">
                <a:solidFill>
                  <a:srgbClr val="000000"/>
                </a:solidFill>
                <a:latin typeface="Calibri"/>
              </a:rPr>
              <a:t>CZ.11.4.120/0.0/0.0/20_032/0002839</a:t>
            </a:r>
            <a:endParaRPr lang="cs-CZ" sz="18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cs-CZ" sz="4400" b="0" strike="noStrike" spc="-1">
                <a:solidFill>
                  <a:srgbClr val="000000"/>
                </a:solidFill>
                <a:latin typeface="Calibri Light"/>
              </a:rPr>
              <a:t>Ludzkie podejście jako element zawodu</a:t>
            </a:r>
            <a:endParaRPr lang="cs-CZ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8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W sytuacji, gdy treścią naszej pracy jest „relacja międzyludzka” – pracownik służby zdrowia jest w sytuacji opiekuna, ratownika, pomocnika – jest to praca wymagająca i stresująca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Relacja międzyludzka jest zawsze ciężarem – „relacje ranią” – są naładowana emocjami, które pracownik służby zdrowia musi przetworzyć i rozbić – może wystąpić spłaszczenie emocjonalne z powodu ciągłego stresu w pracy, co może prowadzić do syndromu wypalenia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To sytuacja emocjonalnego chłodu, dystansu, utraty empatii i entuzjazmu – taki pracownik służby zdrowia „nawet nie czuje” swojego klienta, jest drażliwy, a czasem nawet niegrzeczny, cyniczny, zdenerwowany</a:t>
            </a:r>
          </a:p>
        </p:txBody>
      </p:sp>
      <p:pic>
        <p:nvPicPr>
          <p:cNvPr id="129" name="Zástupný symbol pro obsah 4"/>
          <p:cNvPicPr/>
          <p:nvPr/>
        </p:nvPicPr>
        <p:blipFill>
          <a:blip r:embed="rId2"/>
          <a:stretch/>
        </p:blipFill>
        <p:spPr>
          <a:xfrm>
            <a:off x="2487960" y="29880"/>
            <a:ext cx="7215840" cy="670320"/>
          </a:xfrm>
          <a:prstGeom prst="rect">
            <a:avLst/>
          </a:prstGeom>
          <a:ln w="0">
            <a:noFill/>
          </a:ln>
        </p:spPr>
      </p:pic>
      <p:sp>
        <p:nvSpPr>
          <p:cNvPr id="130" name="Obdélník 4"/>
          <p:cNvSpPr/>
          <p:nvPr/>
        </p:nvSpPr>
        <p:spPr>
          <a:xfrm>
            <a:off x="798120" y="6176880"/>
            <a:ext cx="10595520" cy="6390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cs-CZ" sz="1800" b="0" strike="noStrike" spc="-1">
                <a:solidFill>
                  <a:srgbClr val="000000"/>
                </a:solidFill>
                <a:latin typeface="Calibri"/>
              </a:rPr>
              <a:t>Online digitální platforma s informacemi pro pedagogy a management škol v přeshraničním regionu</a:t>
            </a:r>
            <a:endParaRPr lang="cs-CZ" sz="18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cs-CZ" sz="1800" b="0" strike="noStrike" spc="-1">
                <a:solidFill>
                  <a:srgbClr val="000000"/>
                </a:solidFill>
                <a:latin typeface="Calibri"/>
              </a:rPr>
              <a:t>CZ.11.4.120/0.0/0.0/20_032/0002839</a:t>
            </a:r>
            <a:endParaRPr lang="cs-CZ" sz="18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812960" cy="13251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cs-CZ" sz="4400" b="0" strike="noStrike" spc="-1">
                <a:solidFill>
                  <a:srgbClr val="000000"/>
                </a:solidFill>
                <a:latin typeface="Calibri Light"/>
              </a:rPr>
              <a:t>Łagodzenie stresu, zapobieganie wypaleniu zawodowemu</a:t>
            </a:r>
            <a:endParaRPr lang="cs-CZ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2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charset="2"/>
              <a:buChar char=""/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Powinniśmy lubić swoją pracę</a:t>
            </a: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charset="2"/>
              <a:buChar char=""/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Powinniśmy być dobrze i właściwie wynagrodzeni</a:t>
            </a: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charset="2"/>
              <a:buChar char=""/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Powinniśmy doskonale radzić sobie w pracy</a:t>
            </a: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charset="2"/>
              <a:buChar char=""/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Praca nie powinna mieć wpływu na nasz czas wolny</a:t>
            </a:r>
          </a:p>
        </p:txBody>
      </p:sp>
      <p:pic>
        <p:nvPicPr>
          <p:cNvPr id="133" name="Zástupný symbol pro obsah 4"/>
          <p:cNvPicPr/>
          <p:nvPr/>
        </p:nvPicPr>
        <p:blipFill>
          <a:blip r:embed="rId2"/>
          <a:stretch/>
        </p:blipFill>
        <p:spPr>
          <a:xfrm>
            <a:off x="2487960" y="29880"/>
            <a:ext cx="7215840" cy="670320"/>
          </a:xfrm>
          <a:prstGeom prst="rect">
            <a:avLst/>
          </a:prstGeom>
          <a:ln w="0">
            <a:noFill/>
          </a:ln>
        </p:spPr>
      </p:pic>
      <p:sp>
        <p:nvSpPr>
          <p:cNvPr id="134" name="Obdélník 4"/>
          <p:cNvSpPr/>
          <p:nvPr/>
        </p:nvSpPr>
        <p:spPr>
          <a:xfrm>
            <a:off x="122400" y="5850360"/>
            <a:ext cx="11877480" cy="6390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cs-CZ" sz="1800" b="0" strike="noStrike" spc="-1">
                <a:solidFill>
                  <a:srgbClr val="000000"/>
                </a:solidFill>
                <a:latin typeface="Calibri"/>
              </a:rPr>
              <a:t>Online digitální platforma s informacemi pro pedagogy a management škol v přeshraničním regionu</a:t>
            </a:r>
            <a:endParaRPr lang="cs-CZ" sz="18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cs-CZ" sz="1800" b="0" strike="noStrike" spc="-1">
                <a:solidFill>
                  <a:srgbClr val="000000"/>
                </a:solidFill>
                <a:latin typeface="Calibri"/>
              </a:rPr>
              <a:t>CZ.11.4.120/0.0/0.0/20_032/0002839</a:t>
            </a:r>
            <a:endParaRPr lang="cs-CZ" sz="18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PlaceHolder 1"/>
          <p:cNvSpPr>
            <a:spLocks noGrp="1"/>
          </p:cNvSpPr>
          <p:nvPr>
            <p:ph type="title"/>
          </p:nvPr>
        </p:nvSpPr>
        <p:spPr>
          <a:xfrm>
            <a:off x="838080" y="64800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cs-CZ" sz="4400" b="0" strike="noStrike" spc="-1">
                <a:solidFill>
                  <a:srgbClr val="000000"/>
                </a:solidFill>
                <a:latin typeface="Calibri Light"/>
              </a:rPr>
              <a:t>Praca na oddziale dziecięcym - sytuacja stresowa, stres długotrwały </a:t>
            </a:r>
            <a:endParaRPr lang="cs-CZ" sz="4400" b="0" strike="noStrike" spc="-1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36" name="Picture 4" descr="Dětské oddělení | Klatovská nemocnice"/>
          <p:cNvPicPr/>
          <p:nvPr/>
        </p:nvPicPr>
        <p:blipFill>
          <a:blip r:embed="rId2"/>
          <a:stretch/>
        </p:blipFill>
        <p:spPr>
          <a:xfrm>
            <a:off x="838080" y="2191680"/>
            <a:ext cx="5181120" cy="3221640"/>
          </a:xfrm>
          <a:prstGeom prst="rect">
            <a:avLst/>
          </a:prstGeom>
          <a:ln w="0">
            <a:noFill/>
          </a:ln>
        </p:spPr>
      </p:pic>
      <p:sp>
        <p:nvSpPr>
          <p:cNvPr id="137" name="PlaceHolder 2"/>
          <p:cNvSpPr>
            <a:spLocks noGrp="1"/>
          </p:cNvSpPr>
          <p:nvPr>
            <p:ph/>
          </p:nvPr>
        </p:nvSpPr>
        <p:spPr>
          <a:xfrm>
            <a:off x="6172200" y="1825560"/>
            <a:ext cx="5181120" cy="43509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Emocje rodziców chorych dzieci są głównym stresorem</a:t>
            </a:r>
          </a:p>
          <a:p>
            <a:pPr>
              <a:lnSpc>
                <a:spcPct val="90000"/>
              </a:lnSpc>
              <a:spcBef>
                <a:spcPts val="1001"/>
              </a:spcBef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Dziecko pacjent - nie potrafi nazwać swoich potrzeb – ma tendencję do płaczliwości, lęku</a:t>
            </a:r>
          </a:p>
          <a:p>
            <a:pPr>
              <a:lnSpc>
                <a:spcPct val="90000"/>
              </a:lnSpc>
              <a:spcBef>
                <a:spcPts val="1001"/>
              </a:spcBef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Życie i zdrowie dziecka jest bardzo kruche - pracownik służby zdrowia znajduje się pod dużą presją odpowiedzialności</a:t>
            </a:r>
          </a:p>
          <a:p>
            <a:pPr>
              <a:lnSpc>
                <a:spcPct val="90000"/>
              </a:lnSpc>
              <a:spcBef>
                <a:spcPts val="1001"/>
              </a:spcBef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Cierpienie dziecka jest nie do zniesienia</a:t>
            </a:r>
          </a:p>
        </p:txBody>
      </p:sp>
      <p:pic>
        <p:nvPicPr>
          <p:cNvPr id="138" name="Zástupný symbol pro obsah 4"/>
          <p:cNvPicPr/>
          <p:nvPr/>
        </p:nvPicPr>
        <p:blipFill>
          <a:blip r:embed="rId3"/>
          <a:stretch/>
        </p:blipFill>
        <p:spPr>
          <a:xfrm>
            <a:off x="2487960" y="-22680"/>
            <a:ext cx="7215840" cy="670320"/>
          </a:xfrm>
          <a:prstGeom prst="rect">
            <a:avLst/>
          </a:prstGeom>
          <a:ln w="0">
            <a:noFill/>
          </a:ln>
        </p:spPr>
      </p:pic>
      <p:sp>
        <p:nvSpPr>
          <p:cNvPr id="139" name="Obdélník 2"/>
          <p:cNvSpPr/>
          <p:nvPr/>
        </p:nvSpPr>
        <p:spPr>
          <a:xfrm>
            <a:off x="511560" y="6176880"/>
            <a:ext cx="11016360" cy="6390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cs-CZ" sz="1800" b="0" strike="noStrike" spc="-1">
                <a:solidFill>
                  <a:srgbClr val="000000"/>
                </a:solidFill>
                <a:latin typeface="Calibri"/>
              </a:rPr>
              <a:t>Online digitální platforma s informacemi pro pedagogy a management škol v přeshraničním regionu</a:t>
            </a:r>
            <a:endParaRPr lang="cs-CZ" sz="18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cs-CZ" sz="1800" b="0" strike="noStrike" spc="-1">
                <a:solidFill>
                  <a:srgbClr val="000000"/>
                </a:solidFill>
                <a:latin typeface="Calibri"/>
              </a:rPr>
              <a:t>CZ.11.4.120/0.0/0.0/20_032/0002839</a:t>
            </a:r>
            <a:endParaRPr lang="cs-CZ" sz="18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1"/>
          <p:cNvSpPr>
            <a:spLocks noGrp="1"/>
          </p:cNvSpPr>
          <p:nvPr>
            <p:ph type="title"/>
          </p:nvPr>
        </p:nvSpPr>
        <p:spPr>
          <a:xfrm>
            <a:off x="838080" y="763200"/>
            <a:ext cx="10515240" cy="7041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cs-CZ" sz="4400" b="0" strike="noStrike" spc="-1">
                <a:solidFill>
                  <a:srgbClr val="000000"/>
                </a:solidFill>
                <a:latin typeface="Calibri Light"/>
              </a:rPr>
              <a:t>Zapobieganie stresowi, przemęczeniu</a:t>
            </a:r>
            <a:endParaRPr lang="cs-CZ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1" name="PlaceHolder 2"/>
          <p:cNvSpPr>
            <a:spLocks noGrp="1"/>
          </p:cNvSpPr>
          <p:nvPr>
            <p:ph/>
          </p:nvPr>
        </p:nvSpPr>
        <p:spPr>
          <a:xfrm>
            <a:off x="681480" y="1532880"/>
            <a:ext cx="11186640" cy="52383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charset="2"/>
              <a:buChar char=""/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Należy oddzielić obowiązki robocze i czas na wypoczynekk!</a:t>
            </a:r>
          </a:p>
          <a:p>
            <a:pPr>
              <a:lnSpc>
                <a:spcPct val="90000"/>
              </a:lnSpc>
              <a:spcBef>
                <a:spcPts val="1001"/>
              </a:spcBef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* Należy przestrzegać godzin pracy i nie łamać Kodeksu pracy (po 12-godzinnej zmianie następuje dzień wolny, chyba że jest to możliwe inaczej - 12-godzinna zmiana maksymalnie dwie z rzędu!!!!)</a:t>
            </a: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charset="2"/>
              <a:buChar char=""/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Edukacja pielęgniarek na temat zdrowego sytlu życia w godzinach pracy: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 - przestrzegaj reżimu picia, jedz w mniejszych porcjach, ale częściej, przestrzegaj przerw w pracy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Higiena psychiczna – podstawowe zasady higieny psychicznej – nie „zabieranie” pracy do domu, umiejętność „wyłączania się”, nierozwiązywanie frustracji alkoholem, jedzeniem</a:t>
            </a: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charset="2"/>
              <a:buChar char=""/>
              <a:tabLst>
                <a:tab pos="0" algn="l"/>
              </a:tabLst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Aktywny wypoczynek – spacery, sport, czas z rodziną- Nadają życiu sens i spełnienie</a:t>
            </a:r>
          </a:p>
        </p:txBody>
      </p:sp>
      <p:pic>
        <p:nvPicPr>
          <p:cNvPr id="142" name="Zástupný symbol pro obsah 4"/>
          <p:cNvPicPr/>
          <p:nvPr/>
        </p:nvPicPr>
        <p:blipFill>
          <a:blip r:embed="rId2"/>
          <a:stretch/>
        </p:blipFill>
        <p:spPr>
          <a:xfrm>
            <a:off x="2487960" y="109080"/>
            <a:ext cx="7215840" cy="670320"/>
          </a:xfrm>
          <a:prstGeom prst="rect">
            <a:avLst/>
          </a:prstGeom>
          <a:ln w="0">
            <a:noFill/>
          </a:ln>
        </p:spPr>
      </p:pic>
      <p:sp>
        <p:nvSpPr>
          <p:cNvPr id="143" name="Obdélník 4"/>
          <p:cNvSpPr/>
          <p:nvPr/>
        </p:nvSpPr>
        <p:spPr>
          <a:xfrm>
            <a:off x="-766800" y="6471720"/>
            <a:ext cx="14083200" cy="455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cs-CZ" sz="1200" b="0" strike="noStrike" spc="-1">
                <a:solidFill>
                  <a:srgbClr val="000000"/>
                </a:solidFill>
                <a:latin typeface="Calibri"/>
              </a:rPr>
              <a:t>Online digitální platforma s informacemi pro pedagogy a management škol v přeshraničním regionu</a:t>
            </a:r>
            <a:endParaRPr lang="cs-CZ" sz="12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cs-CZ" sz="1200" b="0" strike="noStrike" spc="-1">
                <a:solidFill>
                  <a:srgbClr val="000000"/>
                </a:solidFill>
                <a:latin typeface="Calibri"/>
              </a:rPr>
              <a:t>CZ.11.4.120/0.0/0.0/20_032/0002839</a:t>
            </a:r>
            <a:endParaRPr lang="cs-CZ" sz="12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6094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 fontScale="43000"/>
          </a:bodyPr>
          <a:lstStyle/>
          <a:p>
            <a:pPr>
              <a:lnSpc>
                <a:spcPct val="90000"/>
              </a:lnSpc>
            </a:pPr>
            <a:r>
              <a:t/>
            </a:r>
            <a:br/>
            <a:r>
              <a:rPr lang="cs-CZ" sz="4400" b="0" strike="noStrike" spc="-1">
                <a:solidFill>
                  <a:srgbClr val="000000"/>
                </a:solidFill>
                <a:latin typeface="Calibri Light"/>
              </a:rPr>
              <a:t>Czas z rodziną, sens życia … i wypoczynek…..</a:t>
            </a:r>
            <a:endParaRPr lang="cs-CZ" sz="4400" b="0" strike="noStrike" spc="-1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45" name="Picture 2" descr="Víte, jak se starat o své duševní zdraví? | Zjistěte víc na Jaknaspanek.cz"/>
          <p:cNvPicPr/>
          <p:nvPr/>
        </p:nvPicPr>
        <p:blipFill>
          <a:blip r:embed="rId2"/>
          <a:stretch/>
        </p:blipFill>
        <p:spPr>
          <a:xfrm>
            <a:off x="-584640" y="1572840"/>
            <a:ext cx="3989520" cy="3989520"/>
          </a:xfrm>
          <a:prstGeom prst="rect">
            <a:avLst/>
          </a:prstGeom>
          <a:ln w="0">
            <a:noFill/>
          </a:ln>
        </p:spPr>
      </p:pic>
      <p:pic>
        <p:nvPicPr>
          <p:cNvPr id="146" name="Picture 4" descr="Obraz Kafe a dort / od SheMa | Fler.cz"/>
          <p:cNvPicPr/>
          <p:nvPr/>
        </p:nvPicPr>
        <p:blipFill>
          <a:blip r:embed="rId3"/>
          <a:stretch/>
        </p:blipFill>
        <p:spPr>
          <a:xfrm>
            <a:off x="8629560" y="1222560"/>
            <a:ext cx="3413160" cy="4689720"/>
          </a:xfrm>
          <a:prstGeom prst="rect">
            <a:avLst/>
          </a:prstGeom>
          <a:ln w="0">
            <a:noFill/>
          </a:ln>
        </p:spPr>
      </p:pic>
      <p:pic>
        <p:nvPicPr>
          <p:cNvPr id="147" name="Picture 6" descr="Relaxační plochy a místa pro aktivní odpočinek - Magazinzahrada.cz"/>
          <p:cNvPicPr/>
          <p:nvPr/>
        </p:nvPicPr>
        <p:blipFill>
          <a:blip r:embed="rId4"/>
          <a:stretch/>
        </p:blipFill>
        <p:spPr>
          <a:xfrm>
            <a:off x="2402280" y="1390320"/>
            <a:ext cx="6082560" cy="4354560"/>
          </a:xfrm>
          <a:prstGeom prst="rect">
            <a:avLst/>
          </a:prstGeom>
          <a:ln w="0">
            <a:noFill/>
          </a:ln>
        </p:spPr>
      </p:pic>
      <p:pic>
        <p:nvPicPr>
          <p:cNvPr id="148" name="Zástupný symbol pro obsah 4"/>
          <p:cNvPicPr/>
          <p:nvPr/>
        </p:nvPicPr>
        <p:blipFill>
          <a:blip r:embed="rId5"/>
          <a:stretch/>
        </p:blipFill>
        <p:spPr>
          <a:xfrm>
            <a:off x="2402280" y="-50400"/>
            <a:ext cx="7215840" cy="670320"/>
          </a:xfrm>
          <a:prstGeom prst="rect">
            <a:avLst/>
          </a:prstGeom>
          <a:ln w="0">
            <a:noFill/>
          </a:ln>
        </p:spPr>
      </p:pic>
      <p:sp>
        <p:nvSpPr>
          <p:cNvPr id="149" name="Obdélník 2"/>
          <p:cNvSpPr/>
          <p:nvPr/>
        </p:nvSpPr>
        <p:spPr>
          <a:xfrm>
            <a:off x="490320" y="6160680"/>
            <a:ext cx="11801880" cy="6390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cs-CZ" sz="1800" b="0" strike="noStrike" spc="-1">
                <a:solidFill>
                  <a:srgbClr val="000000"/>
                </a:solidFill>
                <a:latin typeface="Calibri"/>
              </a:rPr>
              <a:t>Online digitální platforma s informacemi pro pedagogy a management škol v přeshraničním regionu</a:t>
            </a:r>
            <a:endParaRPr lang="cs-CZ" sz="18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cs-CZ" sz="1800" b="0" strike="noStrike" spc="-1">
                <a:solidFill>
                  <a:srgbClr val="000000"/>
                </a:solidFill>
                <a:latin typeface="Calibri"/>
              </a:rPr>
              <a:t>CZ.11.4.120/0.0/0.0/20_032/0002839</a:t>
            </a:r>
            <a:endParaRPr lang="cs-CZ" sz="18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184</TotalTime>
  <Words>886</Words>
  <Application>Microsoft Office PowerPoint</Application>
  <PresentationFormat>Širokoúhlá obrazovka</PresentationFormat>
  <Paragraphs>72</Paragraphs>
  <Slides>13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13</vt:i4>
      </vt:variant>
    </vt:vector>
  </HeadingPairs>
  <TitlesOfParts>
    <vt:vector size="21" baseType="lpstr">
      <vt:lpstr>Arial</vt:lpstr>
      <vt:lpstr>Calibri</vt:lpstr>
      <vt:lpstr>Calibri Light</vt:lpstr>
      <vt:lpstr>DejaVu Sans</vt:lpstr>
      <vt:lpstr>Times New Roman</vt:lpstr>
      <vt:lpstr>Wingdings</vt:lpstr>
      <vt:lpstr>Office Theme</vt:lpstr>
      <vt:lpstr>Office Theme</vt:lpstr>
      <vt:lpstr>Stres  w zawodzie pielęgniarki</vt:lpstr>
      <vt:lpstr>Ciężka praca z klientem = praca z własnym ciałem</vt:lpstr>
      <vt:lpstr>Stresory w pracy pielęgniarki - środowisko, klient, emocje, wydajność pracy</vt:lpstr>
      <vt:lpstr>Beznadziejność, strach i niepokój pacjenta</vt:lpstr>
      <vt:lpstr>Pacjent z inkontynecją, wymagający  pomocy pielęgniarki</vt:lpstr>
      <vt:lpstr>Pacjent z trudną diagnozą i prognozą, przewlekłym bólem lub pacjent umierający</vt:lpstr>
      <vt:lpstr>Śmierć w pojęciu medycyny</vt:lpstr>
      <vt:lpstr>Medycyna ratunkowa</vt:lpstr>
      <vt:lpstr>Ludzkie podejście jako element zawodu</vt:lpstr>
      <vt:lpstr>Łagodzenie stresu, zapobieganie wypaleniu zawodowemu</vt:lpstr>
      <vt:lpstr>Praca na oddziale dziecięcym - sytuacja stresowa, stres długotrwały </vt:lpstr>
      <vt:lpstr>Zapobieganie stresowi, przemęczeniu</vt:lpstr>
      <vt:lpstr> Czas z rodziną, sens życia … i wypoczynek…..</vt:lpstr>
    </vt:vector>
  </TitlesOfParts>
  <Company>HP Inc.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subject/>
  <dc:creator>Karolína Smetanová</dc:creator>
  <dc:description/>
  <cp:lastModifiedBy>Miluše Matějcová</cp:lastModifiedBy>
  <cp:revision>27</cp:revision>
  <dcterms:created xsi:type="dcterms:W3CDTF">2023-04-10T15:27:15Z</dcterms:created>
  <dcterms:modified xsi:type="dcterms:W3CDTF">2023-05-30T09:09:12Z</dcterms:modified>
  <dc:language>cs-CZ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Širokoúhlá obrazovka</vt:lpwstr>
  </property>
  <property fmtid="{D5CDD505-2E9C-101B-9397-08002B2CF9AE}" pid="3" name="Slides">
    <vt:i4>13</vt:i4>
  </property>
</Properties>
</file>