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2" r:id="rId5"/>
    <p:sldId id="261" r:id="rId6"/>
    <p:sldId id="260" r:id="rId7"/>
    <p:sldId id="268" r:id="rId8"/>
    <p:sldId id="283" r:id="rId9"/>
    <p:sldId id="259" r:id="rId10"/>
    <p:sldId id="266" r:id="rId11"/>
    <p:sldId id="258" r:id="rId1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>
      <p:cViewPr varScale="1">
        <p:scale>
          <a:sx n="69" d="100"/>
          <a:sy n="69" d="100"/>
        </p:scale>
        <p:origin x="52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ek Runiewicz" userId="69a92393-4795-4dee-972c-82d1ea699908" providerId="ADAL" clId="{6D09ECC0-7F78-40AC-935A-4630396FA8CD}"/>
    <pc:docChg chg="modSld">
      <pc:chgData name="Marek Runiewicz" userId="69a92393-4795-4dee-972c-82d1ea699908" providerId="ADAL" clId="{6D09ECC0-7F78-40AC-935A-4630396FA8CD}" dt="2022-03-29T08:18:48.849" v="0" actId="1076"/>
      <pc:docMkLst>
        <pc:docMk/>
      </pc:docMkLst>
      <pc:sldChg chg="modSp mod">
        <pc:chgData name="Marek Runiewicz" userId="69a92393-4795-4dee-972c-82d1ea699908" providerId="ADAL" clId="{6D09ECC0-7F78-40AC-935A-4630396FA8CD}" dt="2022-03-29T08:18:48.849" v="0" actId="1076"/>
        <pc:sldMkLst>
          <pc:docMk/>
          <pc:sldMk cId="2231991306" sldId="256"/>
        </pc:sldMkLst>
        <pc:spChg chg="mod">
          <ac:chgData name="Marek Runiewicz" userId="69a92393-4795-4dee-972c-82d1ea699908" providerId="ADAL" clId="{6D09ECC0-7F78-40AC-935A-4630396FA8CD}" dt="2022-03-29T08:18:48.849" v="0" actId="1076"/>
          <ac:spMkLst>
            <pc:docMk/>
            <pc:sldMk cId="2231991306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05.04.2022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7950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05.04.2022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60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05.04.2022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494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05.04.2022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9386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05.04.2022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0221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05.04.2022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39176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05.04.2022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05656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05.04.2022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84166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05.04.2022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02139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05.04.2022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745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05.04.2022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3360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78FF2-B7F1-4A6E-A493-C003FAB5D7AF}" type="datetimeFigureOut">
              <a:rPr lang="pl-PL" smtClean="0"/>
              <a:t>05.04.2022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9415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hyperlink" Target="http://upload.wikimedia.org/wikipedia/commons/0/00/Zillertaler_Inklinanten_-_Mathias_Schmid.jpg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57250" y="3429000"/>
            <a:ext cx="9077499" cy="2629717"/>
          </a:xfrm>
        </p:spPr>
        <p:txBody>
          <a:bodyPr>
            <a:normAutofit/>
          </a:bodyPr>
          <a:lstStyle/>
          <a:p>
            <a:r>
              <a:rPr lang="cs-CZ" sz="4400" b="1" dirty="0" err="1">
                <a:solidFill>
                  <a:srgbClr val="FF0000"/>
                </a:solidFill>
              </a:rPr>
              <a:t>Język</a:t>
            </a:r>
            <a:r>
              <a:rPr lang="cs-CZ" sz="4400" b="1" dirty="0">
                <a:solidFill>
                  <a:srgbClr val="FF0000"/>
                </a:solidFill>
              </a:rPr>
              <a:t> </a:t>
            </a:r>
            <a:r>
              <a:rPr lang="cs-CZ" sz="4400" b="1" dirty="0" err="1">
                <a:solidFill>
                  <a:srgbClr val="FF0000"/>
                </a:solidFill>
              </a:rPr>
              <a:t>niemiecki</a:t>
            </a:r>
            <a:r>
              <a:rPr lang="cs-CZ" sz="4400" b="1" dirty="0">
                <a:solidFill>
                  <a:srgbClr val="FF0000"/>
                </a:solidFill>
              </a:rPr>
              <a:t> </a:t>
            </a:r>
            <a:r>
              <a:rPr lang="cs-CZ" sz="4400" b="1" dirty="0" err="1">
                <a:solidFill>
                  <a:srgbClr val="FF0000"/>
                </a:solidFill>
              </a:rPr>
              <a:t>językiem</a:t>
            </a:r>
            <a:r>
              <a:rPr lang="cs-CZ" sz="4400" b="1" dirty="0">
                <a:solidFill>
                  <a:srgbClr val="FF0000"/>
                </a:solidFill>
              </a:rPr>
              <a:t> euroregionu? </a:t>
            </a:r>
            <a:r>
              <a:rPr lang="cs-CZ" sz="4400" b="1" dirty="0" err="1">
                <a:solidFill>
                  <a:srgbClr val="FF0000"/>
                </a:solidFill>
              </a:rPr>
              <a:t>Historia</a:t>
            </a:r>
            <a:r>
              <a:rPr lang="cs-CZ" sz="4400" b="1" dirty="0">
                <a:solidFill>
                  <a:srgbClr val="FF0000"/>
                </a:solidFill>
              </a:rPr>
              <a:t> </a:t>
            </a:r>
            <a:r>
              <a:rPr lang="cs-CZ" sz="4400" b="1" dirty="0" err="1">
                <a:solidFill>
                  <a:srgbClr val="FF0000"/>
                </a:solidFill>
              </a:rPr>
              <a:t>kontaktów</a:t>
            </a:r>
            <a:r>
              <a:rPr lang="cs-CZ" sz="4400" b="1" dirty="0">
                <a:solidFill>
                  <a:srgbClr val="FF0000"/>
                </a:solidFill>
              </a:rPr>
              <a:t>: Polska-</a:t>
            </a:r>
            <a:r>
              <a:rPr lang="cs-CZ" sz="4400" b="1" dirty="0" err="1">
                <a:solidFill>
                  <a:srgbClr val="FF0000"/>
                </a:solidFill>
              </a:rPr>
              <a:t>Czechy</a:t>
            </a:r>
            <a:r>
              <a:rPr lang="cs-CZ" sz="4400" b="1" dirty="0">
                <a:solidFill>
                  <a:srgbClr val="FF0000"/>
                </a:solidFill>
              </a:rPr>
              <a:t>-</a:t>
            </a:r>
            <a:r>
              <a:rPr lang="cs-CZ" sz="4400" b="1" dirty="0" err="1">
                <a:solidFill>
                  <a:srgbClr val="FF0000"/>
                </a:solidFill>
              </a:rPr>
              <a:t>Niemcy</a:t>
            </a:r>
            <a:r>
              <a:rPr lang="cs-CZ" sz="4400" b="1" dirty="0">
                <a:solidFill>
                  <a:srgbClr val="FF0000"/>
                </a:solidFill>
              </a:rPr>
              <a:t> - </a:t>
            </a:r>
            <a:r>
              <a:rPr lang="cs-CZ" sz="4400" b="1" dirty="0" err="1">
                <a:solidFill>
                  <a:srgbClr val="FF0000"/>
                </a:solidFill>
              </a:rPr>
              <a:t>nawiązanie</a:t>
            </a:r>
            <a:r>
              <a:rPr lang="cs-CZ" sz="4400" b="1" dirty="0">
                <a:solidFill>
                  <a:srgbClr val="FF0000"/>
                </a:solidFill>
              </a:rPr>
              <a:t> do </a:t>
            </a:r>
            <a:r>
              <a:rPr lang="cs-CZ" sz="4400" b="1" dirty="0" err="1">
                <a:solidFill>
                  <a:srgbClr val="FF0000"/>
                </a:solidFill>
              </a:rPr>
              <a:t>faktów</a:t>
            </a:r>
            <a:r>
              <a:rPr lang="cs-CZ" sz="4400" b="1" dirty="0">
                <a:solidFill>
                  <a:srgbClr val="FF0000"/>
                </a:solidFill>
              </a:rPr>
              <a:t> </a:t>
            </a:r>
            <a:r>
              <a:rPr lang="cs-CZ" sz="4400" b="1" dirty="0" err="1">
                <a:solidFill>
                  <a:srgbClr val="FF0000"/>
                </a:solidFill>
              </a:rPr>
              <a:t>historycznych</a:t>
            </a:r>
            <a:r>
              <a:rPr lang="pl-PL" sz="4400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CD046FB1-E87A-4735-91EF-9A84F4BACC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207" y="609548"/>
            <a:ext cx="6195849" cy="2509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91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15633" y="0"/>
            <a:ext cx="10242967" cy="449317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pl-PL" sz="4400" b="1" dirty="0"/>
          </a:p>
          <a:p>
            <a:pPr marL="0" indent="0">
              <a:buNone/>
            </a:pPr>
            <a:r>
              <a:rPr lang="pl-PL" sz="4400" b="1" dirty="0"/>
              <a:t>Ile znasz języków, tyle razy jesteś człowiekiem 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sz="4400" b="1" dirty="0"/>
              <a:t>Wie </a:t>
            </a:r>
            <a:r>
              <a:rPr lang="pl-PL" sz="4400" b="1" dirty="0" err="1"/>
              <a:t>viele</a:t>
            </a:r>
            <a:r>
              <a:rPr lang="pl-PL" sz="4400" b="1" dirty="0"/>
              <a:t> </a:t>
            </a:r>
            <a:r>
              <a:rPr lang="pl-PL" sz="4400" b="1" dirty="0" err="1"/>
              <a:t>Sprachen</a:t>
            </a:r>
            <a:r>
              <a:rPr lang="pl-PL" sz="4400" b="1" dirty="0"/>
              <a:t> </a:t>
            </a:r>
            <a:r>
              <a:rPr lang="pl-PL" sz="4400" b="1" dirty="0" err="1"/>
              <a:t>du</a:t>
            </a:r>
            <a:r>
              <a:rPr lang="pl-PL" sz="4400" b="1" dirty="0"/>
              <a:t> </a:t>
            </a:r>
            <a:r>
              <a:rPr lang="pl-PL" sz="4400" b="1" dirty="0" err="1"/>
              <a:t>sprichst</a:t>
            </a:r>
            <a:r>
              <a:rPr lang="pl-PL" sz="4400" b="1" dirty="0"/>
              <a:t>, </a:t>
            </a:r>
            <a:r>
              <a:rPr lang="pl-PL" sz="4400" b="1" dirty="0" err="1"/>
              <a:t>sooft</a:t>
            </a:r>
            <a:r>
              <a:rPr lang="pl-PL" sz="4400" b="1" dirty="0"/>
              <a:t> </a:t>
            </a:r>
            <a:r>
              <a:rPr lang="pl-PL" sz="4400" b="1" dirty="0" err="1"/>
              <a:t>mal</a:t>
            </a:r>
            <a:r>
              <a:rPr lang="pl-PL" sz="4400" b="1" dirty="0"/>
              <a:t> </a:t>
            </a:r>
            <a:r>
              <a:rPr lang="pl-PL" sz="4400" b="1" dirty="0" err="1"/>
              <a:t>bist</a:t>
            </a:r>
            <a:r>
              <a:rPr lang="pl-PL" sz="4400" b="1" dirty="0"/>
              <a:t> </a:t>
            </a:r>
            <a:r>
              <a:rPr lang="pl-PL" sz="4400" b="1" dirty="0" err="1"/>
              <a:t>du</a:t>
            </a:r>
            <a:r>
              <a:rPr lang="pl-PL" sz="4400" b="1" dirty="0"/>
              <a:t> </a:t>
            </a:r>
            <a:r>
              <a:rPr lang="pl-PL" sz="4400" b="1" dirty="0" err="1"/>
              <a:t>Mensch</a:t>
            </a:r>
            <a:r>
              <a:rPr lang="pl-PL" sz="4400" b="1" dirty="0"/>
              <a:t>“.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b="1" dirty="0"/>
          </a:p>
          <a:p>
            <a:pPr marL="0" indent="0">
              <a:buNone/>
            </a:pPr>
            <a:r>
              <a:rPr lang="pl-PL" sz="4400" b="1" dirty="0" err="1"/>
              <a:t>Kolik</a:t>
            </a:r>
            <a:r>
              <a:rPr lang="pl-PL" sz="4400" b="1" dirty="0"/>
              <a:t> </a:t>
            </a:r>
            <a:r>
              <a:rPr lang="pl-PL" sz="4400" b="1" dirty="0" err="1"/>
              <a:t>jazyků</a:t>
            </a:r>
            <a:r>
              <a:rPr lang="pl-PL" sz="4400" b="1" dirty="0"/>
              <a:t> </a:t>
            </a:r>
            <a:r>
              <a:rPr lang="pl-PL" sz="4400" b="1" dirty="0" err="1"/>
              <a:t>umíš</a:t>
            </a:r>
            <a:r>
              <a:rPr lang="pl-PL" sz="4400" b="1" dirty="0"/>
              <a:t>, </a:t>
            </a:r>
            <a:r>
              <a:rPr lang="pl-PL" sz="4400" b="1" dirty="0" err="1"/>
              <a:t>tolikrát</a:t>
            </a:r>
            <a:r>
              <a:rPr lang="pl-PL" sz="4400" b="1" dirty="0"/>
              <a:t> </a:t>
            </a:r>
            <a:r>
              <a:rPr lang="pl-PL" sz="4400" b="1" dirty="0" err="1"/>
              <a:t>jsi</a:t>
            </a:r>
            <a:r>
              <a:rPr lang="pl-PL" sz="4400" b="1" dirty="0"/>
              <a:t> </a:t>
            </a:r>
            <a:r>
              <a:rPr lang="pl-PL" sz="4400" b="1" dirty="0" err="1"/>
              <a:t>člověkem</a:t>
            </a:r>
            <a:endParaRPr lang="pl-PL" sz="4400" b="1" dirty="0"/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72" y="5584323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870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1325563"/>
          </a:xfrm>
        </p:spPr>
        <p:txBody>
          <a:bodyPr>
            <a:normAutofit/>
          </a:bodyPr>
          <a:lstStyle/>
          <a:p>
            <a:r>
              <a:rPr lang="pl-PL" b="1" dirty="0"/>
              <a:t>Śląsk – </a:t>
            </a:r>
            <a:r>
              <a:rPr lang="pl-PL" b="1" dirty="0" err="1"/>
              <a:t>MultiKulti</a:t>
            </a:r>
            <a:r>
              <a:rPr lang="pl-PL" b="1" dirty="0"/>
              <a:t> już od średniowiecza?</a:t>
            </a:r>
            <a:br>
              <a:rPr lang="pl-PL" b="1" dirty="0"/>
            </a:br>
            <a:r>
              <a:rPr lang="pl-PL" b="1" dirty="0"/>
              <a:t>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094783"/>
            <a:ext cx="10515600" cy="4183063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Śląsk w granicach Państwa Wielkomorawskiego, Rzesza Wielkomorawska, </a:t>
            </a:r>
            <a:r>
              <a:rPr lang="pl-PL" dirty="0" err="1"/>
              <a:t>Magna</a:t>
            </a:r>
            <a:r>
              <a:rPr lang="pl-PL" dirty="0"/>
              <a:t> Moravia, </a:t>
            </a:r>
            <a:r>
              <a:rPr lang="cs-CZ" dirty="0"/>
              <a:t>Velká Morava</a:t>
            </a:r>
            <a:r>
              <a:rPr lang="pl-PL" dirty="0"/>
              <a:t> – IX w.</a:t>
            </a:r>
          </a:p>
          <a:p>
            <a:pPr marL="0" indent="0">
              <a:buNone/>
            </a:pPr>
            <a:r>
              <a:rPr lang="pl-PL" dirty="0"/>
              <a:t>Śląsk w granicach Państwa Czeskiego – X w.</a:t>
            </a:r>
          </a:p>
          <a:p>
            <a:pPr marL="0" indent="0">
              <a:buNone/>
            </a:pPr>
            <a:r>
              <a:rPr lang="pl-PL" dirty="0"/>
              <a:t>Dobrawa i chrzest Polski – rok 966</a:t>
            </a:r>
          </a:p>
          <a:p>
            <a:pPr marL="0" indent="0">
              <a:buNone/>
            </a:pPr>
            <a:r>
              <a:rPr lang="pl-PL" dirty="0"/>
              <a:t>Wprowadzenie łaciny jako języka  </a:t>
            </a:r>
          </a:p>
          <a:p>
            <a:pPr marL="0" indent="0">
              <a:buNone/>
            </a:pPr>
            <a:r>
              <a:rPr lang="pl-PL" dirty="0"/>
              <a:t>urzędowego… </a:t>
            </a:r>
          </a:p>
          <a:p>
            <a:endParaRPr lang="pl-PL" dirty="0"/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72" y="5584323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obrawa (-977) | CiekawostkiHistoryczne.pl">
            <a:extLst>
              <a:ext uri="{FF2B5EF4-FFF2-40B4-BE49-F238E27FC236}">
                <a16:creationId xmlns:a16="http://schemas.microsoft.com/office/drawing/2014/main" id="{F3CE84A6-6635-5B4A-B8B0-9CE0EC67DA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185" y="242034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24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1325563"/>
          </a:xfrm>
        </p:spPr>
        <p:txBody>
          <a:bodyPr/>
          <a:lstStyle/>
          <a:p>
            <a:r>
              <a:rPr lang="pl-PL" dirty="0"/>
              <a:t>Aspekt niemiecki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524434"/>
            <a:ext cx="10515600" cy="3764257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Niemieckie żony Piastów i powolna kolonizacja Śląska</a:t>
            </a:r>
          </a:p>
          <a:p>
            <a:pPr marL="0" indent="0">
              <a:buNone/>
            </a:pPr>
            <a:r>
              <a:rPr lang="pl-PL" dirty="0"/>
              <a:t>Rycheza Lotaryńska (</a:t>
            </a:r>
            <a:r>
              <a:rPr lang="pl-PL" dirty="0" err="1"/>
              <a:t>Ryksa</a:t>
            </a:r>
            <a:r>
              <a:rPr lang="pl-PL" dirty="0"/>
              <a:t>), siostrzenica cesarza Ottona III, żona Mieszka II –  pierwszą królową Polski (1025) </a:t>
            </a:r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72" y="5584323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ycheza Lotaryńska – Wikipedia, wolna encyklopedia">
            <a:extLst>
              <a:ext uri="{FF2B5EF4-FFF2-40B4-BE49-F238E27FC236}">
                <a16:creationId xmlns:a16="http://schemas.microsoft.com/office/drawing/2014/main" id="{056B4264-4B5E-1A4B-8BD4-EAD9772F6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6156" y="2496065"/>
            <a:ext cx="2271671" cy="2837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08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1325563"/>
          </a:xfrm>
        </p:spPr>
        <p:txBody>
          <a:bodyPr/>
          <a:lstStyle/>
          <a:p>
            <a:r>
              <a:rPr lang="pl-PL" b="1" dirty="0"/>
              <a:t>Łacina – średniowieczna lingua franca</a:t>
            </a:r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72" y="5584323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832E5E67-3F22-154C-8835-287771A02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155" y="1368192"/>
            <a:ext cx="10515600" cy="4793006"/>
          </a:xfrm>
        </p:spPr>
        <p:txBody>
          <a:bodyPr>
            <a:normAutofit/>
          </a:bodyPr>
          <a:lstStyle/>
          <a:p>
            <a:r>
              <a:rPr lang="pl-PL" sz="3600" dirty="0"/>
              <a:t>Wpływ łaciny obecny aż do dziś …</a:t>
            </a:r>
          </a:p>
          <a:p>
            <a:r>
              <a:rPr lang="pl-PL" sz="3600" dirty="0" err="1"/>
              <a:t>Ite</a:t>
            </a:r>
            <a:r>
              <a:rPr lang="pl-PL" sz="3600" dirty="0"/>
              <a:t>, </a:t>
            </a:r>
            <a:r>
              <a:rPr lang="pl-PL" sz="3600" dirty="0" err="1"/>
              <a:t>missa</a:t>
            </a:r>
            <a:r>
              <a:rPr lang="pl-PL" sz="3600" dirty="0"/>
              <a:t> </a:t>
            </a:r>
            <a:r>
              <a:rPr lang="pl-PL" sz="3600" dirty="0" err="1"/>
              <a:t>est</a:t>
            </a:r>
            <a:endParaRPr lang="pl-PL" sz="3600" dirty="0"/>
          </a:p>
          <a:p>
            <a:r>
              <a:rPr lang="pl-PL" sz="3600" dirty="0" err="1"/>
              <a:t>Tegula</a:t>
            </a:r>
            <a:r>
              <a:rPr lang="pl-PL" sz="3600" dirty="0"/>
              <a:t> – cegła – </a:t>
            </a:r>
            <a:r>
              <a:rPr lang="pl-PL" sz="3600" dirty="0" err="1"/>
              <a:t>Ziegel</a:t>
            </a:r>
            <a:r>
              <a:rPr lang="pl-PL" sz="3600" dirty="0"/>
              <a:t> – </a:t>
            </a:r>
            <a:r>
              <a:rPr lang="pl-PL" sz="3600" dirty="0" err="1"/>
              <a:t>Cihla</a:t>
            </a:r>
            <a:r>
              <a:rPr lang="pl-PL" sz="3600" dirty="0"/>
              <a:t> </a:t>
            </a:r>
          </a:p>
          <a:p>
            <a:r>
              <a:rPr lang="pl-PL" sz="3600" dirty="0"/>
              <a:t>Język ludu: czeski, niemiecki, polski</a:t>
            </a:r>
          </a:p>
        </p:txBody>
      </p:sp>
    </p:spTree>
    <p:extLst>
      <p:ext uri="{BB962C8B-B14F-4D97-AF65-F5344CB8AC3E}">
        <p14:creationId xmlns:p14="http://schemas.microsoft.com/office/powerpoint/2010/main" val="3175218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1325563"/>
          </a:xfrm>
        </p:spPr>
        <p:txBody>
          <a:bodyPr/>
          <a:lstStyle/>
          <a:p>
            <a:r>
              <a:rPr lang="pl-PL" dirty="0"/>
              <a:t>Śląsk pod panowaniem austriackim i dominacja języka niemieckiego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775748"/>
            <a:ext cx="10515600" cy="3518147"/>
          </a:xfrm>
        </p:spPr>
        <p:txBody>
          <a:bodyPr/>
          <a:lstStyle/>
          <a:p>
            <a:r>
              <a:rPr lang="pl-PL" dirty="0"/>
              <a:t>Jan Hus – próba reformy kościoła</a:t>
            </a:r>
          </a:p>
          <a:p>
            <a:r>
              <a:rPr lang="pl-PL" dirty="0"/>
              <a:t>Epizod husycki także w okolicach Jeleniej Góry (1419-1436)</a:t>
            </a:r>
          </a:p>
          <a:p>
            <a:r>
              <a:rPr lang="pl-PL" dirty="0"/>
              <a:t>Nowela Fedora Sommera „</a:t>
            </a:r>
            <a:r>
              <a:rPr lang="pl-PL" dirty="0" err="1"/>
              <a:t>Hussitenjahre</a:t>
            </a:r>
            <a:r>
              <a:rPr lang="pl-PL" dirty="0"/>
              <a:t>”</a:t>
            </a:r>
          </a:p>
          <a:p>
            <a:r>
              <a:rPr lang="pl-PL" dirty="0"/>
              <a:t>Powieść Sommera o Szklarskiej Porębie (wątek czeski)</a:t>
            </a:r>
          </a:p>
          <a:p>
            <a:endParaRPr lang="pl-PL" dirty="0"/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72" y="5584323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6101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292517"/>
            <a:ext cx="10515600" cy="51815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4400" b="1" dirty="0"/>
              <a:t>Ucieczka </a:t>
            </a:r>
            <a:r>
              <a:rPr lang="pl-PL" sz="4400" b="1" dirty="0" err="1"/>
              <a:t>Schwenkfeldystów</a:t>
            </a:r>
            <a:r>
              <a:rPr lang="pl-PL" sz="4400" b="1" dirty="0"/>
              <a:t> i wątek amerykański</a:t>
            </a:r>
          </a:p>
          <a:p>
            <a:pPr marL="0" indent="0">
              <a:buNone/>
            </a:pPr>
            <a:endParaRPr lang="pl-PL" sz="4400" b="1" dirty="0"/>
          </a:p>
          <a:p>
            <a:pPr marL="0" indent="0">
              <a:buNone/>
            </a:pPr>
            <a:endParaRPr lang="pl-PL" sz="4400" b="1" dirty="0"/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72" y="5584323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DSC05836">
            <a:extLst>
              <a:ext uri="{FF2B5EF4-FFF2-40B4-BE49-F238E27FC236}">
                <a16:creationId xmlns:a16="http://schemas.microsoft.com/office/drawing/2014/main" id="{601F2B1F-A60D-FE47-9E67-D964B1AF44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7676" y="1740487"/>
            <a:ext cx="5066270" cy="3564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15265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773575" y="841173"/>
            <a:ext cx="5120561" cy="1325563"/>
          </a:xfrm>
        </p:spPr>
        <p:txBody>
          <a:bodyPr>
            <a:noAutofit/>
          </a:bodyPr>
          <a:lstStyle/>
          <a:p>
            <a:r>
              <a:rPr lang="pl-PL" sz="2800" b="1" dirty="0"/>
              <a:t>Śląsk pod panowaniem pruskim (1742)</a:t>
            </a:r>
            <a:br>
              <a:rPr lang="pl-PL" sz="2800" b="1" dirty="0"/>
            </a:br>
            <a:r>
              <a:rPr lang="pl-PL" sz="2800" b="1" dirty="0"/>
              <a:t>Wizyta Johna </a:t>
            </a:r>
            <a:r>
              <a:rPr lang="pl-PL" sz="2800" b="1" dirty="0" err="1"/>
              <a:t>Quincy</a:t>
            </a:r>
            <a:r>
              <a:rPr lang="pl-PL" sz="2800" b="1" dirty="0"/>
              <a:t> Adamsa (1800)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4100" y="2608345"/>
            <a:ext cx="509219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/>
              <a:t>Wizyta Johna </a:t>
            </a:r>
            <a:r>
              <a:rPr lang="pl-PL" dirty="0" err="1"/>
              <a:t>Quincy</a:t>
            </a:r>
            <a:r>
              <a:rPr lang="pl-PL" dirty="0"/>
              <a:t> Adamsa w roku 1800</a:t>
            </a:r>
          </a:p>
          <a:p>
            <a:pPr marL="0" indent="0">
              <a:buNone/>
            </a:pPr>
            <a:r>
              <a:rPr lang="pl-PL" dirty="0"/>
              <a:t>Listy o Śląsku </a:t>
            </a: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John Quincy Adams: amerykański Talleyrand - rp.pl">
            <a:extLst>
              <a:ext uri="{FF2B5EF4-FFF2-40B4-BE49-F238E27FC236}">
                <a16:creationId xmlns:a16="http://schemas.microsoft.com/office/drawing/2014/main" id="{BC0C737E-DE84-5C46-BBA1-FB3D337DC2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5" r="8712" b="-3"/>
          <a:stretch/>
        </p:blipFill>
        <p:spPr bwMode="auto">
          <a:xfrm>
            <a:off x="810432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Arc 76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3" descr="Skangerm">
            <a:extLst>
              <a:ext uri="{FF2B5EF4-FFF2-40B4-BE49-F238E27FC236}">
                <a16:creationId xmlns:a16="http://schemas.microsoft.com/office/drawing/2014/main" id="{0B55F233-3E0F-FB44-9081-A5DD124357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t="21949" r="-3" b="12238"/>
          <a:stretch/>
        </p:blipFill>
        <p:spPr>
          <a:xfrm>
            <a:off x="6141603" y="115630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noFill/>
        </p:spPr>
      </p:pic>
      <p:pic>
        <p:nvPicPr>
          <p:cNvPr id="9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EFF48154-3F74-4B0A-8D54-B25D0532A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31165"/>
            <a:ext cx="8913464" cy="826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1325563"/>
          </a:xfrm>
        </p:spPr>
        <p:txBody>
          <a:bodyPr/>
          <a:lstStyle/>
          <a:p>
            <a:r>
              <a:rPr lang="pl-PL" dirty="0"/>
              <a:t>Wątek tyrolski w Kotlinie Jeleniogórskiej (1830) </a:t>
            </a:r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72" y="5584323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Datei:Zillertaler Inklinanten - Mathias Schmid.jpg">
            <a:hlinkClick r:id="rId4"/>
            <a:extLst>
              <a:ext uri="{FF2B5EF4-FFF2-40B4-BE49-F238E27FC236}">
                <a16:creationId xmlns:a16="http://schemas.microsoft.com/office/drawing/2014/main" id="{97A1001E-9710-864F-8FAF-09E1BA453D6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3348680" y="1524433"/>
            <a:ext cx="6252519" cy="3591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7342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41684" y="449179"/>
            <a:ext cx="11077876" cy="4844717"/>
          </a:xfrm>
        </p:spPr>
        <p:txBody>
          <a:bodyPr>
            <a:normAutofit fontScale="92500" lnSpcReduction="20000"/>
          </a:bodyPr>
          <a:lstStyle/>
          <a:p>
            <a:r>
              <a:rPr lang="pl-PL" sz="4700" dirty="0"/>
              <a:t>Śląsk po roku 1945 – transfery ludności</a:t>
            </a:r>
          </a:p>
          <a:p>
            <a:pPr marL="0" indent="0">
              <a:buNone/>
            </a:pPr>
            <a:r>
              <a:rPr lang="pl-PL" sz="4400" dirty="0"/>
              <a:t>Wątki językowe:    </a:t>
            </a:r>
          </a:p>
          <a:p>
            <a:r>
              <a:rPr lang="pl-PL" sz="4400" dirty="0"/>
              <a:t>Koreański  (Płakowice – Jolanta </a:t>
            </a:r>
            <a:r>
              <a:rPr lang="pl-PL" sz="4400" dirty="0" err="1"/>
              <a:t>Krysowata</a:t>
            </a:r>
            <a:r>
              <a:rPr lang="pl-PL" sz="4400" dirty="0"/>
              <a:t> - „Skrzydło anioła”)</a:t>
            </a:r>
          </a:p>
          <a:p>
            <a:r>
              <a:rPr lang="pl-PL" sz="4400" dirty="0"/>
              <a:t>Grecki (</a:t>
            </a:r>
            <a:r>
              <a:rPr lang="pl-PL" sz="4400" dirty="0" err="1"/>
              <a:t>Eleni</a:t>
            </a:r>
            <a:r>
              <a:rPr lang="pl-PL" sz="4400" dirty="0"/>
              <a:t>)</a:t>
            </a:r>
          </a:p>
          <a:p>
            <a:r>
              <a:rPr lang="pl-PL" sz="4400" dirty="0"/>
              <a:t>Francuski (E. Gierek)</a:t>
            </a:r>
          </a:p>
          <a:p>
            <a:r>
              <a:rPr lang="pl-PL" sz="4400" dirty="0"/>
              <a:t>Bośniacki (J. Bujak: „Galicjanie i Serbowie)</a:t>
            </a:r>
          </a:p>
          <a:p>
            <a:r>
              <a:rPr lang="pl-PL" sz="4400" dirty="0"/>
              <a:t>ukraiński   (Akcja „Wisła”)</a:t>
            </a:r>
          </a:p>
          <a:p>
            <a:pPr marL="0" indent="0">
              <a:buNone/>
            </a:pPr>
            <a:endParaRPr lang="pl-PL" sz="4400" b="1" dirty="0"/>
          </a:p>
        </p:txBody>
      </p:sp>
      <p:pic>
        <p:nvPicPr>
          <p:cNvPr id="2050" name="Picture 2" descr="C:\Users\Marek Runiewicz\OneDrive - Karkonoska Państwowa Szkoła Wyższa w Jeleniej Górze\07215 PL-CZ Platforma cyfrowa\logo-cz-pl\Logo cz-pl 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72" y="5584323"/>
            <a:ext cx="10242967" cy="9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5947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1813220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1265</TotalTime>
  <Words>248</Words>
  <Application>Microsoft Office PowerPoint</Application>
  <PresentationFormat>Širokoúhlá obrazovka</PresentationFormat>
  <Paragraphs>39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Motyw pakietu Office</vt:lpstr>
      <vt:lpstr>Język niemiecki językiem euroregionu? Historia kontaktów: Polska-Czechy-Niemcy - nawiązanie do faktów historycznych </vt:lpstr>
      <vt:lpstr>Prezentace aplikace PowerPoint</vt:lpstr>
      <vt:lpstr>Śląsk – MultiKulti już od średniowiecza?  </vt:lpstr>
      <vt:lpstr>Aspekt niemiecki</vt:lpstr>
      <vt:lpstr>Łacina – średniowieczna lingua franca</vt:lpstr>
      <vt:lpstr>Śląsk pod panowaniem austriackim i dominacja języka niemieckiego </vt:lpstr>
      <vt:lpstr>Prezentace aplikace PowerPoint</vt:lpstr>
      <vt:lpstr>Śląsk pod panowaniem pruskim (1742) Wizyta Johna Quincy Adamsa (1800)</vt:lpstr>
      <vt:lpstr>Wątek tyrolski w Kotlinie Jeleniogórskiej (1830)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Marcin Rajkowski</dc:creator>
  <cp:lastModifiedBy>Miluše Matějcová</cp:lastModifiedBy>
  <cp:revision>12</cp:revision>
  <dcterms:created xsi:type="dcterms:W3CDTF">2021-06-29T09:16:06Z</dcterms:created>
  <dcterms:modified xsi:type="dcterms:W3CDTF">2022-04-05T21:02:40Z</dcterms:modified>
</cp:coreProperties>
</file>