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080" cy="114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57360" y="3429000"/>
            <a:ext cx="9076320" cy="2628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>
                <a:solidFill>
                  <a:srgbClr val="FF0000"/>
                </a:solidFill>
                <a:latin typeface="Calibri Light"/>
              </a:rPr>
              <a:t>Je německý jazyk jazykem euroregionu? Dějiny vzájemných kontaktů: Polsko-Česko-Německo  ve světle historických faktů</a:t>
            </a:r>
            <a:r>
              <a:rPr lang="pl-PL" sz="4400" b="0" strike="noStrike" spc="-1">
                <a:solidFill>
                  <a:srgbClr val="FF0000"/>
                </a:solidFill>
                <a:latin typeface="Calibri Light"/>
              </a:rPr>
              <a:t> 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77" name="Obraz 4"/>
          <p:cNvPicPr/>
          <p:nvPr/>
        </p:nvPicPr>
        <p:blipFill>
          <a:blip r:embed="rId3"/>
          <a:stretch/>
        </p:blipFill>
        <p:spPr>
          <a:xfrm>
            <a:off x="2877120" y="609480"/>
            <a:ext cx="6194880" cy="2508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/>
          </p:nvPr>
        </p:nvSpPr>
        <p:spPr>
          <a:xfrm>
            <a:off x="1415520" y="0"/>
            <a:ext cx="10242000" cy="4492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0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000000"/>
                </a:solidFill>
                <a:latin typeface="Calibri"/>
              </a:rPr>
              <a:t>Ile znasz języków, tyle razy jesteś człowiekiem 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000000"/>
                </a:solidFill>
                <a:latin typeface="Calibri"/>
              </a:rPr>
              <a:t>Wie viele Sprachen du sprichst, sooft mal bist du Mensch“.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000000"/>
                </a:solidFill>
                <a:latin typeface="Calibri"/>
              </a:rPr>
              <a:t>Kolik jazyků umíš, tolikrát jsi člověkem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7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Slezsko – MultiKulti již ve středověku?</a:t>
            </a:r>
            <a:r>
              <a:t/>
            </a:r>
            <a:br/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 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1203840" y="1094760"/>
            <a:ext cx="10514520" cy="41821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Slezsko současti Velkomoravské říše, Magna Moravia, </a:t>
            </a:r>
            <a:r>
              <a:rPr lang="cs-CZ" sz="2800" b="0" strike="noStrike" spc="-1">
                <a:solidFill>
                  <a:srgbClr val="000000"/>
                </a:solidFill>
                <a:latin typeface="Calibri"/>
              </a:rPr>
              <a:t>Velká Morava</a:t>
            </a: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– IX století.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Slezsko součásti českého státu – X století.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Doubravka a přijetí křesťanství v Polsku – rok 966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Latina jako úřední jazyk... 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8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83" name="Picture 2" descr="Dobrawa (-977) | CiekawostkiHistoryczne.pl"/>
          <p:cNvPicPr/>
          <p:nvPr/>
        </p:nvPicPr>
        <p:blipFill>
          <a:blip r:embed="rId4"/>
          <a:stretch/>
        </p:blipFill>
        <p:spPr>
          <a:xfrm>
            <a:off x="8460000" y="2420280"/>
            <a:ext cx="2856600" cy="28566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Německý aspekt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/>
          </p:nvPr>
        </p:nvSpPr>
        <p:spPr>
          <a:xfrm>
            <a:off x="1203840" y="1524600"/>
            <a:ext cx="10514520" cy="3763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Německé manželky Piastovců a pomalá kolonizace Slezska,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Rycheza Lotrinská (Ryksa), neteř císaře Otty III., manželka Měška II. - první polská královna (1025)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8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87" name="Picture 2" descr="Rycheza Lotaryńska – Wikipedia, wolna encyklopedia"/>
          <p:cNvPicPr/>
          <p:nvPr/>
        </p:nvPicPr>
        <p:blipFill>
          <a:blip r:embed="rId4"/>
          <a:stretch/>
        </p:blipFill>
        <p:spPr>
          <a:xfrm>
            <a:off x="7836120" y="2496240"/>
            <a:ext cx="2270520" cy="2836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1" strike="noStrike" spc="-1">
                <a:solidFill>
                  <a:srgbClr val="000000"/>
                </a:solidFill>
                <a:latin typeface="Calibri Light"/>
              </a:rPr>
              <a:t>Latina – středověká lingua franca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8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1219320" y="1368360"/>
            <a:ext cx="10514520" cy="4791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Vliv latiny je přítomný dodnes …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Ite, missa est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Tegula – cegła – Ziegel – Cihla </a:t>
            </a:r>
            <a:endParaRPr lang="cs-CZ" sz="36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Jazyk lidu: čeština, němčina, polština</a:t>
            </a:r>
            <a:endParaRPr lang="cs-CZ" sz="3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1440000" y="295200"/>
            <a:ext cx="1087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Slezsko pod rakouskou nadvládou a nadvládou německého jazyka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520" cy="35172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Jan Hus – pokus o cirkevní reformu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Husistská epizoda také v okolí Jelení Hory (1419-1436)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Povídka Fedora Sommera „Hussitenjahre”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Sommerův román o Sklařské Porubě (Szklarska Poręba) (česká zápletka)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>
              <a:latin typeface="Arial"/>
            </a:endParaRPr>
          </a:p>
        </p:txBody>
      </p:sp>
      <p:pic>
        <p:nvPicPr>
          <p:cNvPr id="9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/>
          </p:nvPr>
        </p:nvSpPr>
        <p:spPr>
          <a:xfrm>
            <a:off x="1203840" y="292680"/>
            <a:ext cx="10514520" cy="51804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1" strike="noStrike" spc="-1">
                <a:solidFill>
                  <a:srgbClr val="000000"/>
                </a:solidFill>
                <a:latin typeface="Calibri"/>
              </a:rPr>
              <a:t>Útěk schwenckfeldistů a americká zápletka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</p:txBody>
      </p:sp>
      <p:pic>
        <p:nvPicPr>
          <p:cNvPr id="9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96" name="Picture 4" descr="DSC05836"/>
          <p:cNvPicPr/>
          <p:nvPr/>
        </p:nvPicPr>
        <p:blipFill>
          <a:blip r:embed="rId3"/>
          <a:stretch/>
        </p:blipFill>
        <p:spPr>
          <a:xfrm>
            <a:off x="2347560" y="1740600"/>
            <a:ext cx="5065200" cy="3563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72"/>
          <p:cNvSpPr/>
          <p:nvPr/>
        </p:nvSpPr>
        <p:spPr>
          <a:xfrm>
            <a:off x="0" y="0"/>
            <a:ext cx="12191040" cy="6856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773640" y="841320"/>
            <a:ext cx="511956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2800" b="1" strike="noStrike" spc="-1">
                <a:solidFill>
                  <a:srgbClr val="000000"/>
                </a:solidFill>
                <a:latin typeface="Calibri Light"/>
              </a:rPr>
              <a:t>Slezsko pod nadvládou Pruska (1742)</a:t>
            </a:r>
            <a:r>
              <a:t/>
            </a:r>
            <a:br/>
            <a:r>
              <a:rPr lang="pl-PL" sz="2800" b="1" strike="noStrike" spc="-1">
                <a:solidFill>
                  <a:srgbClr val="000000"/>
                </a:solidFill>
                <a:latin typeface="Calibri Light"/>
              </a:rPr>
              <a:t>Návštěva Johna Quincy Adamse (1800)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604080" y="2608200"/>
            <a:ext cx="5091120" cy="4350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Návštěva Johna Quincy Adamse v roce 1800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Dopisy o Slezsku </a:t>
            </a:r>
            <a:endParaRPr lang="cs-CZ" sz="2800" b="0" strike="noStrike" spc="-1">
              <a:latin typeface="Arial"/>
            </a:endParaRPr>
          </a:p>
        </p:txBody>
      </p:sp>
      <p:sp>
        <p:nvSpPr>
          <p:cNvPr id="100" name="Oval 74"/>
          <p:cNvSpPr/>
          <p:nvPr/>
        </p:nvSpPr>
        <p:spPr>
          <a:xfrm>
            <a:off x="10420560" y="1364760"/>
            <a:ext cx="946440" cy="92088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1" name="Picture 2"/>
          <p:cNvSpPr/>
          <p:nvPr/>
        </p:nvSpPr>
        <p:spPr>
          <a:xfrm>
            <a:off x="8104320" y="2727720"/>
            <a:ext cx="4289760" cy="4129200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Arc 76"/>
          <p:cNvSpPr/>
          <p:nvPr/>
        </p:nvSpPr>
        <p:spPr>
          <a:xfrm rot="4758600" flipV="1">
            <a:off x="6033600" y="-672840"/>
            <a:ext cx="4020120" cy="4020480"/>
          </a:xfrm>
          <a:prstGeom prst="arc">
            <a:avLst>
              <a:gd name="adj1" fmla="val 16200000"/>
              <a:gd name="adj2" fmla="val 20093138"/>
            </a:avLst>
          </a:prstGeom>
          <a:noFill/>
          <a:ln w="127000" cap="rnd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3" name="Picture 3"/>
          <p:cNvSpPr/>
          <p:nvPr/>
        </p:nvSpPr>
        <p:spPr>
          <a:xfrm>
            <a:off x="6141600" y="115560"/>
            <a:ext cx="3518280" cy="3006720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4"/>
          <a:stretch/>
        </p:blipFill>
        <p:spPr>
          <a:xfrm>
            <a:off x="0" y="6031080"/>
            <a:ext cx="8912520" cy="8258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520" cy="1324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Tyrolská zápletka v Jeleniohorské Kotlině (1830) </a:t>
            </a:r>
            <a:endParaRPr lang="cs-CZ" sz="4400" b="0" strike="noStrike" spc="-1">
              <a:latin typeface="Arial"/>
            </a:endParaRPr>
          </a:p>
        </p:txBody>
      </p:sp>
      <p:pic>
        <p:nvPicPr>
          <p:cNvPr id="10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  <p:pic>
        <p:nvPicPr>
          <p:cNvPr id="107" name="Picture 5" descr="Datei:Zillertaler Inklinanten - Mathias Schmid.jpg"/>
          <p:cNvPicPr/>
          <p:nvPr/>
        </p:nvPicPr>
        <p:blipFill>
          <a:blip r:embed="rId4"/>
          <a:stretch/>
        </p:blipFill>
        <p:spPr>
          <a:xfrm>
            <a:off x="3348720" y="1524600"/>
            <a:ext cx="6251400" cy="3590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/>
          </p:nvPr>
        </p:nvSpPr>
        <p:spPr>
          <a:xfrm>
            <a:off x="641520" y="449280"/>
            <a:ext cx="11076840" cy="48438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4000"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4700" b="0" strike="noStrike" spc="-1">
                <a:solidFill>
                  <a:srgbClr val="000000"/>
                </a:solidFill>
                <a:latin typeface="Calibri"/>
              </a:rPr>
              <a:t>Slezsko po roce 1945 – odsun obyvateli</a:t>
            </a:r>
            <a:endParaRPr lang="cs-CZ" sz="47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Jazykové apsekty:    </a:t>
            </a:r>
            <a:endParaRPr lang="cs-CZ" sz="4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Korejština  (Płakowice – Jolanta Krysowata - „Andělské křídlo”)</a:t>
            </a:r>
            <a:endParaRPr lang="cs-CZ" sz="4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Řečtina (Eleni)</a:t>
            </a:r>
            <a:endParaRPr lang="cs-CZ" sz="4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Francouština (E. Gierek)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*Bosenský jazyk (J. Bujak: „Haličané a Srbové” )</a:t>
            </a:r>
            <a:endParaRPr lang="cs-CZ" sz="44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pos="0" algn="l"/>
              </a:tabLst>
            </a:pPr>
            <a:r>
              <a:rPr lang="pl-PL" sz="4400" b="0" strike="noStrike" spc="-1">
                <a:solidFill>
                  <a:srgbClr val="000000"/>
                </a:solidFill>
                <a:latin typeface="Calibri"/>
              </a:rPr>
              <a:t>Ukrajinština   ( Operace „Visla”)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4400" b="0" strike="noStrike" spc="-1">
              <a:latin typeface="Arial"/>
            </a:endParaRPr>
          </a:p>
        </p:txBody>
      </p:sp>
      <p:pic>
        <p:nvPicPr>
          <p:cNvPr id="10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355400" y="558432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</TotalTime>
  <Words>254</Words>
  <Application>Microsoft Office PowerPoint</Application>
  <PresentationFormat>Širokoúhlá obrazovka</PresentationFormat>
  <Paragraphs>38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DejaVu Sans</vt:lpstr>
      <vt:lpstr>Symbol</vt:lpstr>
      <vt:lpstr>Wingdings</vt:lpstr>
      <vt:lpstr>Office Theme</vt:lpstr>
      <vt:lpstr>Office Theme</vt:lpstr>
      <vt:lpstr>Je německý jazyk jazykem euroregionu? Dějiny vzájemných kontaktů: Polsko-Česko-Německo  ve světle historických faktů </vt:lpstr>
      <vt:lpstr>Prezentace aplikace PowerPoint</vt:lpstr>
      <vt:lpstr>Slezsko – MultiKulti již ve středověku?  </vt:lpstr>
      <vt:lpstr>Německý aspekt</vt:lpstr>
      <vt:lpstr>Latina – středověká lingua franca</vt:lpstr>
      <vt:lpstr>Slezsko pod rakouskou nadvládou a nadvládou německého jazyka</vt:lpstr>
      <vt:lpstr>Prezentace aplikace PowerPoint</vt:lpstr>
      <vt:lpstr>Slezsko pod nadvládou Pruska (1742) Návštěva Johna Quincy Adamse (1800)</vt:lpstr>
      <vt:lpstr>Tyrolská zápletka v Jeleniohorské Kotlině (1830)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Marcin Rajkowski</dc:creator>
  <dc:description/>
  <cp:lastModifiedBy>Miluše Matějcová</cp:lastModifiedBy>
  <cp:revision>23</cp:revision>
  <dcterms:created xsi:type="dcterms:W3CDTF">2021-06-29T09:16:06Z</dcterms:created>
  <dcterms:modified xsi:type="dcterms:W3CDTF">2022-04-19T08:26:59Z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11</vt:i4>
  </property>
</Properties>
</file>