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1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přesun snímku</a:t>
            </a: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2000" b="0" strike="noStrike" spc="-1">
                <a:latin typeface="Arial"/>
              </a:rPr>
              <a:t>Klikněte pro úpravu formátu komentářů</a:t>
            </a:r>
          </a:p>
        </p:txBody>
      </p:sp>
      <p:sp>
        <p:nvSpPr>
          <p:cNvPr id="97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&lt;záhlaví&gt;</a:t>
            </a:r>
          </a:p>
        </p:txBody>
      </p:sp>
      <p:sp>
        <p:nvSpPr>
          <p:cNvPr id="98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r"/>
            <a:r>
              <a:rPr lang="cs-CZ" sz="1400" b="0" strike="noStrike" spc="-1">
                <a:latin typeface="Times New Roman"/>
              </a:rPr>
              <a:t>&lt;datum/čas&gt;</a:t>
            </a:r>
          </a:p>
        </p:txBody>
      </p:sp>
      <p:sp>
        <p:nvSpPr>
          <p:cNvPr id="99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&lt;zápatí&gt;</a:t>
            </a:r>
          </a:p>
        </p:txBody>
      </p:sp>
      <p:sp>
        <p:nvSpPr>
          <p:cNvPr id="100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/>
            <a:fld id="{5F407D18-9BA8-437C-AAE6-323541D24F96}" type="slidenum">
              <a:rPr lang="cs-CZ" sz="1400" b="0" strike="noStrike" spc="-1">
                <a:latin typeface="Times New Roman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endParaRPr lang="cs-CZ" sz="2000" b="0" strike="noStrike" spc="-1"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>
              <a:lnSpc>
                <a:spcPct val="100000"/>
              </a:lnSpc>
            </a:pPr>
            <a:fld id="{B28CBB90-0957-4F38-BC38-DBD254FA3DA1}" type="slidenum">
              <a:rPr lang="cs-CZ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3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4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/>
          <p:cNvPicPr/>
          <p:nvPr/>
        </p:nvPicPr>
        <p:blipFill>
          <a:blip r:embed="rId15"/>
          <a:srcRect l="3610"/>
          <a:stretch/>
        </p:blipFill>
        <p:spPr>
          <a:xfrm>
            <a:off x="0" y="2669760"/>
            <a:ext cx="4036320" cy="4187520"/>
          </a:xfrm>
          <a:prstGeom prst="rect">
            <a:avLst/>
          </a:prstGeom>
          <a:ln w="0">
            <a:noFill/>
          </a:ln>
        </p:spPr>
      </p:pic>
      <p:pic>
        <p:nvPicPr>
          <p:cNvPr id="12" name="Picture 6"/>
          <p:cNvPicPr/>
          <p:nvPr/>
        </p:nvPicPr>
        <p:blipFill>
          <a:blip r:embed="rId16"/>
          <a:srcRect l="35647"/>
          <a:stretch/>
        </p:blipFill>
        <p:spPr>
          <a:xfrm>
            <a:off x="0" y="2892240"/>
            <a:ext cx="1521720" cy="2364840"/>
          </a:xfrm>
          <a:prstGeom prst="rect">
            <a:avLst/>
          </a:prstGeom>
          <a:ln w="0">
            <a:noFill/>
          </a:ln>
        </p:spPr>
      </p:pic>
      <p:sp>
        <p:nvSpPr>
          <p:cNvPr id="2" name="Oval 15"/>
          <p:cNvSpPr/>
          <p:nvPr/>
        </p:nvSpPr>
        <p:spPr>
          <a:xfrm>
            <a:off x="8609040" y="1676520"/>
            <a:ext cx="2818800" cy="2818800"/>
          </a:xfrm>
          <a:prstGeom prst="ellipse">
            <a:avLst/>
          </a:prstGeom>
          <a:gradFill rotWithShape="0">
            <a:gsLst>
              <a:gs pos="0">
                <a:srgbClr val="50B9C1">
                  <a:alpha val="7058"/>
                </a:srgbClr>
              </a:gs>
              <a:gs pos="100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3" name="Picture 8"/>
          <p:cNvPicPr/>
          <p:nvPr/>
        </p:nvPicPr>
        <p:blipFill>
          <a:blip r:embed="rId17"/>
          <a:srcRect t="28812"/>
          <a:stretch/>
        </p:blipFill>
        <p:spPr>
          <a:xfrm>
            <a:off x="7999560" y="0"/>
            <a:ext cx="1602720" cy="1140840"/>
          </a:xfrm>
          <a:prstGeom prst="rect">
            <a:avLst/>
          </a:prstGeom>
          <a:ln w="0">
            <a:noFill/>
          </a:ln>
        </p:spPr>
      </p:pic>
      <p:pic>
        <p:nvPicPr>
          <p:cNvPr id="4" name="Picture 9"/>
          <p:cNvPicPr/>
          <p:nvPr/>
        </p:nvPicPr>
        <p:blipFill>
          <a:blip r:embed="rId18"/>
          <a:srcRect b="23333"/>
          <a:stretch/>
        </p:blipFill>
        <p:spPr>
          <a:xfrm>
            <a:off x="8605800" y="6095880"/>
            <a:ext cx="992880" cy="761400"/>
          </a:xfrm>
          <a:prstGeom prst="rect">
            <a:avLst/>
          </a:prstGeom>
          <a:ln w="0">
            <a:noFill/>
          </a:ln>
        </p:spPr>
      </p:pic>
      <p:sp>
        <p:nvSpPr>
          <p:cNvPr id="5" name="Rectangle 13"/>
          <p:cNvSpPr/>
          <p:nvPr/>
        </p:nvSpPr>
        <p:spPr>
          <a:xfrm>
            <a:off x="10437840" y="0"/>
            <a:ext cx="685080" cy="114228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" name="PlaceHolder 1"/>
          <p:cNvSpPr>
            <a:spLocks noGrp="1"/>
          </p:cNvSpPr>
          <p:nvPr>
            <p:ph type="ftr"/>
          </p:nvPr>
        </p:nvSpPr>
        <p:spPr>
          <a:xfrm rot="5400000">
            <a:off x="8952120" y="3225240"/>
            <a:ext cx="3859200" cy="304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1100" b="0" strike="noStrike" spc="-1">
                <a:solidFill>
                  <a:srgbClr val="FFFFFF">
                    <a:alpha val="60000"/>
                  </a:srgbClr>
                </a:solidFill>
                <a:latin typeface="Century Gothic"/>
              </a:rPr>
              <a:t>Footer</a:t>
            </a:r>
            <a:endParaRPr lang="cs-CZ" sz="1100" b="0" strike="noStrike" spc="-1">
              <a:latin typeface="Times New Roman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ldNum"/>
          </p:nvPr>
        </p:nvSpPr>
        <p:spPr>
          <a:xfrm>
            <a:off x="10352520" y="295560"/>
            <a:ext cx="837360" cy="7668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100000"/>
              </a:lnSpc>
            </a:pPr>
            <a:fld id="{2E169760-F7BF-4CD0-AA45-EBD9D592D408}" type="slidenum">
              <a:rPr lang="cs-CZ" sz="2800" b="0" strike="noStrike" spc="-1">
                <a:solidFill>
                  <a:srgbClr val="FFFFFF"/>
                </a:solidFill>
                <a:latin typeface="Century Gothic"/>
              </a:rPr>
              <a:t>‹#›</a:t>
            </a:fld>
            <a:endParaRPr lang="cs-CZ" sz="2800" b="0" strike="noStrike" spc="-1">
              <a:latin typeface="Times New Roman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/>
          </p:nvPr>
        </p:nvSpPr>
        <p:spPr>
          <a:xfrm rot="5400000">
            <a:off x="10155960" y="1790640"/>
            <a:ext cx="990000" cy="304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7"/>
          <p:cNvPicPr/>
          <p:nvPr/>
        </p:nvPicPr>
        <p:blipFill>
          <a:blip r:embed="rId15"/>
          <a:srcRect l="3610"/>
          <a:stretch/>
        </p:blipFill>
        <p:spPr>
          <a:xfrm>
            <a:off x="0" y="2669760"/>
            <a:ext cx="4036320" cy="4187520"/>
          </a:xfrm>
          <a:prstGeom prst="rect">
            <a:avLst/>
          </a:prstGeom>
          <a:ln w="0">
            <a:noFill/>
          </a:ln>
        </p:spPr>
      </p:pic>
      <p:pic>
        <p:nvPicPr>
          <p:cNvPr id="48" name="Picture 6"/>
          <p:cNvPicPr/>
          <p:nvPr/>
        </p:nvPicPr>
        <p:blipFill>
          <a:blip r:embed="rId16"/>
          <a:srcRect l="35647"/>
          <a:stretch/>
        </p:blipFill>
        <p:spPr>
          <a:xfrm>
            <a:off x="0" y="2892240"/>
            <a:ext cx="1521720" cy="2364840"/>
          </a:xfrm>
          <a:prstGeom prst="rect">
            <a:avLst/>
          </a:prstGeom>
          <a:ln w="0">
            <a:noFill/>
          </a:ln>
        </p:spPr>
      </p:pic>
      <p:sp>
        <p:nvSpPr>
          <p:cNvPr id="49" name="Oval 15"/>
          <p:cNvSpPr/>
          <p:nvPr/>
        </p:nvSpPr>
        <p:spPr>
          <a:xfrm>
            <a:off x="8609040" y="1676520"/>
            <a:ext cx="2818800" cy="2818800"/>
          </a:xfrm>
          <a:prstGeom prst="ellipse">
            <a:avLst/>
          </a:prstGeom>
          <a:gradFill rotWithShape="0">
            <a:gsLst>
              <a:gs pos="0">
                <a:srgbClr val="50B9C1">
                  <a:alpha val="7058"/>
                </a:srgbClr>
              </a:gs>
              <a:gs pos="100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50" name="Picture 8"/>
          <p:cNvPicPr/>
          <p:nvPr/>
        </p:nvPicPr>
        <p:blipFill>
          <a:blip r:embed="rId17"/>
          <a:srcRect t="28812"/>
          <a:stretch/>
        </p:blipFill>
        <p:spPr>
          <a:xfrm>
            <a:off x="7999560" y="0"/>
            <a:ext cx="1602720" cy="1140840"/>
          </a:xfrm>
          <a:prstGeom prst="rect">
            <a:avLst/>
          </a:prstGeom>
          <a:ln w="0">
            <a:noFill/>
          </a:ln>
        </p:spPr>
      </p:pic>
      <p:pic>
        <p:nvPicPr>
          <p:cNvPr id="51" name="Picture 9"/>
          <p:cNvPicPr/>
          <p:nvPr/>
        </p:nvPicPr>
        <p:blipFill>
          <a:blip r:embed="rId18"/>
          <a:srcRect b="23333"/>
          <a:stretch/>
        </p:blipFill>
        <p:spPr>
          <a:xfrm>
            <a:off x="8605800" y="6095880"/>
            <a:ext cx="992880" cy="761400"/>
          </a:xfrm>
          <a:prstGeom prst="rect">
            <a:avLst/>
          </a:prstGeom>
          <a:ln w="0">
            <a:noFill/>
          </a:ln>
        </p:spPr>
      </p:pic>
      <p:sp>
        <p:nvSpPr>
          <p:cNvPr id="52" name="Rectangle 13"/>
          <p:cNvSpPr/>
          <p:nvPr/>
        </p:nvSpPr>
        <p:spPr>
          <a:xfrm>
            <a:off x="10437840" y="0"/>
            <a:ext cx="685080" cy="114228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46200" y="452880"/>
            <a:ext cx="9403920" cy="13996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18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1103400" y="2053080"/>
            <a:ext cx="4365360" cy="4194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Sedmá úroveň</a:t>
            </a: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687640" y="2053080"/>
            <a:ext cx="4365360" cy="4194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Sedmá úroveň</a:t>
            </a:r>
          </a:p>
        </p:txBody>
      </p:sp>
      <p:sp>
        <p:nvSpPr>
          <p:cNvPr id="56" name="PlaceHolder 4"/>
          <p:cNvSpPr>
            <a:spLocks noGrp="1"/>
          </p:cNvSpPr>
          <p:nvPr>
            <p:ph type="ftr"/>
          </p:nvPr>
        </p:nvSpPr>
        <p:spPr>
          <a:xfrm rot="5400000">
            <a:off x="8952120" y="3225240"/>
            <a:ext cx="3859200" cy="304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1100" b="0" strike="noStrike" spc="-1">
                <a:solidFill>
                  <a:srgbClr val="FFFFFF">
                    <a:alpha val="60000"/>
                  </a:srgbClr>
                </a:solidFill>
                <a:latin typeface="Century Gothic"/>
              </a:rPr>
              <a:t>Footer</a:t>
            </a:r>
            <a:endParaRPr lang="cs-CZ" sz="1100" b="0" strike="noStrike" spc="-1">
              <a:latin typeface="Times New Roman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sldNum"/>
          </p:nvPr>
        </p:nvSpPr>
        <p:spPr>
          <a:xfrm>
            <a:off x="10352520" y="295560"/>
            <a:ext cx="837360" cy="7668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100000"/>
              </a:lnSpc>
            </a:pPr>
            <a:fld id="{A90EFF7B-E3D5-4216-A90D-1060972FB55B}" type="slidenum">
              <a:rPr lang="cs-CZ" sz="2800" b="0" strike="noStrike" spc="-1">
                <a:solidFill>
                  <a:srgbClr val="FFFFFF"/>
                </a:solidFill>
                <a:latin typeface="Century Gothic"/>
              </a:rPr>
              <a:t>‹#›</a:t>
            </a:fld>
            <a:endParaRPr lang="cs-CZ" sz="2800" b="0" strike="noStrike" spc="-1">
              <a:latin typeface="Times New Roman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dt"/>
          </p:nvPr>
        </p:nvSpPr>
        <p:spPr>
          <a:xfrm rot="5400000">
            <a:off x="10155960" y="1790640"/>
            <a:ext cx="990000" cy="304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927720" y="2298960"/>
            <a:ext cx="10514880" cy="3072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115000"/>
              </a:lnSpc>
              <a:spcAft>
                <a:spcPts val="1001"/>
              </a:spcAft>
              <a:tabLst>
                <a:tab pos="4286160" algn="l"/>
              </a:tabLst>
            </a:pPr>
            <a:r>
              <a:rPr lang="cs-CZ" sz="5000" b="1" strike="noStrike" spc="-1">
                <a:solidFill>
                  <a:srgbClr val="EBEBEB"/>
                </a:solidFill>
                <a:latin typeface="Century Gothic"/>
                <a:ea typeface="Calibri"/>
              </a:rPr>
              <a:t>Nauczanie języków obcych w średniej szkole medycznej </a:t>
            </a:r>
            <a:endParaRPr lang="cs-CZ" sz="5000" b="0" strike="noStrike" spc="-1">
              <a:latin typeface="Arial"/>
            </a:endParaRPr>
          </a:p>
        </p:txBody>
      </p:sp>
      <p:pic>
        <p:nvPicPr>
          <p:cNvPr id="102" name="Zástupný symbol pro obsah 4"/>
          <p:cNvPicPr/>
          <p:nvPr/>
        </p:nvPicPr>
        <p:blipFill>
          <a:blip r:embed="rId3"/>
          <a:stretch/>
        </p:blipFill>
        <p:spPr>
          <a:xfrm>
            <a:off x="2505960" y="250560"/>
            <a:ext cx="7215480" cy="669960"/>
          </a:xfrm>
          <a:prstGeom prst="rect">
            <a:avLst/>
          </a:prstGeom>
          <a:ln w="0">
            <a:noFill/>
          </a:ln>
        </p:spPr>
      </p:pic>
      <p:sp>
        <p:nvSpPr>
          <p:cNvPr id="103" name="PlaceHolder 2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1640" cy="500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100" b="0" strike="noStrike" spc="-1">
                <a:solidFill>
                  <a:srgbClr val="FFFFFF">
                    <a:alpha val="60000"/>
                  </a:srgbClr>
                </a:solidFill>
                <a:latin typeface="Century Gothic"/>
              </a:rPr>
              <a:t>Platforma cyfrowa online z informacjami dla nauczycieli i personelu zarządającego szkół w regionie transgranicznym</a:t>
            </a:r>
            <a:endParaRPr lang="cs-CZ" sz="11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1100" b="0" strike="noStrike" spc="-1">
                <a:solidFill>
                  <a:srgbClr val="FFFFFF">
                    <a:alpha val="60000"/>
                  </a:srgbClr>
                </a:solidFill>
                <a:latin typeface="Century Gothic"/>
              </a:rPr>
              <a:t>CZ.11.4.120/0.0/0.0/20_032/0002839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1103400" y="452880"/>
            <a:ext cx="8946720" cy="13996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r>
              <a:t/>
            </a:r>
            <a:br/>
            <a:r>
              <a:rPr lang="cs-CZ" sz="4200" b="0" strike="noStrike" spc="-1">
                <a:solidFill>
                  <a:srgbClr val="EBEBEB"/>
                </a:solidFill>
                <a:latin typeface="Century Gothic"/>
              </a:rPr>
              <a:t>Jakich języków uczymy?</a:t>
            </a:r>
            <a:endParaRPr lang="cs-CZ" sz="4200" b="0" strike="noStrike" spc="-1"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1103400" y="2060640"/>
            <a:ext cx="4395600" cy="419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FFFFFF"/>
                </a:solidFill>
                <a:latin typeface="Century Gothic"/>
              </a:rPr>
              <a:t>Szkoła średnia		</a:t>
            </a:r>
            <a:endParaRPr lang="cs-CZ" sz="1800" b="0" strike="noStrike" spc="-1">
              <a:latin typeface="Arial"/>
            </a:endParaRPr>
          </a:p>
          <a:p>
            <a:pPr marL="743040" lvl="1" indent="-28584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1600" b="0" strike="noStrike" spc="-1">
                <a:solidFill>
                  <a:srgbClr val="FFFFFF"/>
                </a:solidFill>
                <a:latin typeface="Century Gothic"/>
              </a:rPr>
              <a:t>Angielski ogólny</a:t>
            </a:r>
            <a:endParaRPr lang="cs-CZ" sz="1600" b="0" strike="noStrike" spc="-1">
              <a:latin typeface="Arial"/>
            </a:endParaRPr>
          </a:p>
          <a:p>
            <a:pPr marL="743040" lvl="1" indent="-28584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1600" b="0" strike="noStrike" spc="-1">
                <a:solidFill>
                  <a:srgbClr val="FFFFFF"/>
                </a:solidFill>
                <a:latin typeface="Century Gothic"/>
              </a:rPr>
              <a:t>Niemiecki ogólny</a:t>
            </a:r>
            <a:endParaRPr lang="cs-CZ" sz="1600" b="0" strike="noStrike" spc="-1">
              <a:latin typeface="Arial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5654520" y="2055960"/>
            <a:ext cx="4395600" cy="4199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FFFFFF"/>
                </a:solidFill>
                <a:latin typeface="Century Gothic"/>
              </a:rPr>
              <a:t>Wyższa szkoła zawodowa</a:t>
            </a:r>
            <a:endParaRPr lang="cs-CZ" sz="1800" b="0" strike="noStrike" spc="-1">
              <a:latin typeface="Arial"/>
            </a:endParaRPr>
          </a:p>
          <a:p>
            <a:pPr marL="743040" lvl="1" indent="-28584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1600" b="0" strike="noStrike" spc="-1">
                <a:solidFill>
                  <a:srgbClr val="FFFFFF"/>
                </a:solidFill>
                <a:latin typeface="Century Gothic"/>
              </a:rPr>
              <a:t>Angielski specjalistyczny (medycyna, ochrona zdrowia)</a:t>
            </a:r>
            <a:endParaRPr lang="cs-CZ" sz="1600" b="0" strike="noStrike" spc="-1">
              <a:latin typeface="Arial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ftr"/>
          </p:nvPr>
        </p:nvSpPr>
        <p:spPr>
          <a:xfrm rot="5400000">
            <a:off x="8952120" y="3225240"/>
            <a:ext cx="3859200" cy="304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1100" b="0" strike="noStrike" spc="-1">
                <a:solidFill>
                  <a:srgbClr val="FFFFFF">
                    <a:alpha val="60000"/>
                  </a:srgbClr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1103400" y="452880"/>
            <a:ext cx="8946720" cy="1399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t/>
            </a:r>
            <a:br/>
            <a:r>
              <a:rPr lang="cs-CZ" sz="4200" b="0" strike="noStrike" spc="-1">
                <a:solidFill>
                  <a:srgbClr val="EBEBEB"/>
                </a:solidFill>
                <a:latin typeface="Century Gothic"/>
              </a:rPr>
              <a:t>szkoła średnia	</a:t>
            </a:r>
            <a:endParaRPr lang="cs-CZ" sz="4200" b="0" strike="noStrike" spc="-1"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/>
          </p:nvPr>
        </p:nvSpPr>
        <p:spPr>
          <a:xfrm>
            <a:off x="1103400" y="2053080"/>
            <a:ext cx="8946000" cy="41947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Niemiecki ogólny  – jedynie w profilu ogólnokształcącym (2 – 2 – 2 – 2)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Angielski ogólny  – liceum medyczne ( 3 – 3 – 4 – 4) i asystentka pielęgniarska  (3 – 3 – 3 – 4) + 1 godzina konwersacji 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Podręczniki: Maturita Solutions, Maturita Activator + materiały własne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Kurs zakończony egzaminem maturalnym z języka angielskiego 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Zajęcia dodatkowe: olimpiady językowe (szkolne – powiatowe –  wojewódzkie – krajowe); koło językowe w szkole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 				- Egzaminy – we współpracy z Cambridge Exam Center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  <a:tabLst>
                <a:tab pos="0" algn="l"/>
              </a:tabLst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Język angielski wykorzystywany w kontakcie z pacjentami i do przygotowywania projektów 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				</a:t>
            </a:r>
            <a:endParaRPr lang="cs-CZ" sz="2000" b="0" strike="noStrike" spc="-1"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ftr"/>
          </p:nvPr>
        </p:nvSpPr>
        <p:spPr>
          <a:xfrm rot="5400000">
            <a:off x="8952120" y="3225240"/>
            <a:ext cx="3859200" cy="304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1100" b="0" strike="noStrike" spc="-1">
                <a:solidFill>
                  <a:srgbClr val="FFFFFF">
                    <a:alpha val="60000"/>
                  </a:srgbClr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1103400" y="452880"/>
            <a:ext cx="8946720" cy="1399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t/>
            </a:r>
            <a:br/>
            <a:r>
              <a:rPr lang="cs-CZ" sz="4200" b="0" strike="noStrike" spc="-1">
                <a:solidFill>
                  <a:srgbClr val="EBEBEB"/>
                </a:solidFill>
                <a:latin typeface="Century Gothic"/>
              </a:rPr>
              <a:t>Dodatkowe narzędzia dydaktyczne</a:t>
            </a:r>
            <a:endParaRPr lang="cs-CZ" sz="4200" b="0" strike="noStrike" spc="-1"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1103400" y="2053080"/>
            <a:ext cx="8946000" cy="41947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Przedstawienia teatralne w języku angielskim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Czasopisma Bridge &amp; Gate (angielski ogólny)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Twinspace/ e-Twinning</a:t>
            </a:r>
            <a:endParaRPr lang="cs-CZ" sz="2000" b="0" strike="noStrike" spc="-1"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ftr"/>
          </p:nvPr>
        </p:nvSpPr>
        <p:spPr>
          <a:xfrm rot="5400000">
            <a:off x="8952120" y="3225240"/>
            <a:ext cx="3859200" cy="304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1100" b="0" strike="noStrike" spc="-1">
                <a:solidFill>
                  <a:srgbClr val="FFFFFF">
                    <a:alpha val="60000"/>
                  </a:srgbClr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1103400" y="505080"/>
            <a:ext cx="9025200" cy="1399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t/>
            </a:r>
            <a:br/>
            <a:r>
              <a:rPr lang="cs-CZ" sz="4200" b="0" strike="noStrike" spc="-1">
                <a:solidFill>
                  <a:srgbClr val="EBEBEB"/>
                </a:solidFill>
                <a:latin typeface="Century Gothic"/>
              </a:rPr>
              <a:t>Cambridge Exam Center</a:t>
            </a:r>
            <a:endParaRPr lang="cs-CZ" sz="4200" b="0" strike="noStrike" spc="-1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/>
          </p:nvPr>
        </p:nvSpPr>
        <p:spPr>
          <a:xfrm>
            <a:off x="1103400" y="2053080"/>
            <a:ext cx="8946000" cy="41947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Przygotowanie uczniów – zajęcia pozaszkolne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Test Mock’a (czerwiec)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Testy kontrolne (paździenik)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Cel: uznanie części szkolnej egzaminu maturalnego (praca pisemna, egzamin ustny) w zakresie testu dydaktycznego (DT)</a:t>
            </a:r>
            <a:endParaRPr lang="cs-CZ" sz="2000" b="0" strike="noStrike" spc="-1"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ftr"/>
          </p:nvPr>
        </p:nvSpPr>
        <p:spPr>
          <a:xfrm rot="5400000">
            <a:off x="8952120" y="3225240"/>
            <a:ext cx="3859200" cy="304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1100" b="0" strike="noStrike" spc="-1">
                <a:solidFill>
                  <a:srgbClr val="FFFFFF">
                    <a:alpha val="60000"/>
                  </a:srgbClr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1103400" y="452880"/>
            <a:ext cx="8946720" cy="1399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t/>
            </a:r>
            <a:br/>
            <a:r>
              <a:rPr lang="cs-CZ" sz="4200" b="0" strike="noStrike" spc="-1">
                <a:solidFill>
                  <a:srgbClr val="EBEBEB"/>
                </a:solidFill>
                <a:latin typeface="Century Gothic"/>
              </a:rPr>
              <a:t>Stypendium Fullbrighta	</a:t>
            </a:r>
            <a:endParaRPr lang="cs-CZ" sz="4200" b="0" strike="noStrike" spc="-1"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1103400" y="2053080"/>
            <a:ext cx="8946000" cy="41947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Zajęcia z lektorem przez trzy lata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Praca z czeskim nauczycielem wspomagającym (shadow teaching) 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Korzyści: umiejętność naturalnego posługiwania się językiem w praktyce + motywacja </a:t>
            </a:r>
            <a:endParaRPr lang="cs-CZ" sz="2000" b="0" strike="noStrike" spc="-1">
              <a:latin typeface="Arial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ftr"/>
          </p:nvPr>
        </p:nvSpPr>
        <p:spPr>
          <a:xfrm rot="5400000">
            <a:off x="8952120" y="3225240"/>
            <a:ext cx="3859200" cy="304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1100" b="0" strike="noStrike" spc="-1">
                <a:solidFill>
                  <a:srgbClr val="FFFFFF">
                    <a:alpha val="60000"/>
                  </a:srgbClr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1103400" y="452880"/>
            <a:ext cx="8946720" cy="1399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t/>
            </a:r>
            <a:br/>
            <a:r>
              <a:rPr lang="cs-CZ" sz="4200" b="0" strike="noStrike" spc="-1">
                <a:solidFill>
                  <a:srgbClr val="EBEBEB"/>
                </a:solidFill>
                <a:latin typeface="Century Gothic"/>
              </a:rPr>
              <a:t>Wyższa szkoła zawodowa</a:t>
            </a:r>
            <a:endParaRPr lang="cs-CZ" sz="4200" b="0" strike="noStrike" spc="-1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/>
          </p:nvPr>
        </p:nvSpPr>
        <p:spPr>
          <a:xfrm>
            <a:off x="1103400" y="2053080"/>
            <a:ext cx="8946000" cy="41947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Zawodowa szkoła medyczna  - język angielski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4 – 2 – 3 ????????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Podręczniki: Cambridge English for Nursing, Oxford English for Careers: Nursing + materiały własne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Kurs języka angielskiego zakończony absolutorium (dwudziestominutowa wypowiedź na tematy zawodowe)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Język angielski jest wykorzystywany:	- do kontaktu z pacjentami</a:t>
            </a:r>
            <a:endParaRPr lang="cs-CZ" sz="2000" b="0" strike="noStrike" spc="-1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										- Podczas wyjazdów stażowych za granicę (Hiszpania, Finlandia)</a:t>
            </a:r>
            <a:r>
              <a:t/>
            </a:r>
            <a:br/>
            <a:endParaRPr lang="cs-CZ" sz="2000" b="0" strike="noStrike" spc="-1"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ftr"/>
          </p:nvPr>
        </p:nvSpPr>
        <p:spPr>
          <a:xfrm rot="5400000">
            <a:off x="8952120" y="3225240"/>
            <a:ext cx="3859200" cy="304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cs-CZ" sz="1100" b="0" strike="noStrike" spc="-1">
                <a:solidFill>
                  <a:srgbClr val="FFFFFF">
                    <a:alpha val="60000"/>
                  </a:srgbClr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cs-CZ" sz="11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46200" y="259200"/>
            <a:ext cx="9403920" cy="1787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100000"/>
              </a:lnSpc>
            </a:pPr>
            <a:r>
              <a:t/>
            </a:r>
            <a:br/>
            <a:r>
              <a:rPr lang="cs-CZ" sz="4200" b="0" strike="noStrike" spc="-1">
                <a:solidFill>
                  <a:srgbClr val="EBEBEB"/>
                </a:solidFill>
                <a:latin typeface="Century Gothic"/>
              </a:rPr>
              <a:t>Nauka języka angielskiego w trakcie  pandemii</a:t>
            </a:r>
            <a:endParaRPr lang="cs-CZ" sz="4200" b="0" strike="noStrike" spc="-1"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773640" y="2464920"/>
            <a:ext cx="8946000" cy="4194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Trudności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Sukcesy</a:t>
            </a:r>
            <a:endParaRPr lang="cs-CZ" sz="2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2000" b="0" strike="noStrike" spc="-1">
                <a:solidFill>
                  <a:srgbClr val="FFFFFF"/>
                </a:solidFill>
                <a:latin typeface="Century Gothic"/>
              </a:rPr>
              <a:t>Formy nauczania:</a:t>
            </a:r>
            <a:endParaRPr lang="cs-CZ" sz="2000" b="0" strike="noStrike" spc="-1">
              <a:latin typeface="Arial"/>
            </a:endParaRPr>
          </a:p>
          <a:p>
            <a:pPr marL="743040" lvl="1" indent="-28584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FFFFFF"/>
                </a:solidFill>
                <a:latin typeface="Century Gothic"/>
              </a:rPr>
              <a:t>Na początku poprzez e-mail</a:t>
            </a:r>
            <a:endParaRPr lang="cs-CZ" sz="1800" b="0" strike="noStrike" spc="-1">
              <a:latin typeface="Arial"/>
            </a:endParaRPr>
          </a:p>
          <a:p>
            <a:pPr marL="743040" lvl="1" indent="-28584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FFFFFF"/>
                </a:solidFill>
                <a:latin typeface="Century Gothic"/>
              </a:rPr>
              <a:t>MS Teams (zadania, spotkania, praca w grupach i podgrupach)</a:t>
            </a:r>
            <a:endParaRPr lang="cs-CZ" sz="1800" b="0" strike="noStrike" spc="-1">
              <a:latin typeface="Arial"/>
            </a:endParaRPr>
          </a:p>
          <a:p>
            <a:pPr marL="743040" lvl="1" indent="-28584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FFFFFF"/>
                </a:solidFill>
                <a:latin typeface="Century Gothic"/>
              </a:rPr>
              <a:t>Strony internetowe: en.islcollective.com, liveworkseets.com, helpforenglish.cz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366</TotalTime>
  <Words>367</Words>
  <Application>Microsoft Office PowerPoint</Application>
  <PresentationFormat>Širokoúhlá obrazovka</PresentationFormat>
  <Paragraphs>52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8" baseType="lpstr">
      <vt:lpstr>Arial</vt:lpstr>
      <vt:lpstr>Calibri</vt:lpstr>
      <vt:lpstr>Century Gothic</vt:lpstr>
      <vt:lpstr>DejaVu Sans</vt:lpstr>
      <vt:lpstr>Symbol</vt:lpstr>
      <vt:lpstr>Times New Roman</vt:lpstr>
      <vt:lpstr>Wingdings</vt:lpstr>
      <vt:lpstr>Wingdings 3</vt:lpstr>
      <vt:lpstr>Office Theme</vt:lpstr>
      <vt:lpstr>Office Theme</vt:lpstr>
      <vt:lpstr>Nauczanie języków obcych w średniej szkole medycznej </vt:lpstr>
      <vt:lpstr> Jakich języków uczymy?</vt:lpstr>
      <vt:lpstr> szkoła średnia </vt:lpstr>
      <vt:lpstr> Dodatkowe narzędzia dydaktyczne</vt:lpstr>
      <vt:lpstr> Cambridge Exam Center</vt:lpstr>
      <vt:lpstr> Stypendium Fullbrighta </vt:lpstr>
      <vt:lpstr> Wyższa szkoła zawodowa</vt:lpstr>
      <vt:lpstr> Nauka języka angielskiego w trakcie  pandemii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Vzdělávání na dálku v základních a středních školách   Tematická zpráva ČŠI</dc:title>
  <dc:subject/>
  <dc:creator>User</dc:creator>
  <dc:description/>
  <cp:lastModifiedBy>Miluše Matějcová</cp:lastModifiedBy>
  <cp:revision>79</cp:revision>
  <dcterms:created xsi:type="dcterms:W3CDTF">2021-11-21T18:16:47Z</dcterms:created>
  <dcterms:modified xsi:type="dcterms:W3CDTF">2022-04-06T21:20:22Z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Širokoúhlá obrazovka</vt:lpwstr>
  </property>
  <property fmtid="{D5CDD505-2E9C-101B-9397-08002B2CF9AE}" pid="4" name="Slides">
    <vt:i4>8</vt:i4>
  </property>
</Properties>
</file>