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cs-CZ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33551422480335202"/>
          <c:y val="9.7689170820117799E-2"/>
          <c:w val="0.326361831948835"/>
          <c:h val="0.80462165835976396"/>
        </c:manualLayout>
      </c:layout>
      <c:pieChart>
        <c:varyColors val="1"/>
        <c:ser>
          <c:idx val="0"/>
          <c:order val="0"/>
          <c:tx>
            <c:strRef>
              <c:f>label 0</c:f>
              <c:strCache>
                <c:ptCount val="1"/>
                <c:pt idx="0">
                  <c:v>Řada 1</c:v>
                </c:pt>
              </c:strCache>
            </c:strRef>
          </c:tx>
          <c:spPr>
            <a:solidFill>
              <a:srgbClr val="5B9BD5"/>
            </a:solidFill>
            <a:ln w="0">
              <a:noFill/>
            </a:ln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B91B-4F4B-9DCA-3F4769FC263F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3-B91B-4F4B-9DCA-3F4769FC263F}"/>
              </c:ext>
            </c:extLst>
          </c:dPt>
          <c:dPt>
            <c:idx val="2"/>
            <c:bubble3D val="0"/>
            <c:spPr>
              <a:solidFill>
                <a:srgbClr val="A5A5A5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5-B91B-4F4B-9DCA-3F4769FC263F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7-B91B-4F4B-9DCA-3F4769FC263F}"/>
              </c:ext>
            </c:extLst>
          </c:dPt>
          <c:dPt>
            <c:idx val="4"/>
            <c:bubble3D val="0"/>
            <c:spPr>
              <a:solidFill>
                <a:srgbClr val="4472C4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9-B91B-4F4B-9DCA-3F4769FC263F}"/>
              </c:ext>
            </c:extLst>
          </c:dPt>
          <c:dPt>
            <c:idx val="5"/>
            <c:bubble3D val="0"/>
            <c:spPr>
              <a:solidFill>
                <a:srgbClr val="70AD47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B-B91B-4F4B-9DCA-3F4769FC263F}"/>
              </c:ext>
            </c:extLst>
          </c:dPt>
          <c:dPt>
            <c:idx val="6"/>
            <c:bubble3D val="0"/>
            <c:spPr>
              <a:solidFill>
                <a:srgbClr val="255E91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D-B91B-4F4B-9DCA-3F4769FC263F}"/>
              </c:ext>
            </c:extLst>
          </c:dPt>
          <c:dPt>
            <c:idx val="7"/>
            <c:bubble3D val="0"/>
            <c:spPr>
              <a:solidFill>
                <a:srgbClr val="9E480E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0F-B91B-4F4B-9DCA-3F4769FC263F}"/>
              </c:ext>
            </c:extLst>
          </c:dPt>
          <c:dPt>
            <c:idx val="8"/>
            <c:bubble3D val="0"/>
            <c:spPr>
              <a:solidFill>
                <a:srgbClr val="636363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11-B91B-4F4B-9DCA-3F4769FC263F}"/>
              </c:ext>
            </c:extLst>
          </c:dPt>
          <c:dPt>
            <c:idx val="9"/>
            <c:bubble3D val="0"/>
            <c:spPr>
              <a:solidFill>
                <a:srgbClr val="997300"/>
              </a:solidFill>
              <a:ln w="0">
                <a:noFill/>
              </a:ln>
            </c:spPr>
            <c:extLst>
              <c:ext xmlns:c16="http://schemas.microsoft.com/office/drawing/2014/chart" uri="{C3380CC4-5D6E-409C-BE32-E72D297353CC}">
                <c16:uniqueId val="{00000013-B91B-4F4B-9DCA-3F4769FC263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sz="1800" b="1" strike="noStrike" spc="-1">
                        <a:solidFill>
                          <a:srgbClr val="5B9BD5"/>
                        </a:solidFill>
                        <a:latin typeface="Arial"/>
                        <a:ea typeface="DejaVu Sans"/>
                      </a:rPr>
                      <a:t>Zajęcia sportowe 1 %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1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91B-4F4B-9DCA-3F4769FC263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sz="1000" b="1" strike="noStrike" spc="-1">
                        <a:solidFill>
                          <a:srgbClr val="5B9BD5"/>
                        </a:solidFill>
                        <a:latin typeface="Arial"/>
                        <a:ea typeface="DejaVu Sans"/>
                      </a:rPr>
                      <a:t>Rozmowy wspierające (grupy wsparcia)
8 %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1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91B-4F4B-9DCA-3F4769FC263F}"/>
                </c:ext>
              </c:extLst>
            </c:dLbl>
            <c:dLbl>
              <c:idx val="2"/>
              <c:spPr/>
              <c:txPr>
                <a:bodyPr wrap="square"/>
                <a:lstStyle/>
                <a:p>
                  <a:pPr>
                    <a:defRPr sz="1600" b="1" strike="noStrike" spc="-1">
                      <a:solidFill>
                        <a:srgbClr val="A5A5A5"/>
                      </a:solidFill>
                      <a:latin typeface="Arial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5-B91B-4F4B-9DCA-3F4769FC263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sz="1000" b="1" strike="noStrike" spc="-1">
                        <a:solidFill>
                          <a:srgbClr val="5B9BD5"/>
                        </a:solidFill>
                        <a:latin typeface="Arial"/>
                        <a:ea typeface="DejaVu Sans"/>
                      </a:rPr>
                      <a:t>Pomoc w znaleznieniu fachowego wsparcia
9 %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1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91B-4F4B-9DCA-3F4769FC263F}"/>
                </c:ext>
              </c:extLst>
            </c:dLbl>
            <c:dLbl>
              <c:idx val="4"/>
              <c:spPr/>
              <c:txPr>
                <a:bodyPr wrap="square"/>
                <a:lstStyle/>
                <a:p>
                  <a:pPr>
                    <a:defRPr sz="2000" b="1" strike="noStrike" spc="-1">
                      <a:solidFill>
                        <a:srgbClr val="4472C4"/>
                      </a:solidFill>
                      <a:latin typeface="Arial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9-B91B-4F4B-9DCA-3F4769FC263F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sz="1000" b="1" strike="noStrike" spc="-1">
                        <a:solidFill>
                          <a:srgbClr val="5B9BD5"/>
                        </a:solidFill>
                        <a:latin typeface="Arial"/>
                        <a:ea typeface="DejaVu Sans"/>
                      </a:rPr>
                      <a:t>edukacja prozdrowotna 
19 %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1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91B-4F4B-9DCA-3F4769FC263F}"/>
                </c:ext>
              </c:extLst>
            </c:dLbl>
            <c:dLbl>
              <c:idx val="6"/>
              <c:spPr/>
              <c:txPr>
                <a:bodyPr wrap="square"/>
                <a:lstStyle/>
                <a:p>
                  <a:pPr>
                    <a:defRPr sz="1600" b="1" strike="noStrike" spc="-1">
                      <a:solidFill>
                        <a:srgbClr val="255E91"/>
                      </a:solidFill>
                      <a:latin typeface="Arial"/>
                    </a:defRPr>
                  </a:pPr>
                  <a:endParaRPr lang="cs-CZ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1"/>
              <c:extLst>
                <c:ext xmlns:c16="http://schemas.microsoft.com/office/drawing/2014/chart" uri="{C3380CC4-5D6E-409C-BE32-E72D297353CC}">
                  <c16:uniqueId val="{0000000D-B91B-4F4B-9DCA-3F4769FC263F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sz="1000" b="1" strike="noStrike" spc="-1">
                        <a:solidFill>
                          <a:srgbClr val="5B9BD5"/>
                        </a:solidFill>
                        <a:latin typeface="Arial"/>
                        <a:ea typeface="DejaVu Sans"/>
                      </a:rPr>
                      <a:t>wsparcie finansowe 
1 %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1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B91B-4F4B-9DCA-3F4769FC263F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sz="1800" b="1" strike="noStrike" spc="-1">
                        <a:solidFill>
                          <a:srgbClr val="5B9BD5"/>
                        </a:solidFill>
                        <a:latin typeface="Arial"/>
                        <a:ea typeface="DejaVu Sans"/>
                      </a:rPr>
                      <a:t>urlop zdrowotny  1 %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1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B91B-4F4B-9DCA-3F4769FC263F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sz="1000" b="1" strike="noStrike" spc="-1">
                        <a:solidFill>
                          <a:srgbClr val="5B9BD5"/>
                        </a:solidFill>
                        <a:latin typeface="Arial"/>
                        <a:ea typeface="DejaVu Sans"/>
                      </a:rPr>
                      <a:t>wzajemna pomoc studentów  9 %</a:t>
                    </a:r>
                  </a:p>
                </c:rich>
              </c:tx>
              <c:spPr/>
              <c:dLblPos val="outEnd"/>
              <c:showLegendKey val="0"/>
              <c:showVal val="0"/>
              <c:showCatName val="0"/>
              <c:showSerName val="0"/>
              <c:showPercent val="0"/>
              <c:showBubbleSize val="1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B91B-4F4B-9DCA-3F4769FC26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/>
              <a:lstStyle/>
              <a:p>
                <a:pPr>
                  <a:defRPr sz="1000" b="0" strike="noStrike" spc="-1">
                    <a:solidFill>
                      <a:srgbClr val="000000"/>
                    </a:solidFill>
                    <a:latin typeface="Arial"/>
                    <a:ea typeface="DejaVu Sans"/>
                  </a:defRPr>
                </a:pPr>
                <a:endParaRPr lang="cs-CZ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1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categories</c:f>
              <c:strCache>
                <c:ptCount val="10"/>
                <c:pt idx="0">
                  <c:v>Zajęcia sportowe </c:v>
                </c:pt>
                <c:pt idx="1">
                  <c:v>Rozmowy wspierające (grupy wsparcia)</c:v>
                </c:pt>
                <c:pt idx="2">
                  <c:v>Warsztaty prozdrowotne </c:v>
                </c:pt>
                <c:pt idx="3">
                  <c:v>Pomoc w znaleznieniu fachowego wsparcia</c:v>
                </c:pt>
                <c:pt idx="4">
                  <c:v>Poradnia Zdrowia Psychicznego</c:v>
                </c:pt>
                <c:pt idx="5">
                  <c:v>edukacja prozdrowotna </c:v>
                </c:pt>
                <c:pt idx="6">
                  <c:v>konsultacje pychologicznie (na terenie uczelni)</c:v>
                </c:pt>
                <c:pt idx="7">
                  <c:v>wsparcie finansowe </c:v>
                </c:pt>
                <c:pt idx="8">
                  <c:v>urlop zdrowotny </c:v>
                </c:pt>
                <c:pt idx="9">
                  <c:v>wzajemna pomoc studentów 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0"/>
                <c:pt idx="0">
                  <c:v>1</c:v>
                </c:pt>
                <c:pt idx="1">
                  <c:v>8</c:v>
                </c:pt>
                <c:pt idx="2">
                  <c:v>9</c:v>
                </c:pt>
                <c:pt idx="3">
                  <c:v>9</c:v>
                </c:pt>
                <c:pt idx="4">
                  <c:v>15</c:v>
                </c:pt>
                <c:pt idx="5">
                  <c:v>19</c:v>
                </c:pt>
                <c:pt idx="6">
                  <c:v>28</c:v>
                </c:pt>
                <c:pt idx="7">
                  <c:v>1</c:v>
                </c:pt>
                <c:pt idx="8">
                  <c:v>1</c:v>
                </c:pt>
                <c:pt idx="9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B91B-4F4B-9DCA-3F4769FC26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0">
          <a:noFill/>
        </a:ln>
      </c:spPr>
    </c:plotArea>
    <c:plotVisOnly val="1"/>
    <c:dispBlanksAs val="gap"/>
    <c:showDLblsOverMax val="1"/>
  </c:chart>
  <c:spPr>
    <a:noFill/>
    <a:ln w="9360">
      <a:noFill/>
    </a:ln>
  </c:spPr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280" cy="1106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pl-PL" sz="1800" b="0" strike="noStrike" spc="-1">
                <a:solidFill>
                  <a:srgbClr val="000000"/>
                </a:solidFill>
                <a:latin typeface="Arial"/>
              </a:rPr>
              <a:t>Klikněte pro úpravu formátu textu nadpisu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0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pl-PL" sz="14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Footer</a:t>
            </a:r>
            <a:endParaRPr lang="cs-CZ" sz="14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EE34DF0E-EEB1-4050-8802-164376F1B6CA}" type="slidenum">
              <a:rPr lang="pl-PL" sz="1200" b="0" strike="noStrike" spc="-1">
                <a:solidFill>
                  <a:srgbClr val="8B8B8B"/>
                </a:solidFill>
                <a:latin typeface="Calibri"/>
                <a:ea typeface="DejaVu Sans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48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42" name="PlaceHolder 1"/>
          <p:cNvSpPr>
            <a:spLocks noGrp="1"/>
          </p:cNvSpPr>
          <p:nvPr>
            <p:ph type="subTitle"/>
          </p:nvPr>
        </p:nvSpPr>
        <p:spPr>
          <a:xfrm>
            <a:off x="1523880" y="492372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22860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Calibri"/>
              </a:rPr>
              <a:t>-mgr Piotr Kędziora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43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4280" cy="1990080"/>
          </a:xfrm>
          <a:prstGeom prst="rect">
            <a:avLst/>
          </a:prstGeom>
          <a:ln w="0">
            <a:noFill/>
          </a:ln>
        </p:spPr>
      </p:pic>
      <p:sp>
        <p:nvSpPr>
          <p:cNvPr id="44" name="PlaceHolder 2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</a:pPr>
            <a:r>
              <a:t/>
            </a:r>
            <a:br/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rostokąt 1"/>
          <p:cNvSpPr/>
          <p:nvPr/>
        </p:nvSpPr>
        <p:spPr>
          <a:xfrm>
            <a:off x="0" y="2154600"/>
            <a:ext cx="11907000" cy="1553400"/>
          </a:xfrm>
          <a:prstGeom prst="rect">
            <a:avLst/>
          </a:prstGeom>
          <a:gradFill rotWithShape="0">
            <a:gsLst>
              <a:gs pos="0">
                <a:srgbClr val="2451A0"/>
              </a:gs>
              <a:gs pos="100000">
                <a:srgbClr val="2E69D0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3200" b="1" strike="noStrike" spc="-1">
                <a:solidFill>
                  <a:srgbClr val="FFFFFF"/>
                </a:solidFill>
                <a:latin typeface="Calibri Light"/>
                <a:ea typeface="Calibri Light"/>
              </a:rPr>
              <a:t>Psychická podpora žáků a studentů v popandemickém období: kdo a jakým způsobem by měl takovou podporu poskytovat? Jaké jednotky by měly být pro tento účel zřízený a dle jakého plánu by měly fungovat?  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46" name="pole tekstowe 2"/>
          <p:cNvSpPr/>
          <p:nvPr/>
        </p:nvSpPr>
        <p:spPr>
          <a:xfrm>
            <a:off x="8930880" y="5659200"/>
            <a:ext cx="3078000" cy="776160"/>
          </a:xfrm>
          <a:prstGeom prst="rect">
            <a:avLst/>
          </a:prstGeom>
          <a:gradFill rotWithShape="0">
            <a:gsLst>
              <a:gs pos="0">
                <a:srgbClr val="518D28"/>
              </a:gs>
              <a:gs pos="100000">
                <a:srgbClr val="69B635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800" b="0" strike="noStrike" spc="-1">
                <a:solidFill>
                  <a:srgbClr val="FFFFFF"/>
                </a:solidFill>
                <a:latin typeface="Arial"/>
                <a:ea typeface="DejaVu Sans"/>
              </a:rPr>
              <a:t>Opracował  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pl-PL" sz="1800" b="0" strike="noStrike" spc="-1">
                <a:solidFill>
                  <a:srgbClr val="FFFFFF"/>
                </a:solidFill>
                <a:latin typeface="Arial"/>
                <a:ea typeface="DejaVu Sans"/>
              </a:rPr>
              <a:t>Mgr Piotr Kędziora 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Obraz 3"/>
          <p:cNvPicPr/>
          <p:nvPr/>
        </p:nvPicPr>
        <p:blipFill>
          <a:blip r:embed="rId2"/>
          <a:stretch/>
        </p:blipFill>
        <p:spPr>
          <a:xfrm>
            <a:off x="111600" y="17352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4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49" name="Picture 2" descr="Depresja u dzieci i młodzieży – obraz kliniczny i postępowanie - Centrum  CBT - Centrum CBT"/>
          <p:cNvPicPr/>
          <p:nvPr/>
        </p:nvPicPr>
        <p:blipFill>
          <a:blip r:embed="rId4"/>
          <a:stretch/>
        </p:blipFill>
        <p:spPr>
          <a:xfrm>
            <a:off x="1639440" y="3073320"/>
            <a:ext cx="2186640" cy="1457640"/>
          </a:xfrm>
          <a:prstGeom prst="rect">
            <a:avLst/>
          </a:prstGeom>
          <a:ln w="0">
            <a:noFill/>
          </a:ln>
        </p:spPr>
      </p:pic>
      <p:pic>
        <p:nvPicPr>
          <p:cNvPr id="50" name="Picture 4" descr="DEPRESJA WŚRÓD DZIECI I MŁODZIEŻY – Ziko dla zdrowia"/>
          <p:cNvPicPr/>
          <p:nvPr/>
        </p:nvPicPr>
        <p:blipFill>
          <a:blip r:embed="rId5"/>
          <a:stretch/>
        </p:blipFill>
        <p:spPr>
          <a:xfrm>
            <a:off x="8315640" y="3255840"/>
            <a:ext cx="3215880" cy="1457640"/>
          </a:xfrm>
          <a:prstGeom prst="rect">
            <a:avLst/>
          </a:prstGeom>
          <a:ln w="0">
            <a:noFill/>
          </a:ln>
        </p:spPr>
      </p:pic>
      <p:sp>
        <p:nvSpPr>
          <p:cNvPr id="51" name="Prostokąt 1"/>
          <p:cNvSpPr/>
          <p:nvPr/>
        </p:nvSpPr>
        <p:spPr>
          <a:xfrm>
            <a:off x="1645920" y="187200"/>
            <a:ext cx="9885240" cy="1371600"/>
          </a:xfrm>
          <a:prstGeom prst="rect">
            <a:avLst/>
          </a:prstGeom>
          <a:gradFill rotWithShape="0">
            <a:gsLst>
              <a:gs pos="0">
                <a:srgbClr val="2451A0"/>
              </a:gs>
              <a:gs pos="100000">
                <a:srgbClr val="2E69D0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1" strike="noStrike" spc="49">
                <a:solidFill>
                  <a:srgbClr val="E7E6E6"/>
                </a:solidFill>
                <a:latin typeface="Calibri Light"/>
                <a:ea typeface="DejaVu Sans"/>
              </a:rPr>
              <a:t>Jaké problémy trápí naše studenty a žáky v této popandemické době?</a:t>
            </a:r>
            <a:r>
              <a:t/>
            </a:r>
            <a:br/>
            <a:r>
              <a:rPr lang="pl-PL" sz="2800" b="1" strike="noStrike" spc="49">
                <a:solidFill>
                  <a:srgbClr val="E7E6E6"/>
                </a:solidFill>
                <a:latin typeface="Calibri Light"/>
                <a:ea typeface="DejaVu Sans"/>
              </a:rPr>
              <a:t>Ovlivnila pandemie životy mladých lidí v Polsku?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52" name="Prostokąt 2"/>
          <p:cNvSpPr/>
          <p:nvPr/>
        </p:nvSpPr>
        <p:spPr>
          <a:xfrm>
            <a:off x="4047480" y="3485160"/>
            <a:ext cx="4291200" cy="762120"/>
          </a:xfrm>
          <a:prstGeom prst="rect">
            <a:avLst/>
          </a:prstGeom>
          <a:solidFill>
            <a:srgbClr val="70AD47"/>
          </a:solidFill>
          <a:ln w="38160">
            <a:solidFill>
              <a:srgbClr val="FFFFFF"/>
            </a:solidFill>
            <a:miter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4400" b="1" strike="noStrike" spc="-1">
                <a:solidFill>
                  <a:srgbClr val="4472C4"/>
                </a:solidFill>
                <a:latin typeface="Calibri"/>
                <a:ea typeface="DejaVu Sans"/>
              </a:rPr>
              <a:t>Údaje a statistika 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Obraz 3"/>
          <p:cNvPicPr/>
          <p:nvPr/>
        </p:nvPicPr>
        <p:blipFill>
          <a:blip r:embed="rId2"/>
          <a:stretch/>
        </p:blipFill>
        <p:spPr>
          <a:xfrm>
            <a:off x="-81360" y="8136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1523880" y="325080"/>
            <a:ext cx="9143280" cy="1970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333333"/>
                </a:solidFill>
                <a:latin typeface="Roboto"/>
                <a:ea typeface="DejaVu Sans"/>
              </a:rPr>
              <a:t>Podrobnou zprávu o duševním stavu dětí a mládeže po dvou letech pandemie vypracoval redakční tým časopisu „Małe Charaktery” za podpory vědců z Fakulty psychologie a kognitivních věd Univerzity Adama Mickiewicze v Poznani. </a:t>
            </a:r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subTitle"/>
          </p:nvPr>
        </p:nvSpPr>
        <p:spPr>
          <a:xfrm>
            <a:off x="1523880" y="27993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40 % tvoří bývalí psychologové a školní poradci, psychologové a psychoterapeuti pracující ve zdravotnictví (kliniky, nemocnice), lektoři, lékaři, psychiatři, učitelé, zdravotní sestry )</a:t>
            </a:r>
            <a:endParaRPr lang="cs-CZ" sz="2400" b="0" strike="noStrike" spc="-1">
              <a:latin typeface="Arial"/>
            </a:endParaRPr>
          </a:p>
          <a:p>
            <a:pPr marL="22860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5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58" name="Obraz 3"/>
          <p:cNvPicPr/>
          <p:nvPr/>
        </p:nvPicPr>
        <p:blipFill>
          <a:blip r:embed="rId4"/>
          <a:stretch/>
        </p:blipFill>
        <p:spPr>
          <a:xfrm>
            <a:off x="2201760" y="4107240"/>
            <a:ext cx="1666440" cy="694800"/>
          </a:xfrm>
          <a:prstGeom prst="rect">
            <a:avLst/>
          </a:prstGeom>
          <a:ln w="0">
            <a:noFill/>
          </a:ln>
        </p:spPr>
      </p:pic>
      <p:pic>
        <p:nvPicPr>
          <p:cNvPr id="59" name="Obraz 4"/>
          <p:cNvPicPr/>
          <p:nvPr/>
        </p:nvPicPr>
        <p:blipFill>
          <a:blip r:embed="rId5"/>
          <a:stretch/>
        </p:blipFill>
        <p:spPr>
          <a:xfrm>
            <a:off x="7257600" y="3925440"/>
            <a:ext cx="2569680" cy="10584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Obraz 3"/>
          <p:cNvPicPr/>
          <p:nvPr/>
        </p:nvPicPr>
        <p:blipFill>
          <a:blip r:embed="rId2"/>
          <a:stretch/>
        </p:blipFill>
        <p:spPr>
          <a:xfrm>
            <a:off x="-8100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1615680" y="1163520"/>
            <a:ext cx="9143280" cy="4083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pl-PL" sz="2000" b="0" strike="noStrike" spc="-1">
                <a:solidFill>
                  <a:srgbClr val="333333"/>
                </a:solidFill>
                <a:latin typeface="Roboto"/>
                <a:ea typeface="DejaVu Sans"/>
              </a:rPr>
              <a:t>87%  dotázaných odborníků tvrdí, že se psychický stav dětí a mládeže zhorši.</a:t>
            </a:r>
            <a:r>
              <a:t/>
            </a:r>
            <a:br/>
            <a:r>
              <a:rPr lang="pl-PL" sz="2000" b="0" strike="noStrike" spc="-1">
                <a:solidFill>
                  <a:srgbClr val="333333"/>
                </a:solidFill>
                <a:latin typeface="Roboto"/>
                <a:ea typeface="DejaVu Sans"/>
              </a:rPr>
              <a:t> 45% dotázaných osob se domnívá, že zhoršení je významné. </a:t>
            </a:r>
            <a:r>
              <a:t/>
            </a:r>
            <a:br/>
            <a:r>
              <a:rPr lang="pl-PL" sz="2000" b="0" strike="noStrike" spc="-1">
                <a:solidFill>
                  <a:srgbClr val="333333"/>
                </a:solidFill>
                <a:latin typeface="Roboto"/>
                <a:ea typeface="DejaVu Sans"/>
              </a:rPr>
              <a:t>78% odborníků zaznamenalo větší počet dětí a mládeže žádajících o pomoc a intervenci.</a:t>
            </a:r>
            <a:r>
              <a:t/>
            </a:r>
            <a:br/>
            <a:r>
              <a:rPr lang="pl-PL" sz="2000" b="0" strike="noStrike" spc="-1">
                <a:solidFill>
                  <a:srgbClr val="333333"/>
                </a:solidFill>
                <a:latin typeface="Roboto"/>
                <a:ea typeface="DejaVu Sans"/>
              </a:rPr>
              <a:t>67% dotázaných odborníků zaznamenalo nárůst počtu případů deprese u dětí a mládeže. </a:t>
            </a:r>
            <a:r>
              <a:t/>
            </a:r>
            <a:br/>
            <a:r>
              <a:rPr lang="pl-PL" sz="2000" b="0" strike="noStrike" spc="-1">
                <a:solidFill>
                  <a:srgbClr val="333333"/>
                </a:solidFill>
                <a:latin typeface="Roboto"/>
                <a:ea typeface="DejaVu Sans"/>
              </a:rPr>
              <a:t>59 %  odborníků zaznamenalo nárůst závislosti na technologiích</a:t>
            </a:r>
            <a:r>
              <a:t/>
            </a:r>
            <a:br/>
            <a:r>
              <a:rPr lang="pl-PL" sz="2000" b="0" strike="noStrike" spc="-1">
                <a:solidFill>
                  <a:srgbClr val="333333"/>
                </a:solidFill>
                <a:latin typeface="Roboto"/>
                <a:ea typeface="DejaVu Sans"/>
              </a:rPr>
              <a:t>54 % odborníků zaznámenalo nárůst počtu úzkostných poruch. </a:t>
            </a:r>
            <a:r>
              <a:t/>
            </a:r>
            <a:br/>
            <a:endParaRPr lang="pl-PL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6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4240" y="52477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63" name="Prostokąt 3"/>
          <p:cNvSpPr/>
          <p:nvPr/>
        </p:nvSpPr>
        <p:spPr>
          <a:xfrm>
            <a:off x="1800000" y="360"/>
            <a:ext cx="10670760" cy="823320"/>
          </a:xfrm>
          <a:prstGeom prst="rect">
            <a:avLst/>
          </a:prstGeom>
          <a:gradFill rotWithShape="0">
            <a:gsLst>
              <a:gs pos="0">
                <a:srgbClr val="518D28"/>
              </a:gs>
              <a:gs pos="100000">
                <a:srgbClr val="69B635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1" strike="noStrike" spc="-1">
                <a:solidFill>
                  <a:srgbClr val="FFD966"/>
                </a:solidFill>
                <a:latin typeface="Arial"/>
                <a:ea typeface="DejaVu Sans"/>
              </a:rPr>
              <a:t>Rozdíly v mentálním fungování dětí a mládeže po pandemii z pohledu odborníků. 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64" name="Obraz 2"/>
          <p:cNvPicPr/>
          <p:nvPr/>
        </p:nvPicPr>
        <p:blipFill>
          <a:blip r:embed="rId4"/>
          <a:stretch/>
        </p:blipFill>
        <p:spPr>
          <a:xfrm>
            <a:off x="9534240" y="3705840"/>
            <a:ext cx="2314440" cy="1541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Obraz 3"/>
          <p:cNvPicPr/>
          <p:nvPr/>
        </p:nvPicPr>
        <p:blipFill>
          <a:blip r:embed="rId2"/>
          <a:stretch/>
        </p:blipFill>
        <p:spPr>
          <a:xfrm>
            <a:off x="0" y="36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1818360" y="0"/>
            <a:ext cx="9143280" cy="1376640"/>
          </a:xfrm>
          <a:prstGeom prst="rect">
            <a:avLst/>
          </a:prstGeom>
          <a:gradFill rotWithShape="0">
            <a:gsLst>
              <a:gs pos="0">
                <a:srgbClr val="080808"/>
              </a:gs>
              <a:gs pos="100000">
                <a:srgbClr val="666666"/>
              </a:gs>
            </a:gsLst>
            <a:lin ang="16200000"/>
          </a:gra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3600" b="0" strike="noStrike" spc="-1">
                <a:solidFill>
                  <a:srgbClr val="FFFFFF"/>
                </a:solidFill>
                <a:latin typeface="Arial"/>
                <a:ea typeface="DejaVu Sans"/>
              </a:rPr>
              <a:t>Najczęstsze problemy zgłaszane przez uczniów i studentów </a:t>
            </a:r>
            <a:endParaRPr lang="pl-PL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subTitle"/>
          </p:nvPr>
        </p:nvSpPr>
        <p:spPr>
          <a:xfrm>
            <a:off x="1534320" y="1733400"/>
            <a:ext cx="10281240" cy="3543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333333"/>
                </a:solidFill>
                <a:latin typeface="Arial"/>
                <a:ea typeface="DejaVu Sans"/>
              </a:rPr>
              <a:t> potíže se samodisciplínou v učení (samostatná organizace procesu učení, potíže s motivací)</a:t>
            </a: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100000"/>
              </a:lnSpc>
              <a:spcBef>
                <a:spcPts val="1001"/>
              </a:spcBef>
              <a:buClr>
                <a:srgbClr val="333333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333333"/>
                </a:solidFill>
                <a:latin typeface="Arial"/>
                <a:ea typeface="DejaVu Sans"/>
              </a:rPr>
              <a:t>Izolace </a:t>
            </a: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 Nízký prah sebevědomí</a:t>
            </a: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 Adaptační problémy,</a:t>
            </a: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 Vztahová krize mezi kamarády a rodinou,</a:t>
            </a:r>
            <a:endParaRPr lang="cs-CZ" sz="2400" b="0" strike="noStrike" spc="-1">
              <a:latin typeface="Arial"/>
            </a:endParaRPr>
          </a:p>
          <a:p>
            <a:pPr marL="228600" indent="-228600">
              <a:lnSpc>
                <a:spcPct val="10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 samota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6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34320" y="54964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69" name="Obraz 5"/>
          <p:cNvPicPr/>
          <p:nvPr/>
        </p:nvPicPr>
        <p:blipFill>
          <a:blip r:embed="rId4"/>
          <a:stretch/>
        </p:blipFill>
        <p:spPr>
          <a:xfrm>
            <a:off x="4370040" y="4456080"/>
            <a:ext cx="1610280" cy="1073880"/>
          </a:xfrm>
          <a:prstGeom prst="rect">
            <a:avLst/>
          </a:prstGeom>
          <a:ln w="0">
            <a:noFill/>
          </a:ln>
        </p:spPr>
      </p:pic>
      <p:pic>
        <p:nvPicPr>
          <p:cNvPr id="70" name="Obraz 6"/>
          <p:cNvPicPr/>
          <p:nvPr/>
        </p:nvPicPr>
        <p:blipFill>
          <a:blip r:embed="rId5"/>
          <a:stretch/>
        </p:blipFill>
        <p:spPr>
          <a:xfrm>
            <a:off x="7925760" y="2724120"/>
            <a:ext cx="1934280" cy="1286640"/>
          </a:xfrm>
          <a:prstGeom prst="rect">
            <a:avLst/>
          </a:prstGeom>
          <a:ln w="0">
            <a:noFill/>
          </a:ln>
        </p:spPr>
      </p:pic>
      <p:pic>
        <p:nvPicPr>
          <p:cNvPr id="71" name="Obraz 7"/>
          <p:cNvPicPr/>
          <p:nvPr/>
        </p:nvPicPr>
        <p:blipFill>
          <a:blip r:embed="rId6"/>
          <a:stretch/>
        </p:blipFill>
        <p:spPr>
          <a:xfrm>
            <a:off x="7998480" y="4559760"/>
            <a:ext cx="1537560" cy="1024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Obraz 3"/>
          <p:cNvPicPr/>
          <p:nvPr/>
        </p:nvPicPr>
        <p:blipFill>
          <a:blip r:embed="rId2"/>
          <a:stretch/>
        </p:blipFill>
        <p:spPr>
          <a:xfrm>
            <a:off x="0" y="36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1523880" y="3255840"/>
            <a:ext cx="1024200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1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Dane KGP </a:t>
            </a:r>
            <a:r>
              <a:t/>
            </a:r>
            <a:br/>
            <a:r>
              <a:rPr lang="pl-PL" sz="1400" b="0" strike="noStrike" spc="-1">
                <a:solidFill>
                  <a:srgbClr val="000000"/>
                </a:solidFill>
                <a:latin typeface="Calibri Light"/>
                <a:ea typeface="DejaVu Sans"/>
              </a:rPr>
              <a:t>2022- dane od stycznia do września </a:t>
            </a:r>
            <a:endParaRPr lang="pl-PL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subTitle"/>
          </p:nvPr>
        </p:nvSpPr>
        <p:spPr>
          <a:xfrm>
            <a:off x="1523880" y="4323240"/>
            <a:ext cx="9143280" cy="92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Počet sebevražd v Polsku – údaje Generální Policejní Štáb </a:t>
            </a:r>
            <a:endParaRPr lang="cs-CZ" sz="2400" b="0" strike="noStrike" spc="-1">
              <a:latin typeface="Arial"/>
            </a:endParaRPr>
          </a:p>
          <a:p>
            <a:pPr marL="2286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2022 * Údaje za leden – září 2022</a:t>
            </a:r>
            <a:endParaRPr lang="cs-CZ" sz="2400" b="0" strike="noStrike" spc="-1">
              <a:latin typeface="Arial"/>
            </a:endParaRPr>
          </a:p>
          <a:p>
            <a:pPr marL="2286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76" name="Obraz 1"/>
          <p:cNvPicPr/>
          <p:nvPr/>
        </p:nvPicPr>
        <p:blipFill>
          <a:blip r:embed="rId4"/>
          <a:stretch/>
        </p:blipFill>
        <p:spPr>
          <a:xfrm>
            <a:off x="1351440" y="121320"/>
            <a:ext cx="9946800" cy="4081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3"/>
          <p:cNvPicPr/>
          <p:nvPr/>
        </p:nvPicPr>
        <p:blipFill>
          <a:blip r:embed="rId2"/>
          <a:stretch/>
        </p:blipFill>
        <p:spPr>
          <a:xfrm>
            <a:off x="-360" y="-15696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1523880" y="258840"/>
            <a:ext cx="9143280" cy="1122480"/>
          </a:xfrm>
          <a:prstGeom prst="rect">
            <a:avLst/>
          </a:prstGeom>
          <a:gradFill rotWithShape="0">
            <a:gsLst>
              <a:gs pos="0">
                <a:srgbClr val="3574AC"/>
              </a:gs>
              <a:gs pos="100000">
                <a:srgbClr val="4697E0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txBody>
          <a:bodyPr lIns="0" tIns="0" rIns="0" bIns="0" anchor="b">
            <a:noAutofit/>
          </a:bodyPr>
          <a:lstStyle/>
          <a:p>
            <a:r>
              <a:rPr lang="pl-PL" sz="1800" b="0" strike="noStrike" spc="-1">
                <a:solidFill>
                  <a:srgbClr val="000000"/>
                </a:solidFill>
                <a:latin typeface="Arial"/>
              </a:rPr>
              <a:t>Způsoby podpory studentů a zaměstnanců nabízené univerzitami.</a:t>
            </a: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 marL="22860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</p:txBody>
      </p:sp>
      <p:pic>
        <p:nvPicPr>
          <p:cNvPr id="8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001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81" name="PlaceHolder 3"/>
          <p:cNvSpPr>
            <a:spLocks noGrp="1"/>
          </p:cNvSpPr>
          <p:nvPr>
            <p:ph type="subTitle"/>
          </p:nvPr>
        </p:nvSpPr>
        <p:spPr>
          <a:xfrm>
            <a:off x="1523880" y="1697040"/>
            <a:ext cx="9143280" cy="269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harterITCPro-Regular"/>
                <a:ea typeface="DejaVu Sans"/>
              </a:rPr>
              <a:t>Ombudsman pro práva pacientů zaslal vybraným 50 univerzitám v Polsku žádost o sdělení informaci o problémech, kterým studenti čelí, a o formách pomoci studentům a zaměstnancům univerzity</a:t>
            </a:r>
            <a:r>
              <a:rPr lang="pl-PL" sz="2400" b="0" strike="noStrike" spc="-1">
                <a:solidFill>
                  <a:srgbClr val="FF0000"/>
                </a:solidFill>
                <a:latin typeface="CharterITCPro-Regular"/>
                <a:ea typeface="DejaVu Sans"/>
              </a:rPr>
              <a:t>. 40 univerzit odpovědělo na tuto žádost, 10 univerzit vůbec neodpovědělo.</a:t>
            </a:r>
            <a:endParaRPr lang="cs-CZ" sz="2400" b="0" strike="noStrike" spc="-1">
              <a:latin typeface="Arial"/>
            </a:endParaRPr>
          </a:p>
          <a:p>
            <a:pPr marL="228600" indent="-228600" algn="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harterITCPro-Regular"/>
                <a:ea typeface="DejaVu Sans"/>
              </a:rPr>
              <a:t>Zdoj Zpráva Ombudsmana pro práva pacientů, Psychické zdraví na polských univerzitách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2672640" y="3138120"/>
            <a:ext cx="6901560" cy="346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cs-CZ" sz="1800" b="0" strike="noStrike" spc="-1">
                <a:latin typeface="Arial"/>
              </a:rPr>
              <a:t>Způsoby podpory studentů a zaměstnanců nabízené univerzitami .</a:t>
            </a:r>
          </a:p>
        </p:txBody>
      </p:sp>
      <p:sp>
        <p:nvSpPr>
          <p:cNvPr id="83" name="TextovéPole 82"/>
          <p:cNvSpPr txBox="1"/>
          <p:nvPr/>
        </p:nvSpPr>
        <p:spPr>
          <a:xfrm>
            <a:off x="2672640" y="3138120"/>
            <a:ext cx="6901560" cy="3466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cs-CZ" sz="1800" b="0" strike="noStrike" spc="-1">
                <a:latin typeface="Arial"/>
              </a:rPr>
              <a:t>Způsoby podpory studentů a zaměstnanců nabízené univerzitami 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Obraz 3"/>
          <p:cNvPicPr/>
          <p:nvPr/>
        </p:nvPicPr>
        <p:blipFill>
          <a:blip r:embed="rId2"/>
          <a:stretch/>
        </p:blipFill>
        <p:spPr>
          <a:xfrm>
            <a:off x="-36360" y="-81360"/>
            <a:ext cx="12191400" cy="68572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85" name="Wykres 3"/>
          <p:cNvGraphicFramePr/>
          <p:nvPr/>
        </p:nvGraphicFramePr>
        <p:xfrm>
          <a:off x="1642680" y="1179720"/>
          <a:ext cx="9793800" cy="3972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1523880" y="258840"/>
            <a:ext cx="9143280" cy="756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Podpora studentům a zaměstnancům poskytována univerzitami.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sportovní aktivity: 1%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sdílení formou rozhovorů: 8%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zdravotní workshopy: 9%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pomoc při hledání odborné pomoci: 9%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Poradna Psychického Zdraví: 15%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Vzdělávání v oboru zdraví: 19%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Psychologické konsultace (univerzity): 28%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Finanční podpora: 1%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Zdravotní dovolená: 1%</a:t>
            </a:r>
            <a:r>
              <a:t/>
            </a:r>
            <a:br/>
            <a:r>
              <a:rPr lang="pl-PL" sz="1200" b="0" strike="noStrike" spc="-1">
                <a:solidFill>
                  <a:srgbClr val="000000"/>
                </a:solidFill>
                <a:latin typeface="Humnst777PL-Roman"/>
                <a:ea typeface="DejaVu Sans"/>
              </a:rPr>
              <a:t>Vzájemná pomoc mezi studenty: 9%</a:t>
            </a:r>
            <a:r>
              <a:t/>
            </a:r>
            <a:br/>
            <a:endParaRPr lang="pl-PL" sz="12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4"/>
          <a:stretch/>
        </p:blipFill>
        <p:spPr>
          <a:xfrm>
            <a:off x="1523880" y="506736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Obraz 3"/>
          <p:cNvPicPr/>
          <p:nvPr/>
        </p:nvPicPr>
        <p:blipFill>
          <a:blip r:embed="rId2"/>
          <a:stretch/>
        </p:blipFill>
        <p:spPr>
          <a:xfrm>
            <a:off x="-259920" y="0"/>
            <a:ext cx="11896560" cy="6857280"/>
          </a:xfrm>
          <a:prstGeom prst="rect">
            <a:avLst/>
          </a:prstGeom>
          <a:ln w="0">
            <a:noFill/>
          </a:ln>
        </p:spPr>
      </p:pic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1523880" y="188280"/>
            <a:ext cx="9143280" cy="2386800"/>
          </a:xfrm>
          <a:prstGeom prst="rect">
            <a:avLst/>
          </a:prstGeom>
          <a:gradFill rotWithShape="0">
            <a:gsLst>
              <a:gs pos="0">
                <a:srgbClr val="2451A0"/>
              </a:gs>
              <a:gs pos="100000">
                <a:srgbClr val="2E69D0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4800" b="1" strike="noStrike" spc="-1">
                <a:solidFill>
                  <a:srgbClr val="FFFFFF"/>
                </a:solidFill>
                <a:latin typeface="Calibri Light"/>
                <a:ea typeface="DejaVu Sans"/>
              </a:rPr>
              <a:t>Jakou pomoc mohou poskytnout studentům  univerzity v oblasti duševního zdraví?</a:t>
            </a:r>
            <a:endParaRPr lang="pl-PL" sz="4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subTitle"/>
          </p:nvPr>
        </p:nvSpPr>
        <p:spPr>
          <a:xfrm>
            <a:off x="1523880" y="2756880"/>
            <a:ext cx="10667520" cy="25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algn="ctr">
              <a:lnSpc>
                <a:spcPct val="15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tahoma"/>
                <a:ea typeface="DejaVu Sans"/>
              </a:rPr>
              <a:t>Druhé vydání zprávy Salesforce Connected Student Report zdůrazňuje globální rozsah psychické krize mezi studenty. Zpráva obsahuje výsledky průzkumů provedených mezi 1 128 studenty a 1 076 zaměstnanci z 10 zemí. </a:t>
            </a:r>
            <a:endParaRPr lang="cs-CZ" sz="2000" b="0" strike="noStrike" spc="-1">
              <a:latin typeface="Arial"/>
            </a:endParaRPr>
          </a:p>
          <a:p>
            <a:pPr marL="22860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>
              <a:latin typeface="Arial"/>
            </a:endParaRPr>
          </a:p>
          <a:p>
            <a:pPr marL="228600"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tahoma"/>
                <a:ea typeface="DejaVu Sans"/>
              </a:rPr>
              <a:t>                                    Zdroj https://www.salesforce.org/resources/report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9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Obraz 3"/>
          <p:cNvPicPr/>
          <p:nvPr/>
        </p:nvPicPr>
        <p:blipFill>
          <a:blip r:embed="rId2"/>
          <a:stretch/>
        </p:blipFill>
        <p:spPr>
          <a:xfrm>
            <a:off x="-173160" y="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9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406880" y="54151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94" name="Prostokąt 3"/>
          <p:cNvSpPr/>
          <p:nvPr/>
        </p:nvSpPr>
        <p:spPr>
          <a:xfrm>
            <a:off x="926280" y="81000"/>
            <a:ext cx="10675080" cy="518400"/>
          </a:xfrm>
          <a:prstGeom prst="rect">
            <a:avLst/>
          </a:prstGeom>
          <a:solidFill>
            <a:srgbClr val="70AD47"/>
          </a:solidFill>
          <a:ln w="38160">
            <a:solidFill>
              <a:srgbClr val="FFFFFF"/>
            </a:solidFill>
            <a:miter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000" b="1" strike="noStrike" spc="-1">
                <a:solidFill>
                  <a:srgbClr val="FFFFFF"/>
                </a:solidFill>
                <a:latin typeface="tahoma"/>
                <a:ea typeface="DejaVu Sans"/>
              </a:rPr>
              <a:t>Dle názorů studentů univerzity by v rámci podpory měly zajistit svým studentům:</a:t>
            </a:r>
            <a:r>
              <a:rPr lang="pl-PL" sz="2800" b="1" strike="noStrike" spc="-1">
                <a:solidFill>
                  <a:srgbClr val="FFFFFF"/>
                </a:solidFill>
                <a:latin typeface="tahoma"/>
                <a:ea typeface="DejaVu Sans"/>
              </a:rPr>
              <a:t> 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95" name="pole tekstowe 6"/>
          <p:cNvSpPr/>
          <p:nvPr/>
        </p:nvSpPr>
        <p:spPr>
          <a:xfrm>
            <a:off x="1037520" y="1252800"/>
            <a:ext cx="9452880" cy="3777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Calibri"/>
              </a:rPr>
              <a:t> Zasíláním zpráv SMS s tipy, jak se starat o svou pohodu (22 %)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Calibri"/>
              </a:rPr>
              <a:t>aplikace pro nalezení klidného místa ke studiu/práci (27 %)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Calibri"/>
              </a:rPr>
              <a:t>Více komunikace zaměřené na psychickou pohodu (29%)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Calibri"/>
              </a:rPr>
              <a:t>Větší podpora  online v oblasti psychické pohody (34%)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150000"/>
              </a:lnSpc>
              <a:spcAft>
                <a:spcPts val="799"/>
              </a:spcAft>
              <a:buClr>
                <a:srgbClr val="000000"/>
              </a:buClr>
              <a:buFont typeface="Wingdings" charset="2"/>
              <a:buChar char="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Calibri"/>
              </a:rPr>
              <a:t>Více možnosti navazování osobních kontaktů, nivelace pocitu izolace (37%)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107000"/>
              </a:lnSpc>
              <a:spcAft>
                <a:spcPts val="799"/>
              </a:spcAf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  <a:ea typeface="Calibri"/>
              </a:rPr>
              <a:t>	                            Závěry 9. ročníku Vzdělávacího  Summitu  na základě Salesforce.org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Obraz 3"/>
          <p:cNvPicPr/>
          <p:nvPr/>
        </p:nvPicPr>
        <p:blipFill>
          <a:blip r:embed="rId2"/>
          <a:stretch/>
        </p:blipFill>
        <p:spPr>
          <a:xfrm>
            <a:off x="235080" y="-8064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97" name="Prostokąt 3"/>
          <p:cNvSpPr/>
          <p:nvPr/>
        </p:nvSpPr>
        <p:spPr>
          <a:xfrm>
            <a:off x="1972080" y="81000"/>
            <a:ext cx="8576640" cy="457560"/>
          </a:xfrm>
          <a:prstGeom prst="rect">
            <a:avLst/>
          </a:prstGeom>
          <a:solidFill>
            <a:srgbClr val="70AD47"/>
          </a:solidFill>
          <a:ln w="38160">
            <a:solidFill>
              <a:srgbClr val="FFFFFF"/>
            </a:solidFill>
            <a:miter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400" b="1" strike="noStrike" spc="-1">
                <a:solidFill>
                  <a:srgbClr val="FFFFFF"/>
                </a:solidFill>
                <a:latin typeface="tahoma"/>
                <a:ea typeface="DejaVu Sans"/>
              </a:rPr>
              <a:t>Jaké nástroje pomoci můžeme poskytnout studentům?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98" name="pole tekstowe 5"/>
          <p:cNvSpPr/>
          <p:nvPr/>
        </p:nvSpPr>
        <p:spPr>
          <a:xfrm>
            <a:off x="1596600" y="682920"/>
            <a:ext cx="9863280" cy="5576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indent="-216000" algn="just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Linka důvěry pro dětí a mládež 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116 111</a:t>
            </a:r>
            <a:endParaRPr lang="cs-CZ" sz="20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Centrum podpory pro lidi ve stavu duševní krize 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800 70 2222</a:t>
            </a:r>
            <a:endParaRPr lang="cs-CZ" sz="2000" b="0" strike="noStrike" spc="-1">
              <a:latin typeface="Arial"/>
            </a:endParaRPr>
          </a:p>
          <a:p>
            <a:pPr indent="-216000" algn="just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Dětská linka důvěry – Ombudsman pro dětská práva 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800 12 12 12</a:t>
            </a:r>
            <a:endParaRPr lang="cs-CZ" sz="2000" b="0" strike="noStrike" spc="-1">
              <a:latin typeface="Arial"/>
            </a:endParaRPr>
          </a:p>
          <a:p>
            <a:pPr indent="-216000" algn="just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Linka důvěry pro dospělé ve stavu duševní a emoční  krize 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116 123</a:t>
            </a:r>
            <a:endParaRPr lang="cs-CZ" sz="2000" b="0" strike="noStrike" spc="-1">
              <a:latin typeface="Arial"/>
            </a:endParaRPr>
          </a:p>
          <a:p>
            <a:pPr indent="-216000" algn="just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Linka pro rodiče a učitele ve věci zajištění bezpečí dětí 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800 100 100</a:t>
            </a:r>
            <a:endParaRPr lang="cs-CZ" sz="2000" b="0" strike="noStrike" spc="-1">
              <a:latin typeface="Arial"/>
            </a:endParaRPr>
          </a:p>
          <a:p>
            <a:pPr indent="-216000" algn="just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Policejní Linka Důvěry 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800 12 02 26</a:t>
            </a:r>
            <a:endParaRPr lang="cs-CZ" sz="2000" b="0" strike="noStrike" spc="-1">
              <a:latin typeface="Arial"/>
            </a:endParaRPr>
          </a:p>
          <a:p>
            <a:pPr indent="-216000" algn="just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Infolinka pro dětí, mládež a jejích rodiče 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800 080 222</a:t>
            </a:r>
            <a:endParaRPr lang="cs-CZ" sz="20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 Národní záchranná služba pro oběti domácího násilí „Blue Line“– </a:t>
            </a:r>
            <a:r>
              <a:rPr lang="pl-PL" sz="2000" b="1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800 12 00 02</a:t>
            </a:r>
            <a:endParaRPr lang="cs-CZ" sz="2000" b="0" strike="noStrike" spc="-1">
              <a:latin typeface="Arial"/>
            </a:endParaRPr>
          </a:p>
          <a:p>
            <a:pPr indent="-216000" algn="just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https://wsparciepsychologiczne.psrp.org.pl/ </a:t>
            </a:r>
            <a:r>
              <a:rPr lang="pl-PL" sz="1800" b="1" strike="noStrike" spc="-1">
                <a:solidFill>
                  <a:srgbClr val="000000"/>
                </a:solidFill>
                <a:latin typeface="Roboto"/>
                <a:ea typeface="DejaVu Sans"/>
              </a:rPr>
              <a:t>- komfortní zóna PSRP” – projekt pro všechny studenty v Polsku poskytující psychickou podporu</a:t>
            </a:r>
            <a:r>
              <a:rPr lang="pl-PL" sz="1800" b="0" strike="noStrike" spc="-1">
                <a:solidFill>
                  <a:srgbClr val="000000"/>
                </a:solidFill>
                <a:latin typeface="Roboto"/>
                <a:ea typeface="DejaVu Sans"/>
              </a:rPr>
              <a:t>. 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t/>
            </a:r>
            <a:br/>
            <a:endParaRPr lang="cs-CZ" sz="1800" b="0" strike="noStrike" spc="-1">
              <a:latin typeface="Arial"/>
            </a:endParaRPr>
          </a:p>
        </p:txBody>
      </p:sp>
      <p:pic>
        <p:nvPicPr>
          <p:cNvPr id="9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406880" y="5720040"/>
            <a:ext cx="10242000" cy="675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Obraz 3"/>
          <p:cNvPicPr/>
          <p:nvPr/>
        </p:nvPicPr>
        <p:blipFill>
          <a:blip r:embed="rId2"/>
          <a:stretch/>
        </p:blipFill>
        <p:spPr>
          <a:xfrm>
            <a:off x="226080" y="-6588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01" name="pole tekstowe 7"/>
          <p:cNvSpPr/>
          <p:nvPr/>
        </p:nvSpPr>
        <p:spPr>
          <a:xfrm>
            <a:off x="1513800" y="710640"/>
            <a:ext cx="10442520" cy="4158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85840" indent="-285840">
              <a:lnSpc>
                <a:spcPct val="15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pl-PL" sz="18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Psychoterapie hrazená Zdravotní Pojišťovnou v rámci Poradny Psychického Zdraví 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Zdravotní zařízení pro léčbu závislostí – možnost terapie existuje tehdy, kdy jsme sami závislí nebo je závislý někdo v naší rodině,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Centra krizové intervence - je možné využít krizové intervenceInterwencji 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5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pl-PL" sz="18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Poradny Psychologické a Pedagogické – zjištění diagnózy způsobující školní problémy, poskytování logopedické a pedagogické terapie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18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Nadace a spolky – obvykle se nejedná o pomoc určenou všem, ale lidem s konkrétním problémem, např. "Dejme dětem sílu", "Polská nadace dětí a mládeže",</a:t>
            </a:r>
            <a:endParaRPr lang="cs-CZ" sz="1800" b="0" strike="noStrike" spc="-1">
              <a:latin typeface="Arial"/>
            </a:endParaRPr>
          </a:p>
          <a:p>
            <a:pPr marL="285840" indent="-285840">
              <a:lnSpc>
                <a:spcPct val="15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pl-PL" sz="18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Centrum Psychického Zdraví –  kde odbornicí působu 24 hodin denně. 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16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(v  Polsku CZP do konce roku 2023 jsou zahrnutý do pilotížního programu – nyní působí cca 85 CZP v Polsku)</a:t>
            </a:r>
            <a:endParaRPr lang="cs-CZ" sz="1600" b="0" strike="noStrike" spc="-1">
              <a:latin typeface="Arial"/>
            </a:endParaRPr>
          </a:p>
        </p:txBody>
      </p:sp>
      <p:sp>
        <p:nvSpPr>
          <p:cNvPr id="102" name="Prostokąt 8"/>
          <p:cNvSpPr/>
          <p:nvPr/>
        </p:nvSpPr>
        <p:spPr>
          <a:xfrm>
            <a:off x="3162960" y="81000"/>
            <a:ext cx="6190200" cy="518400"/>
          </a:xfrm>
          <a:prstGeom prst="rect">
            <a:avLst/>
          </a:prstGeom>
          <a:solidFill>
            <a:srgbClr val="70AD47"/>
          </a:solidFill>
          <a:ln w="38160">
            <a:solidFill>
              <a:srgbClr val="FFFFFF"/>
            </a:solidFill>
            <a:miter/>
          </a:ln>
          <a:effectLst>
            <a:outerShdw blurRad="39960" dist="20160" dir="5400000" rotWithShape="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2800" b="1" strike="noStrike" spc="-1">
                <a:solidFill>
                  <a:srgbClr val="FFFFFF"/>
                </a:solidFill>
                <a:latin typeface="tahoma"/>
                <a:ea typeface="DejaVu Sans"/>
              </a:rPr>
              <a:t>Pomocné nástroje pro studenty  ?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0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406880" y="5547240"/>
            <a:ext cx="10242000" cy="8478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Obraz 4"/>
          <p:cNvPicPr/>
          <p:nvPr/>
        </p:nvPicPr>
        <p:blipFill>
          <a:blip r:embed="rId2"/>
          <a:stretch/>
        </p:blipFill>
        <p:spPr>
          <a:xfrm>
            <a:off x="102960" y="36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05" name="Prostokąt 6"/>
          <p:cNvSpPr/>
          <p:nvPr/>
        </p:nvSpPr>
        <p:spPr>
          <a:xfrm>
            <a:off x="2235240" y="168840"/>
            <a:ext cx="7378200" cy="914760"/>
          </a:xfrm>
          <a:prstGeom prst="rect">
            <a:avLst/>
          </a:prstGeom>
          <a:gradFill rotWithShape="0">
            <a:gsLst>
              <a:gs pos="0">
                <a:srgbClr val="518D28"/>
              </a:gs>
              <a:gs pos="100000">
                <a:srgbClr val="69B635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5400" b="1" strike="noStrike" spc="49">
                <a:solidFill>
                  <a:srgbClr val="E7E6E6"/>
                </a:solidFill>
                <a:latin typeface="Calibri Light"/>
                <a:ea typeface="DejaVu Sans"/>
              </a:rPr>
              <a:t>Co ještě lze udělat navíc ?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106" name="pole tekstowe 8"/>
          <p:cNvSpPr/>
          <p:nvPr/>
        </p:nvSpPr>
        <p:spPr>
          <a:xfrm>
            <a:off x="1483200" y="1260360"/>
            <a:ext cx="10442520" cy="4204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85840" indent="-285840">
              <a:lnSpc>
                <a:spcPct val="150000"/>
              </a:lnSpc>
              <a:buClr>
                <a:srgbClr val="000000"/>
              </a:buClr>
              <a:buFont typeface="Wingdings" charset="2"/>
              <a:buChar char=""/>
            </a:pPr>
            <a:r>
              <a:rPr lang="pl-PL" sz="20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Edukacja personelu na uczelniach w zakresie już istniejących ośrodków pomocy, do których można się zgłaszać (personel i studenci nie wiedzą gdzie można się zgłaszać)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Vzdělávání zaměstnaců univerzit v oblasti již existujících center pomoci, kam se lze hlásit (zaměstnanci ani studenti nevědí, kam se hlásit)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Zvýšení dostupnosti odborníků (psychologů a terapeutů) na univerzitě či škole. Alespoň někteří ze specialistů by neměli být přednášejícími na škole nebo univerzitě.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50000"/>
              </a:lnSpc>
            </a:pPr>
            <a:r>
              <a:rPr lang="pl-PL" sz="2000" b="0" strike="noStrike" spc="-1">
                <a:solidFill>
                  <a:srgbClr val="000000"/>
                </a:solidFill>
                <a:latin typeface="Roboto, serif"/>
                <a:ea typeface="DejaVu Sans"/>
              </a:rPr>
              <a:t>Zapojení studentů 4. a 5. ročníku psychologie do pomoci spolužákům </a:t>
            </a:r>
            <a:r>
              <a:t/>
            </a:r>
            <a:br/>
            <a:r>
              <a:t/>
            </a:r>
            <a:br/>
            <a:endParaRPr lang="cs-CZ" sz="2000" b="0" strike="noStrike" spc="-1">
              <a:latin typeface="Arial"/>
            </a:endParaRPr>
          </a:p>
        </p:txBody>
      </p:sp>
      <p:pic>
        <p:nvPicPr>
          <p:cNvPr id="10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Obraz 5"/>
          <p:cNvPicPr/>
          <p:nvPr/>
        </p:nvPicPr>
        <p:blipFill>
          <a:blip r:embed="rId2"/>
          <a:stretch/>
        </p:blipFill>
        <p:spPr>
          <a:xfrm>
            <a:off x="235080" y="-11124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706760" y="1122480"/>
            <a:ext cx="8960400" cy="45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 Preventivní prohlídky/rozhovor s psychologem nebo pedagogem každého žáka či studenta</a:t>
            </a:r>
            <a:r>
              <a:t/>
            </a:r>
            <a:br/>
            <a:r>
              <a:t/>
            </a:r>
            <a:br/>
            <a:r>
              <a:rPr lang="pl-PL" sz="2000" b="0" strike="noStrike" spc="-1">
                <a:solidFill>
                  <a:srgbClr val="000000"/>
                </a:solidFill>
                <a:latin typeface="Arial"/>
                <a:ea typeface="DejaVu Sans"/>
              </a:rPr>
              <a:t>Odbornicí shodně potvrzují, že jen někteří lidé v krizi vyhledávají pomoc odborníka. Velká část žáků či studentů nechodí v případě problémů k odborníkovi nebo přichází příliš pozdě. </a:t>
            </a:r>
            <a:r>
              <a:t/>
            </a:r>
            <a:br/>
            <a:endParaRPr lang="pl-PL" sz="20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406880" y="5720040"/>
            <a:ext cx="10242000" cy="675000"/>
          </a:xfrm>
          <a:prstGeom prst="rect">
            <a:avLst/>
          </a:prstGeom>
          <a:ln w="0">
            <a:noFill/>
          </a:ln>
        </p:spPr>
      </p:pic>
      <p:sp>
        <p:nvSpPr>
          <p:cNvPr id="111" name="Prostokąt 6"/>
          <p:cNvSpPr/>
          <p:nvPr/>
        </p:nvSpPr>
        <p:spPr>
          <a:xfrm>
            <a:off x="2574000" y="168840"/>
            <a:ext cx="6699240" cy="914760"/>
          </a:xfrm>
          <a:prstGeom prst="rect">
            <a:avLst/>
          </a:prstGeom>
          <a:gradFill rotWithShape="0">
            <a:gsLst>
              <a:gs pos="0">
                <a:srgbClr val="518D28"/>
              </a:gs>
              <a:gs pos="100000">
                <a:srgbClr val="69B635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5400" b="1" strike="noStrike" spc="49">
                <a:solidFill>
                  <a:srgbClr val="E7E6E6"/>
                </a:solidFill>
                <a:latin typeface="Calibri Light"/>
                <a:ea typeface="DejaVu Sans"/>
              </a:rPr>
              <a:t>Co víc lze ještě udělat 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12" name="Obraz 2"/>
          <p:cNvPicPr/>
          <p:nvPr/>
        </p:nvPicPr>
        <p:blipFill>
          <a:blip r:embed="rId4"/>
          <a:stretch/>
        </p:blipFill>
        <p:spPr>
          <a:xfrm>
            <a:off x="9631800" y="4481640"/>
            <a:ext cx="1706040" cy="1248480"/>
          </a:xfrm>
          <a:prstGeom prst="rect">
            <a:avLst/>
          </a:prstGeom>
          <a:ln w="0">
            <a:noFill/>
          </a:ln>
        </p:spPr>
      </p:pic>
      <p:pic>
        <p:nvPicPr>
          <p:cNvPr id="113" name="Obraz 3"/>
          <p:cNvPicPr/>
          <p:nvPr/>
        </p:nvPicPr>
        <p:blipFill>
          <a:blip r:embed="rId5"/>
          <a:stretch/>
        </p:blipFill>
        <p:spPr>
          <a:xfrm>
            <a:off x="9034920" y="2049840"/>
            <a:ext cx="2262960" cy="15084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Obraz 3"/>
          <p:cNvPicPr/>
          <p:nvPr/>
        </p:nvPicPr>
        <p:blipFill>
          <a:blip r:embed="rId2"/>
          <a:stretch/>
        </p:blipFill>
        <p:spPr>
          <a:xfrm>
            <a:off x="-1620000" y="1553760"/>
            <a:ext cx="12191400" cy="6857280"/>
          </a:xfrm>
          <a:prstGeom prst="rect">
            <a:avLst/>
          </a:prstGeom>
          <a:ln w="0">
            <a:noFill/>
          </a:ln>
        </p:spPr>
      </p:pic>
      <p:pic>
        <p:nvPicPr>
          <p:cNvPr id="11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16" name="Tytuł 1"/>
          <p:cNvSpPr/>
          <p:nvPr/>
        </p:nvSpPr>
        <p:spPr>
          <a:xfrm>
            <a:off x="1707120" y="1553760"/>
            <a:ext cx="8960400" cy="457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t/>
            </a:r>
            <a:br/>
            <a:endParaRPr lang="cs-CZ" sz="2400" b="0" strike="noStrike" spc="-1">
              <a:latin typeface="Arial"/>
            </a:endParaRPr>
          </a:p>
        </p:txBody>
      </p:sp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1524240" y="1600200"/>
            <a:ext cx="9143280" cy="3550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Stworzenie platformy online   na wzór </a:t>
            </a:r>
            <a:r>
              <a:rPr lang="pl-PL" sz="2800" b="0" strike="noStrike" spc="-1">
                <a:solidFill>
                  <a:srgbClr val="000000"/>
                </a:solidFill>
                <a:latin typeface="var( --e-global-typography-text-font-family )"/>
                <a:ea typeface="DejaVu Sans"/>
              </a:rPr>
              <a:t>https://wsparciepsychologiczne.psrp.org.pl/</a:t>
            </a:r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 połączonej z aplikacjami na smartfon na której uczeń / student będzie mógł : </a:t>
            </a:r>
            <a:r>
              <a:t/>
            </a:r>
            <a:br/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- umówić się online ze specjalistą </a:t>
            </a:r>
            <a:r>
              <a:t/>
            </a:r>
            <a:br/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- pozyskać informacje o najbliższych ośrodkach pomocy </a:t>
            </a:r>
            <a:r>
              <a:t/>
            </a:r>
            <a:br/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- poczytać informacje o tym jak można bez pomocy specjalisty pomóc sobie samemu </a:t>
            </a:r>
            <a:r>
              <a:t/>
            </a:r>
            <a:br/>
            <a:r>
              <a:rPr lang="pl-PL" sz="2800" b="0" strike="noStrike" spc="-1">
                <a:solidFill>
                  <a:srgbClr val="000000"/>
                </a:solidFill>
                <a:latin typeface="Arial"/>
                <a:ea typeface="DejaVu Sans"/>
              </a:rPr>
              <a:t>- podyskutować na forum internetowym z osobami, które  przeżyły podobne problemy. </a:t>
            </a:r>
            <a:r>
              <a:t/>
            </a:r>
            <a:br/>
            <a:endParaRPr lang="pl-PL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rostokąt 4"/>
          <p:cNvSpPr/>
          <p:nvPr/>
        </p:nvSpPr>
        <p:spPr>
          <a:xfrm>
            <a:off x="3071160" y="-23760"/>
            <a:ext cx="5195520" cy="914760"/>
          </a:xfrm>
          <a:prstGeom prst="rect">
            <a:avLst/>
          </a:prstGeom>
          <a:gradFill rotWithShape="0">
            <a:gsLst>
              <a:gs pos="0">
                <a:srgbClr val="518D28"/>
              </a:gs>
              <a:gs pos="100000">
                <a:srgbClr val="69B635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5400" b="1" strike="noStrike" spc="49">
                <a:solidFill>
                  <a:srgbClr val="E7E6E6"/>
                </a:solidFill>
                <a:latin typeface="Calibri Light"/>
                <a:ea typeface="DejaVu Sans"/>
              </a:rPr>
              <a:t>Co víc lze udělat 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19" name="Obraz 2"/>
          <p:cNvPicPr/>
          <p:nvPr/>
        </p:nvPicPr>
        <p:blipFill>
          <a:blip r:embed="rId4"/>
          <a:stretch/>
        </p:blipFill>
        <p:spPr>
          <a:xfrm>
            <a:off x="9848880" y="394560"/>
            <a:ext cx="1917000" cy="11358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1524240" y="13618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pl-PL" sz="3200" b="0" strike="noStrike" spc="-1">
                <a:solidFill>
                  <a:srgbClr val="000000"/>
                </a:solidFill>
                <a:latin typeface="Arial"/>
                <a:ea typeface="DejaVu Sans"/>
              </a:rPr>
              <a:t>Programy integracyjne i antystresowe, na uczelniach ,  które byłyby realizowane w ramach programu nauczania, a które nie byłyby związane z zaliczeniem (wystawieniem oceny</a:t>
            </a:r>
            <a:r>
              <a:rPr lang="pl-PL" sz="4400" b="0" strike="noStrike" spc="-1">
                <a:solidFill>
                  <a:srgbClr val="000000"/>
                </a:solidFill>
                <a:latin typeface="Arial"/>
                <a:ea typeface="DejaVu Sans"/>
              </a:rPr>
              <a:t>)</a:t>
            </a:r>
            <a:endParaRPr lang="pl-PL" sz="44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406880" y="5720040"/>
            <a:ext cx="10242000" cy="675000"/>
          </a:xfrm>
          <a:prstGeom prst="rect">
            <a:avLst/>
          </a:prstGeom>
          <a:ln w="0">
            <a:noFill/>
          </a:ln>
        </p:spPr>
      </p:pic>
      <p:sp>
        <p:nvSpPr>
          <p:cNvPr id="123" name="Prostokąt 5"/>
          <p:cNvSpPr/>
          <p:nvPr/>
        </p:nvSpPr>
        <p:spPr>
          <a:xfrm>
            <a:off x="2049120" y="-23760"/>
            <a:ext cx="7239960" cy="914760"/>
          </a:xfrm>
          <a:prstGeom prst="rect">
            <a:avLst/>
          </a:prstGeom>
          <a:gradFill rotWithShape="0">
            <a:gsLst>
              <a:gs pos="0">
                <a:srgbClr val="518D28"/>
              </a:gs>
              <a:gs pos="100000">
                <a:srgbClr val="69B635"/>
              </a:gs>
            </a:gsLst>
            <a:lin ang="16200000"/>
          </a:gradFill>
          <a:ln w="0">
            <a:noFill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5400" b="1" strike="noStrike" spc="49">
                <a:solidFill>
                  <a:srgbClr val="E7E6E6"/>
                </a:solidFill>
                <a:latin typeface="Calibri Light"/>
                <a:ea typeface="DejaVu Sans"/>
              </a:rPr>
              <a:t>Co można zrobić więcej 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24" name="Obraz 2"/>
          <p:cNvPicPr/>
          <p:nvPr/>
        </p:nvPicPr>
        <p:blipFill>
          <a:blip r:embed="rId4"/>
          <a:stretch/>
        </p:blipFill>
        <p:spPr>
          <a:xfrm>
            <a:off x="2194560" y="4280400"/>
            <a:ext cx="2290680" cy="1215360"/>
          </a:xfrm>
          <a:prstGeom prst="rect">
            <a:avLst/>
          </a:prstGeom>
          <a:ln w="0">
            <a:noFill/>
          </a:ln>
        </p:spPr>
      </p:pic>
      <p:pic>
        <p:nvPicPr>
          <p:cNvPr id="125" name="Obraz 6"/>
          <p:cNvPicPr/>
          <p:nvPr/>
        </p:nvPicPr>
        <p:blipFill>
          <a:blip r:embed="rId5"/>
          <a:stretch/>
        </p:blipFill>
        <p:spPr>
          <a:xfrm>
            <a:off x="8402760" y="3971880"/>
            <a:ext cx="2085480" cy="1523520"/>
          </a:xfrm>
          <a:prstGeom prst="rect">
            <a:avLst/>
          </a:prstGeom>
          <a:ln w="0">
            <a:noFill/>
          </a:ln>
        </p:spPr>
      </p:pic>
      <p:pic>
        <p:nvPicPr>
          <p:cNvPr id="126" name="Obraz 7"/>
          <p:cNvPicPr/>
          <p:nvPr/>
        </p:nvPicPr>
        <p:blipFill>
          <a:blip r:embed="rId6"/>
          <a:stretch/>
        </p:blipFill>
        <p:spPr>
          <a:xfrm>
            <a:off x="5542560" y="4192920"/>
            <a:ext cx="1600200" cy="1523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1818720" y="2601360"/>
            <a:ext cx="9143280" cy="16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 algn="ctr">
              <a:lnSpc>
                <a:spcPct val="15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Zbyt mała ilość specjalistów (psychologów, psychoterapeutów , psychiatrów, przeszkolonego personelu) mającego odpowiednią wiedze w zakresie profesjonalnej pomocy uczniom i studentom a co się z tym wiąże długie kolejki do specjalistów. 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2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30" name="Prostokąt 1"/>
          <p:cNvSpPr/>
          <p:nvPr/>
        </p:nvSpPr>
        <p:spPr>
          <a:xfrm>
            <a:off x="1523880" y="744120"/>
            <a:ext cx="9732960" cy="1189080"/>
          </a:xfrm>
          <a:prstGeom prst="rect">
            <a:avLst/>
          </a:prstGeom>
          <a:gradFill rotWithShape="0">
            <a:gsLst>
              <a:gs pos="0">
                <a:srgbClr val="2451A0"/>
              </a:gs>
              <a:gs pos="100000">
                <a:srgbClr val="2E69D0"/>
              </a:gs>
            </a:gsLst>
            <a:lin ang="16200000"/>
          </a:gradFill>
          <a:ln w="9360">
            <a:solidFill>
              <a:srgbClr val="3F6EC2"/>
            </a:solidFill>
            <a:miter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3600" b="1" strike="noStrike" spc="-1">
                <a:solidFill>
                  <a:srgbClr val="FFFFFF"/>
                </a:solidFill>
                <a:latin typeface="Calibri Light"/>
                <a:ea typeface="DejaVu Sans"/>
              </a:rPr>
              <a:t>Jakie są przeszkody w tym żeby uczniowie /</a:t>
            </a:r>
            <a:endParaRPr lang="cs-CZ" sz="3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3600" b="1" strike="noStrike" spc="-1">
                <a:solidFill>
                  <a:srgbClr val="FFFFFF"/>
                </a:solidFill>
                <a:latin typeface="Calibri Light"/>
                <a:ea typeface="DejaVu Sans"/>
              </a:rPr>
              <a:t> studenci zgłaszali się o pomoc do specjalistów ?</a:t>
            </a:r>
            <a:endParaRPr lang="cs-CZ" sz="3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132" name="PlaceHolder 1"/>
          <p:cNvSpPr>
            <a:spLocks noGrp="1"/>
          </p:cNvSpPr>
          <p:nvPr>
            <p:ph type="subTitle"/>
          </p:nvPr>
        </p:nvSpPr>
        <p:spPr>
          <a:xfrm>
            <a:off x="1523880" y="2169720"/>
            <a:ext cx="9143280" cy="2442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28600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Przekonania uczniów/ studentów 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DejaVu Sans"/>
              </a:rPr>
              <a:t>Jak sobie sam nie pomogę to nikt mi nie pomoże 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DejaVu Sans"/>
              </a:rPr>
              <a:t>Do psychologa / psychiatry chodzą tylko wariaci 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DejaVu Sans"/>
              </a:rPr>
              <a:t>Jak ktoś się dowie, ze chodzę do psychologa do nie będzie chciał ze mną utrzymywać kontaktu 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DejaVu Sans"/>
              </a:rPr>
              <a:t>Pójście do psychologa/ psychiatry może utrudnić mi dalsze studiowanie, naukę – bo np. psycholog powie, że nadaje na studenta</a:t>
            </a:r>
            <a:endParaRPr lang="cs-CZ" sz="2400" b="0" strike="noStrike" spc="-1">
              <a:latin typeface="Arial"/>
            </a:endParaRPr>
          </a:p>
          <a:p>
            <a:pPr marL="343080" indent="-3430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-"/>
              <a:tabLst>
                <a:tab pos="0" algn="l"/>
              </a:tabLst>
            </a:pPr>
            <a:r>
              <a:rPr lang="pl-PL" sz="2400" b="0" i="1" strike="noStrike" spc="-1">
                <a:solidFill>
                  <a:srgbClr val="000000"/>
                </a:solidFill>
                <a:latin typeface="Calibri"/>
                <a:ea typeface="DejaVu Sans"/>
              </a:rPr>
              <a:t>Psychoterapia jest dla słabych ludzi  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3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134" name="Prostokąt 2"/>
          <p:cNvSpPr/>
          <p:nvPr/>
        </p:nvSpPr>
        <p:spPr>
          <a:xfrm>
            <a:off x="1605240" y="371160"/>
            <a:ext cx="9732960" cy="1189080"/>
          </a:xfrm>
          <a:prstGeom prst="rect">
            <a:avLst/>
          </a:prstGeom>
          <a:gradFill rotWithShape="0">
            <a:gsLst>
              <a:gs pos="0">
                <a:srgbClr val="2451A0"/>
              </a:gs>
              <a:gs pos="100000">
                <a:srgbClr val="2E69D0"/>
              </a:gs>
            </a:gsLst>
            <a:lin ang="16200000"/>
          </a:gradFill>
          <a:ln w="9360">
            <a:solidFill>
              <a:srgbClr val="3F6EC2"/>
            </a:solidFill>
            <a:miter/>
          </a:ln>
          <a:effectLst>
            <a:outerShdw blurRad="39960" dist="2304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3600" b="1" strike="noStrike" spc="-1">
                <a:solidFill>
                  <a:srgbClr val="FFFFFF"/>
                </a:solidFill>
                <a:latin typeface="Calibri Light"/>
                <a:ea typeface="DejaVu Sans"/>
              </a:rPr>
              <a:t>Jakie są przeszkody w tym żeby uczniowie /</a:t>
            </a:r>
            <a:endParaRPr lang="cs-CZ" sz="3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l-PL" sz="3600" b="1" strike="noStrike" spc="-1">
                <a:solidFill>
                  <a:srgbClr val="FFFFFF"/>
                </a:solidFill>
                <a:latin typeface="Calibri Light"/>
                <a:ea typeface="DejaVu Sans"/>
              </a:rPr>
              <a:t> studenci zgłaszali się o pomoc do specjalistów ?</a:t>
            </a:r>
            <a:endParaRPr lang="cs-CZ" sz="3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1870</TotalTime>
  <Words>894</Words>
  <Application>Microsoft Office PowerPoint</Application>
  <PresentationFormat>Širokoúhlá obrazovka</PresentationFormat>
  <Paragraphs>88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34" baseType="lpstr">
      <vt:lpstr>Arial</vt:lpstr>
      <vt:lpstr>Calibri</vt:lpstr>
      <vt:lpstr>Calibri Light</vt:lpstr>
      <vt:lpstr>DejaVu Sans</vt:lpstr>
      <vt:lpstr>Humnst777PL-Roman</vt:lpstr>
      <vt:lpstr>CharterITCPro-Regular</vt:lpstr>
      <vt:lpstr>Roboto</vt:lpstr>
      <vt:lpstr>Roboto, serif</vt:lpstr>
      <vt:lpstr>Symbol</vt:lpstr>
      <vt:lpstr>tahoma</vt:lpstr>
      <vt:lpstr>Times New Roman</vt:lpstr>
      <vt:lpstr>var( --e-global-typography-text-font-family )</vt:lpstr>
      <vt:lpstr>Wingdings</vt:lpstr>
      <vt:lpstr>Office Theme</vt:lpstr>
      <vt:lpstr> </vt:lpstr>
      <vt:lpstr>Prezentace aplikace PowerPoint</vt:lpstr>
      <vt:lpstr>Podrobnou zprávu o duševním stavu dětí a mládeže po dvou letech pandemie vypracoval redakční tým časopisu „Małe Charaktery” za podpory vědců z Fakulty psychologie a kognitivních věd Univerzity Adama Mickiewicze v Poznani. </vt:lpstr>
      <vt:lpstr>87%  dotázaných odborníků tvrdí, že se psychický stav dětí a mládeže zhorši.  45% dotázaných osob se domnívá, že zhoršení je významné.  78% odborníků zaznamenalo větší počet dětí a mládeže žádajících o pomoc a intervenci. 67% dotázaných odborníků zaznamenalo nárůst počtu případů deprese u dětí a mládeže.  59 %  odborníků zaznamenalo nárůst závislosti na technologiích 54 % odborníků zaznámenalo nárůst počtu úzkostných poruch.  </vt:lpstr>
      <vt:lpstr>Najczęstsze problemy zgłaszane przez uczniów i studentów </vt:lpstr>
      <vt:lpstr>Dane KGP  2022- dane od stycznia do września </vt:lpstr>
      <vt:lpstr>Způsoby podpory studentů a zaměstnanců nabízené univerzitami.</vt:lpstr>
      <vt:lpstr>Podpora studentům a zaměstnancům poskytována univerzitami. sportovní aktivity: 1% sdílení formou rozhovorů: 8% zdravotní workshopy: 9% pomoc při hledání odborné pomoci: 9% Poradna Psychického Zdraví: 15% Vzdělávání v oboru zdraví: 19% Psychologické konsultace (univerzity): 28% Finanční podpora: 1% Zdravotní dovolená: 1% Vzájemná pomoc mezi studenty: 9% </vt:lpstr>
      <vt:lpstr>Jakou pomoc mohou poskytnout studentům  univerzity v oblasti duševního zdraví?</vt:lpstr>
      <vt:lpstr>Prezentace aplikace PowerPoint</vt:lpstr>
      <vt:lpstr>Prezentace aplikace PowerPoint</vt:lpstr>
      <vt:lpstr>Prezentace aplikace PowerPoint</vt:lpstr>
      <vt:lpstr>Prezentace aplikace PowerPoint</vt:lpstr>
      <vt:lpstr> Preventivní prohlídky/rozhovor s psychologem nebo pedagogem každého žáka či studenta  Odbornicí shodně potvrzují, že jen někteří lidé v krizi vyhledávají pomoc odborníka. Velká část žáků či studentů nechodí v případě problémů k odborníkovi nebo přichází příliš pozdě.  </vt:lpstr>
      <vt:lpstr>Stworzenie platformy online   na wzór https://wsparciepsychologiczne.psrp.org.pl/ połączonej z aplikacjami na smartfon na której uczeń / student będzie mógł :  - umówić się online ze specjalistą  - pozyskać informacje o najbliższych ośrodkach pomocy  - poczytać informacje o tym jak można bez pomocy specjalisty pomóc sobie samemu  - podyskutować na forum internetowym z osobami, które  przeżyły podobne problemy.  </vt:lpstr>
      <vt:lpstr>Programy integracyjne i antystresowe, na uczelniach ,  które byłyby realizowane w ramach programu nauczania, a które nie byłyby związane z zaliczeniem (wystawieniem oceny)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User</cp:lastModifiedBy>
  <cp:revision>51</cp:revision>
  <dcterms:created xsi:type="dcterms:W3CDTF">2022-04-26T12:32:41Z</dcterms:created>
  <dcterms:modified xsi:type="dcterms:W3CDTF">2023-02-04T08:56:36Z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PresentationFormat">
    <vt:lpwstr>Širokoúhlá obrazovka</vt:lpwstr>
  </property>
  <property fmtid="{D5CDD505-2E9C-101B-9397-08002B2CF9AE}" pid="4" name="Slides">
    <vt:r8>20</vt:r8>
  </property>
</Properties>
</file>