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Klikněte pro přesun snímku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86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87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88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5F431F3E-E69D-4A13-9D29-B61329B8928C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034E3AEF-6513-4546-BC37-839906A663AC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93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3493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259020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434232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259020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434232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3493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51811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3493080" y="182556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3493080" y="4098240"/>
            <a:ext cx="25282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259020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4342320" y="182556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259020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4342320" y="4098240"/>
            <a:ext cx="1668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3E4FB763-CB99-4569-8211-D60A937E4012}" type="datetime1">
              <a:rPr lang="cs-CZ" sz="1200" b="0" strike="noStrike" spc="-1">
                <a:solidFill>
                  <a:srgbClr val="8B8B8B"/>
                </a:solidFill>
                <a:latin typeface="Calibri"/>
              </a:rPr>
              <a:t>04.02.2023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07A2B71D-8701-4177-AA87-20FBA1126B74}" type="slidenum">
              <a:rPr lang="cs-CZ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Upravte styly předlohy textu.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Čtvrtá úroveň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Calibri"/>
              </a:rPr>
              <a:t>Pátá úroveň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C8CDF9F0-CBFD-4159-BF4F-84A6DA5837E5}" type="datetime1">
              <a:rPr lang="cs-CZ" sz="1200" b="0" strike="noStrike" spc="-1">
                <a:solidFill>
                  <a:srgbClr val="8B8B8B"/>
                </a:solidFill>
                <a:latin typeface="Calibri"/>
              </a:rPr>
              <a:t>04.02.2023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AE9F4945-1448-4E80-8402-AEA3FC6E65EA}" type="slidenum">
              <a:rPr lang="cs-CZ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828720" y="8834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2600" b="1" strike="noStrike" spc="-1">
                <a:solidFill>
                  <a:srgbClr val="000000"/>
                </a:solidFill>
                <a:latin typeface="Calibri Light"/>
              </a:rPr>
              <a:t>Zdrowie psychiczne studentów w czasie covidowej kwarantanny i konsekwencje tej izolacji w chwili obecnej</a:t>
            </a:r>
            <a:endParaRPr lang="cs-CZ" sz="2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828720" y="2092680"/>
            <a:ext cx="10205640" cy="4704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Wpływ relacji rodzinnych na zdrowie psychiczne jdnej osoby/członka rodziny: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000000"/>
                </a:solidFill>
                <a:latin typeface="Calibri"/>
              </a:rPr>
              <a:t>Normalna rodzina to nie rodzina bez problemów. Normalna rodzina to taka, która potrafi rozwiązywać problemy bez wyjątkowych odchyleń w kierunku zachowań agresywnych, konfliktowych bądź apatycznych.</a:t>
            </a:r>
          </a:p>
        </p:txBody>
      </p:sp>
      <p:pic>
        <p:nvPicPr>
          <p:cNvPr id="91" name="Picture 2" descr="Rodinná pohoda na horách (3 dny / 2 noci): Wellness víkend a lázně,  Wellness Tip"/>
          <p:cNvPicPr/>
          <p:nvPr/>
        </p:nvPicPr>
        <p:blipFill>
          <a:blip r:embed="rId3"/>
          <a:stretch/>
        </p:blipFill>
        <p:spPr>
          <a:xfrm>
            <a:off x="914760" y="3906000"/>
            <a:ext cx="5675400" cy="2153160"/>
          </a:xfrm>
          <a:prstGeom prst="rect">
            <a:avLst/>
          </a:prstGeom>
          <a:ln w="0">
            <a:noFill/>
          </a:ln>
        </p:spPr>
      </p:pic>
      <p:pic>
        <p:nvPicPr>
          <p:cNvPr id="92" name="Picture 4" descr="Chybí nám rodinná pohoda"/>
          <p:cNvPicPr/>
          <p:nvPr/>
        </p:nvPicPr>
        <p:blipFill>
          <a:blip r:embed="rId4"/>
          <a:stretch/>
        </p:blipFill>
        <p:spPr>
          <a:xfrm>
            <a:off x="7173720" y="3877200"/>
            <a:ext cx="3860640" cy="2328840"/>
          </a:xfrm>
          <a:prstGeom prst="rect">
            <a:avLst/>
          </a:prstGeom>
          <a:ln w="0">
            <a:noFill/>
          </a:ln>
        </p:spPr>
      </p:pic>
      <p:pic>
        <p:nvPicPr>
          <p:cNvPr id="93" name="Zástupný symbol pro obsah 4"/>
          <p:cNvPicPr/>
          <p:nvPr/>
        </p:nvPicPr>
        <p:blipFill>
          <a:blip r:embed="rId5"/>
          <a:stretch/>
        </p:blipFill>
        <p:spPr>
          <a:xfrm>
            <a:off x="2168640" y="2037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4" name="PlaceHolder 3"/>
          <p:cNvSpPr>
            <a:spLocks noGrp="1"/>
          </p:cNvSpPr>
          <p:nvPr>
            <p:ph type="ftr"/>
          </p:nvPr>
        </p:nvSpPr>
        <p:spPr>
          <a:xfrm>
            <a:off x="2087640" y="6376680"/>
            <a:ext cx="799740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</a:t>
            </a:r>
            <a:endParaRPr lang="cs-CZ" sz="12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 CZ.11.4.120/0.0/0.0/20_032/0002839</a:t>
            </a:r>
            <a:endParaRPr lang="cs-CZ" sz="12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838080" y="591480"/>
            <a:ext cx="10515240" cy="10234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Struktura rodziny – kto pozostał w izolacji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838080" y="1527120"/>
            <a:ext cx="10515240" cy="4649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 ciągu ostatnich lat struktura rodziny uległa znacznej zmianie.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Więź rodzinnego współistnienia to już nie tylko więź rodzinna, ale przede wszystkim RELACJE.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Kluczową osobą jest opiekun – osoba sprawująca opiekę nad dziećmi. Również partner opiekuna w znacznej mierze przyczynia się do opieki, może to być ojciec genetyczny dzieci, bądź partner („ojczym” lub „macocha”).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 obecnym czeskim środowisku głównie matka jest opiekunem dzieci.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 sytuacji, gdy matka nie mieszka z ojcem swoich dzieci, postać „ojczyma” staje się w wielu przypadkach fundamentalnie problematyczna.</a:t>
            </a:r>
          </a:p>
        </p:txBody>
      </p:sp>
      <p:sp>
        <p:nvSpPr>
          <p:cNvPr id="97" name="PlaceHolder 3"/>
          <p:cNvSpPr>
            <a:spLocks noGrp="1"/>
          </p:cNvSpPr>
          <p:nvPr>
            <p:ph type="ftr"/>
          </p:nvPr>
        </p:nvSpPr>
        <p:spPr>
          <a:xfrm>
            <a:off x="2482920" y="6328080"/>
            <a:ext cx="7225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98" name="Zástupný symbol pro obsah 4"/>
          <p:cNvPicPr/>
          <p:nvPr/>
        </p:nvPicPr>
        <p:blipFill>
          <a:blip r:embed="rId2"/>
          <a:stretch/>
        </p:blipFill>
        <p:spPr>
          <a:xfrm>
            <a:off x="2493000" y="11736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838080" y="893160"/>
            <a:ext cx="10515240" cy="6523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2000"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Struktura  nietradyjnej rodziny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00" name="Zástupný symbol pro obsah 3"/>
          <p:cNvGrpSpPr/>
          <p:nvPr/>
        </p:nvGrpSpPr>
        <p:grpSpPr>
          <a:xfrm>
            <a:off x="838080" y="1825560"/>
            <a:ext cx="10515240" cy="4350960"/>
            <a:chOff x="838080" y="1825560"/>
            <a:chExt cx="10515240" cy="4350960"/>
          </a:xfrm>
        </p:grpSpPr>
        <p:sp>
          <p:nvSpPr>
            <p:cNvPr id="101" name="Obdélník 100"/>
            <p:cNvSpPr/>
            <p:nvPr/>
          </p:nvSpPr>
          <p:spPr>
            <a:xfrm>
              <a:off x="838080" y="1825560"/>
              <a:ext cx="10515240" cy="4350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02" name="Ovál 101"/>
            <p:cNvSpPr/>
            <p:nvPr/>
          </p:nvSpPr>
          <p:spPr>
            <a:xfrm>
              <a:off x="4790520" y="1879920"/>
              <a:ext cx="2610360" cy="261036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56840" rIns="0" bIns="9792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400"/>
                </a:spcAft>
              </a:pPr>
              <a:r>
                <a:rPr lang="cs-CZ" sz="4000" b="0" strike="noStrike" spc="-1">
                  <a:solidFill>
                    <a:srgbClr val="000000"/>
                  </a:solidFill>
                  <a:latin typeface="Calibri"/>
                </a:rPr>
                <a:t>matka</a:t>
              </a:r>
              <a:endParaRPr lang="cs-CZ" sz="4000" b="0" strike="noStrike" spc="-1">
                <a:latin typeface="Arial"/>
              </a:endParaRPr>
            </a:p>
          </p:txBody>
        </p:sp>
        <p:sp>
          <p:nvSpPr>
            <p:cNvPr id="103" name="Ovál 102"/>
            <p:cNvSpPr/>
            <p:nvPr/>
          </p:nvSpPr>
          <p:spPr>
            <a:xfrm>
              <a:off x="5732640" y="3511800"/>
              <a:ext cx="2610360" cy="261036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674280" rIns="0" bIns="500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400"/>
                </a:spcAft>
              </a:pPr>
              <a:r>
                <a:rPr lang="cs-CZ" sz="4000" b="0" strike="noStrike" spc="-1">
                  <a:solidFill>
                    <a:srgbClr val="000000"/>
                  </a:solidFill>
                  <a:latin typeface="Calibri"/>
                </a:rPr>
                <a:t>dzieci</a:t>
              </a:r>
              <a:endParaRPr lang="cs-CZ" sz="4000" b="0" strike="noStrike" spc="-1">
                <a:latin typeface="Arial"/>
              </a:endParaRPr>
            </a:p>
          </p:txBody>
        </p:sp>
        <p:sp>
          <p:nvSpPr>
            <p:cNvPr id="104" name="Ovál 103"/>
            <p:cNvSpPr/>
            <p:nvPr/>
          </p:nvSpPr>
          <p:spPr>
            <a:xfrm>
              <a:off x="3848400" y="3511800"/>
              <a:ext cx="2610360" cy="261036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674280" rIns="0" bIns="500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400"/>
                </a:spcAft>
              </a:pPr>
              <a:r>
                <a:rPr lang="cs-CZ" sz="4000" b="0" strike="noStrike" spc="-1">
                  <a:solidFill>
                    <a:srgbClr val="000000"/>
                  </a:solidFill>
                  <a:latin typeface="Calibri"/>
                </a:rPr>
                <a:t>partner</a:t>
              </a:r>
              <a:endParaRPr lang="cs-CZ" sz="4000" b="0" strike="noStrike" spc="-1">
                <a:latin typeface="Arial"/>
              </a:endParaRPr>
            </a:p>
          </p:txBody>
        </p:sp>
      </p:grpSp>
      <p:sp>
        <p:nvSpPr>
          <p:cNvPr id="105" name="PlaceHolder 2"/>
          <p:cNvSpPr>
            <a:spLocks noGrp="1"/>
          </p:cNvSpPr>
          <p:nvPr>
            <p:ph type="ftr"/>
          </p:nvPr>
        </p:nvSpPr>
        <p:spPr>
          <a:xfrm>
            <a:off x="2740320" y="6356520"/>
            <a:ext cx="6710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06" name="Zástupný symbol pro obsah 4"/>
          <p:cNvPicPr/>
          <p:nvPr/>
        </p:nvPicPr>
        <p:blipFill>
          <a:blip r:embed="rId2"/>
          <a:stretch/>
        </p:blipFill>
        <p:spPr>
          <a:xfrm>
            <a:off x="2168640" y="20376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828000" y="732600"/>
            <a:ext cx="10515240" cy="7214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Struktura tradycyjnej rodziny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08" name="Zástupný symbol pro obsah 3"/>
          <p:cNvGrpSpPr/>
          <p:nvPr/>
        </p:nvGrpSpPr>
        <p:grpSpPr>
          <a:xfrm>
            <a:off x="838080" y="1328400"/>
            <a:ext cx="10515240" cy="4848120"/>
            <a:chOff x="838080" y="1328400"/>
            <a:chExt cx="10515240" cy="4848120"/>
          </a:xfrm>
        </p:grpSpPr>
        <p:sp>
          <p:nvSpPr>
            <p:cNvPr id="109" name="Obdélník 108"/>
            <p:cNvSpPr/>
            <p:nvPr/>
          </p:nvSpPr>
          <p:spPr>
            <a:xfrm>
              <a:off x="838080" y="1328400"/>
              <a:ext cx="10515240" cy="4848120"/>
            </a:xfrm>
            <a:prstGeom prst="rect">
              <a:avLst/>
            </a:prstGeom>
            <a:noFill/>
            <a:ln w="0"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0" name="Ovál 109"/>
            <p:cNvSpPr/>
            <p:nvPr/>
          </p:nvSpPr>
          <p:spPr>
            <a:xfrm>
              <a:off x="4641480" y="1389240"/>
              <a:ext cx="2908800" cy="290880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509040" rIns="0" bIns="10908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959"/>
                </a:spcAft>
              </a:pPr>
              <a:r>
                <a:rPr lang="cs-CZ" sz="5600" b="0" strike="noStrike" spc="-1">
                  <a:solidFill>
                    <a:srgbClr val="000000"/>
                  </a:solidFill>
                  <a:latin typeface="Calibri"/>
                </a:rPr>
                <a:t>rodzice</a:t>
              </a:r>
              <a:endParaRPr lang="cs-CZ" sz="5600" b="0" strike="noStrike" spc="-1">
                <a:latin typeface="Arial"/>
              </a:endParaRPr>
            </a:p>
          </p:txBody>
        </p:sp>
        <p:sp>
          <p:nvSpPr>
            <p:cNvPr id="111" name="Ovál 110"/>
            <p:cNvSpPr/>
            <p:nvPr/>
          </p:nvSpPr>
          <p:spPr>
            <a:xfrm>
              <a:off x="8434440" y="2286720"/>
              <a:ext cx="2908800" cy="290880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751680" rIns="0" bIns="55728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959"/>
                </a:spcAft>
              </a:pPr>
              <a:r>
                <a:rPr lang="cs-CZ" sz="5600" b="0" strike="noStrike" spc="-1">
                  <a:solidFill>
                    <a:srgbClr val="000000"/>
                  </a:solidFill>
                  <a:latin typeface="Calibri"/>
                </a:rPr>
                <a:t>Świat zewnętrzny</a:t>
              </a:r>
              <a:endParaRPr lang="cs-CZ" sz="5600" b="0" strike="noStrike" spc="-1">
                <a:latin typeface="Arial"/>
              </a:endParaRPr>
            </a:p>
          </p:txBody>
        </p:sp>
        <p:sp>
          <p:nvSpPr>
            <p:cNvPr id="112" name="Ovál 111"/>
            <p:cNvSpPr/>
            <p:nvPr/>
          </p:nvSpPr>
          <p:spPr>
            <a:xfrm>
              <a:off x="3591720" y="3207240"/>
              <a:ext cx="2908800" cy="2908800"/>
            </a:xfrm>
            <a:prstGeom prst="ellipse">
              <a:avLst/>
            </a:prstGeom>
            <a:solidFill>
              <a:schemeClr val="accent1">
                <a:alpha val="50000"/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751680" rIns="0" bIns="55728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1959"/>
                </a:spcAft>
              </a:pPr>
              <a:r>
                <a:rPr lang="cs-CZ" sz="5600" b="0" strike="noStrike" spc="-1">
                  <a:solidFill>
                    <a:srgbClr val="000000"/>
                  </a:solidFill>
                  <a:latin typeface="Calibri"/>
                </a:rPr>
                <a:t>dzieci</a:t>
              </a:r>
              <a:endParaRPr lang="cs-CZ" sz="5600" b="0" strike="noStrike" spc="-1">
                <a:latin typeface="Arial"/>
              </a:endParaRPr>
            </a:p>
          </p:txBody>
        </p:sp>
      </p:grpSp>
      <p:sp>
        <p:nvSpPr>
          <p:cNvPr id="113" name="PlaceHolder 2"/>
          <p:cNvSpPr>
            <a:spLocks noGrp="1"/>
          </p:cNvSpPr>
          <p:nvPr>
            <p:ph type="ftr"/>
          </p:nvPr>
        </p:nvSpPr>
        <p:spPr>
          <a:xfrm>
            <a:off x="2976120" y="6337440"/>
            <a:ext cx="6239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14" name="Zástupný symbol pro obsah 4"/>
          <p:cNvPicPr/>
          <p:nvPr/>
        </p:nvPicPr>
        <p:blipFill>
          <a:blip r:embed="rId2"/>
          <a:stretch/>
        </p:blipFill>
        <p:spPr>
          <a:xfrm>
            <a:off x="2168640" y="20376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2139840" y="1182600"/>
            <a:ext cx="10515240" cy="8593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Izolacja w rodzinie tradycyjnej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16" name="Zástupný symbol pro obsah 3"/>
          <p:cNvGrpSpPr/>
          <p:nvPr/>
        </p:nvGrpSpPr>
        <p:grpSpPr>
          <a:xfrm>
            <a:off x="838080" y="1319760"/>
            <a:ext cx="10515240" cy="5365800"/>
            <a:chOff x="838080" y="1319760"/>
            <a:chExt cx="10515240" cy="5365800"/>
          </a:xfrm>
        </p:grpSpPr>
        <p:sp>
          <p:nvSpPr>
            <p:cNvPr id="117" name="Obdélník 116"/>
            <p:cNvSpPr/>
            <p:nvPr/>
          </p:nvSpPr>
          <p:spPr>
            <a:xfrm>
              <a:off x="838080" y="1319760"/>
              <a:ext cx="10515240" cy="5365440"/>
            </a:xfrm>
            <a:prstGeom prst="rect">
              <a:avLst/>
            </a:prstGeom>
            <a:noFill/>
            <a:ln w="0"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8" name="Volný tvar 117"/>
            <p:cNvSpPr/>
            <p:nvPr/>
          </p:nvSpPr>
          <p:spPr>
            <a:xfrm>
              <a:off x="1867320" y="4002480"/>
              <a:ext cx="1080000" cy="1877760"/>
            </a:xfrm>
            <a:custGeom>
              <a:avLst/>
              <a:gdLst/>
              <a:ahLst/>
              <a:cxnLst/>
              <a:rect l="l" t="t" r="r" b="b"/>
              <a:pathLst>
                <a:path w="1080486" h="1878189">
                  <a:moveTo>
                    <a:pt x="0" y="0"/>
                  </a:moveTo>
                  <a:lnTo>
                    <a:pt x="540243" y="0"/>
                  </a:lnTo>
                  <a:lnTo>
                    <a:pt x="540243" y="1878189"/>
                  </a:lnTo>
                  <a:lnTo>
                    <a:pt x="1080486" y="1878189"/>
                  </a:lnTo>
                </a:path>
              </a:pathLst>
            </a:cu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9" name="Volný tvar 118"/>
            <p:cNvSpPr/>
            <p:nvPr/>
          </p:nvSpPr>
          <p:spPr>
            <a:xfrm>
              <a:off x="1867320" y="4002480"/>
              <a:ext cx="1105920" cy="629280"/>
            </a:xfrm>
            <a:custGeom>
              <a:avLst/>
              <a:gdLst/>
              <a:ahLst/>
              <a:cxnLst/>
              <a:rect l="l" t="t" r="r" b="b"/>
              <a:pathLst>
                <a:path w="1106367" h="629726">
                  <a:moveTo>
                    <a:pt x="0" y="0"/>
                  </a:moveTo>
                  <a:lnTo>
                    <a:pt x="553183" y="0"/>
                  </a:lnTo>
                  <a:lnTo>
                    <a:pt x="553183" y="629726"/>
                  </a:lnTo>
                  <a:lnTo>
                    <a:pt x="1106367" y="629726"/>
                  </a:lnTo>
                </a:path>
              </a:pathLst>
            </a:cu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0" name="Volný tvar 119"/>
            <p:cNvSpPr/>
            <p:nvPr/>
          </p:nvSpPr>
          <p:spPr>
            <a:xfrm>
              <a:off x="1867320" y="3409920"/>
              <a:ext cx="1038240" cy="592560"/>
            </a:xfrm>
            <a:custGeom>
              <a:avLst/>
              <a:gdLst/>
              <a:ahLst/>
              <a:cxnLst/>
              <a:rect l="l" t="t" r="r" b="b"/>
              <a:pathLst>
                <a:path w="1038621" h="592852">
                  <a:moveTo>
                    <a:pt x="0" y="592852"/>
                  </a:moveTo>
                  <a:lnTo>
                    <a:pt x="519310" y="592852"/>
                  </a:lnTo>
                  <a:lnTo>
                    <a:pt x="519310" y="0"/>
                  </a:lnTo>
                  <a:lnTo>
                    <a:pt x="1038621" y="0"/>
                  </a:lnTo>
                </a:path>
              </a:pathLst>
            </a:custGeom>
            <a:noFill/>
            <a:ln>
              <a:solidFill>
                <a:srgbClr val="5B9BD5">
                  <a:shade val="60000"/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1" name="Obdélník 120"/>
            <p:cNvSpPr/>
            <p:nvPr/>
          </p:nvSpPr>
          <p:spPr>
            <a:xfrm rot="16200000">
              <a:off x="-1325160" y="3493080"/>
              <a:ext cx="5365440" cy="1019160"/>
            </a:xfrm>
            <a:prstGeom prst="rect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1400" tIns="41400" rIns="41400" bIns="414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2276"/>
                </a:spcAft>
              </a:pPr>
              <a:r>
                <a:rPr lang="cs-CZ" sz="6500" b="0" strike="noStrike" spc="-1">
                  <a:solidFill>
                    <a:srgbClr val="FFFFFF"/>
                  </a:solidFill>
                  <a:latin typeface="Calibri"/>
                </a:rPr>
                <a:t>rodzice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122" name="Obdélník 121"/>
            <p:cNvSpPr/>
            <p:nvPr/>
          </p:nvSpPr>
          <p:spPr>
            <a:xfrm>
              <a:off x="2905920" y="2900160"/>
              <a:ext cx="3343680" cy="1019160"/>
            </a:xfrm>
            <a:prstGeom prst="rect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1400" tIns="41400" rIns="41400" bIns="414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2276"/>
                </a:spcAft>
              </a:pPr>
              <a:r>
                <a:rPr lang="cs-CZ" sz="65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123" name="Obdélník 122"/>
            <p:cNvSpPr/>
            <p:nvPr/>
          </p:nvSpPr>
          <p:spPr>
            <a:xfrm>
              <a:off x="2973600" y="4122720"/>
              <a:ext cx="3343680" cy="1019160"/>
            </a:xfrm>
            <a:prstGeom prst="rect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1400" tIns="41400" rIns="41400" bIns="414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2276"/>
                </a:spcAft>
              </a:pPr>
              <a:r>
                <a:rPr lang="cs-CZ" sz="65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124" name="Obdélník 123"/>
            <p:cNvSpPr/>
            <p:nvPr/>
          </p:nvSpPr>
          <p:spPr>
            <a:xfrm>
              <a:off x="2947680" y="5371200"/>
              <a:ext cx="3343680" cy="1019160"/>
            </a:xfrm>
            <a:prstGeom prst="rect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41400" tIns="41400" rIns="41400" bIns="4140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2276"/>
                </a:spcAft>
              </a:pPr>
              <a:r>
                <a:rPr lang="cs-CZ" sz="65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6500" b="0" strike="noStrike" spc="-1">
                <a:latin typeface="Arial"/>
              </a:endParaRPr>
            </a:p>
          </p:txBody>
        </p:sp>
      </p:grpSp>
      <p:sp>
        <p:nvSpPr>
          <p:cNvPr id="125" name="Ovál 4"/>
          <p:cNvSpPr/>
          <p:nvPr/>
        </p:nvSpPr>
        <p:spPr>
          <a:xfrm>
            <a:off x="7041960" y="1975320"/>
            <a:ext cx="4146120" cy="4481640"/>
          </a:xfrm>
          <a:prstGeom prst="ellipse">
            <a:avLst/>
          </a:prstGeom>
          <a:solidFill>
            <a:schemeClr val="accent1">
              <a:hueOff val="0"/>
              <a:satOff val="0"/>
              <a:lumOff val="0"/>
              <a:alphaOff val="0"/>
            </a:schemeClr>
          </a:solidFill>
          <a:ln>
            <a:solidFill>
              <a:srgbClr val="FFFFFF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numCol="1" spcCol="144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3200" b="0" strike="noStrike" spc="-1">
                <a:solidFill>
                  <a:srgbClr val="FFFFFF"/>
                </a:solidFill>
                <a:latin typeface="Calibri"/>
              </a:rPr>
              <a:t>Przestrzeń rodzinna</a:t>
            </a: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2400" b="0" strike="noStrike" spc="-1">
                <a:solidFill>
                  <a:srgbClr val="FFFFFF"/>
                </a:solidFill>
                <a:latin typeface="Calibri"/>
              </a:rPr>
              <a:t>Uczucie bezpieczeństwa, prywatności, obowiązków, postawa wobec świata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4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ftr"/>
          </p:nvPr>
        </p:nvSpPr>
        <p:spPr>
          <a:xfrm>
            <a:off x="2698200" y="6457680"/>
            <a:ext cx="67957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27" name="Zástupný symbol pro obsah 4"/>
          <p:cNvPicPr/>
          <p:nvPr/>
        </p:nvPicPr>
        <p:blipFill>
          <a:blip r:embed="rId2"/>
          <a:stretch/>
        </p:blipFill>
        <p:spPr>
          <a:xfrm>
            <a:off x="2168640" y="20376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799560" y="628920"/>
            <a:ext cx="10515240" cy="583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1000"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Izolacja w rodzinie nietradycyjnej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29" name="Zástupný symbol pro obsah 3"/>
          <p:cNvGrpSpPr/>
          <p:nvPr/>
        </p:nvGrpSpPr>
        <p:grpSpPr>
          <a:xfrm>
            <a:off x="838080" y="1104120"/>
            <a:ext cx="10515240" cy="5753520"/>
            <a:chOff x="838080" y="1104120"/>
            <a:chExt cx="10515240" cy="5753520"/>
          </a:xfrm>
        </p:grpSpPr>
        <p:sp>
          <p:nvSpPr>
            <p:cNvPr id="130" name="Obdélník 129"/>
            <p:cNvSpPr/>
            <p:nvPr/>
          </p:nvSpPr>
          <p:spPr>
            <a:xfrm>
              <a:off x="838080" y="1104120"/>
              <a:ext cx="10515240" cy="57535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1" name="Ohnutý pruh 130"/>
            <p:cNvSpPr/>
            <p:nvPr/>
          </p:nvSpPr>
          <p:spPr>
            <a:xfrm>
              <a:off x="2606040" y="1754640"/>
              <a:ext cx="4425480" cy="4425480"/>
            </a:xfrm>
            <a:prstGeom prst="blockArc">
              <a:avLst>
                <a:gd name="adj1" fmla="val 10874762"/>
                <a:gd name="adj2" fmla="val 16668736"/>
                <a:gd name="adj3" fmla="val 4643"/>
              </a:avLst>
            </a:prstGeom>
            <a:solidFill>
              <a:schemeClr val="accent1">
                <a:tint val="60000"/>
                <a:hueOff val="0"/>
                <a:satOff val="0"/>
                <a:lumOff val="0"/>
                <a:alphaOff val="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2" name="Ohnutý pruh 131"/>
            <p:cNvSpPr/>
            <p:nvPr/>
          </p:nvSpPr>
          <p:spPr>
            <a:xfrm>
              <a:off x="2604960" y="1788120"/>
              <a:ext cx="4425480" cy="4425480"/>
            </a:xfrm>
            <a:prstGeom prst="blockArc">
              <a:avLst>
                <a:gd name="adj1" fmla="val 4957353"/>
                <a:gd name="adj2" fmla="val 10927604"/>
                <a:gd name="adj3" fmla="val 4643"/>
              </a:avLst>
            </a:prstGeom>
            <a:solidFill>
              <a:schemeClr val="accent1">
                <a:tint val="60000"/>
                <a:hueOff val="0"/>
                <a:satOff val="0"/>
                <a:lumOff val="0"/>
                <a:alphaOff val="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3" name="Ohnutý pruh 132"/>
            <p:cNvSpPr/>
            <p:nvPr/>
          </p:nvSpPr>
          <p:spPr>
            <a:xfrm>
              <a:off x="3033000" y="1775520"/>
              <a:ext cx="4425480" cy="4425480"/>
            </a:xfrm>
            <a:prstGeom prst="blockArc">
              <a:avLst>
                <a:gd name="adj1" fmla="val 21231170"/>
                <a:gd name="adj2" fmla="val 5639444"/>
                <a:gd name="adj3" fmla="val 4643"/>
              </a:avLst>
            </a:prstGeom>
            <a:solidFill>
              <a:schemeClr val="accent1">
                <a:tint val="60000"/>
                <a:hueOff val="0"/>
                <a:satOff val="0"/>
                <a:lumOff val="0"/>
                <a:alphaOff val="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4" name="Ohnutý pruh 133"/>
            <p:cNvSpPr/>
            <p:nvPr/>
          </p:nvSpPr>
          <p:spPr>
            <a:xfrm>
              <a:off x="3032280" y="1770840"/>
              <a:ext cx="4425480" cy="4425480"/>
            </a:xfrm>
            <a:prstGeom prst="blockArc">
              <a:avLst>
                <a:gd name="adj1" fmla="val 15988808"/>
                <a:gd name="adj2" fmla="val 21238485"/>
                <a:gd name="adj3" fmla="val 4643"/>
              </a:avLst>
            </a:prstGeom>
            <a:solidFill>
              <a:schemeClr val="accent1">
                <a:tint val="60000"/>
                <a:hueOff val="0"/>
                <a:satOff val="0"/>
                <a:lumOff val="0"/>
                <a:alphaOff val="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5" name="Ovál 134"/>
            <p:cNvSpPr/>
            <p:nvPr/>
          </p:nvSpPr>
          <p:spPr>
            <a:xfrm>
              <a:off x="4127760" y="3022200"/>
              <a:ext cx="2037960" cy="2037960"/>
            </a:xfrm>
            <a:prstGeom prst="ellipse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35640" tIns="334080" rIns="35640" bIns="33408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981"/>
                </a:spcAft>
              </a:pPr>
              <a:r>
                <a:rPr lang="cs-CZ" sz="2800" b="0" strike="noStrike" spc="-1">
                  <a:solidFill>
                    <a:srgbClr val="FFFFFF"/>
                  </a:solidFill>
                  <a:latin typeface="Calibri"/>
                </a:rPr>
                <a:t>Matka</a:t>
              </a:r>
              <a:endParaRPr lang="cs-CZ" sz="2800" b="0" strike="noStrike" spc="-1">
                <a:latin typeface="Arial"/>
              </a:endParaRPr>
            </a:p>
            <a:p>
              <a:pPr algn="ctr">
                <a:lnSpc>
                  <a:spcPct val="90000"/>
                </a:lnSpc>
                <a:spcAft>
                  <a:spcPts val="981"/>
                </a:spcAft>
              </a:pPr>
              <a:r>
                <a:rPr lang="cs-CZ" sz="2800" b="0" strike="noStrike" spc="-1">
                  <a:solidFill>
                    <a:srgbClr val="FFFFFF"/>
                  </a:solidFill>
                  <a:latin typeface="Calibri"/>
                </a:rPr>
                <a:t>(osoba opiekująca się dziećmi)</a:t>
              </a:r>
              <a:endParaRPr lang="cs-CZ" sz="2800" b="0" strike="noStrike" spc="-1">
                <a:latin typeface="Arial"/>
              </a:endParaRPr>
            </a:p>
          </p:txBody>
        </p:sp>
        <p:sp>
          <p:nvSpPr>
            <p:cNvPr id="136" name="Ovál 135"/>
            <p:cNvSpPr/>
            <p:nvPr/>
          </p:nvSpPr>
          <p:spPr>
            <a:xfrm>
              <a:off x="4399200" y="1112760"/>
              <a:ext cx="1426680" cy="1426680"/>
            </a:xfrm>
            <a:prstGeom prst="ellipse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30600" tIns="239400" rIns="30600" bIns="239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lang="cs-CZ" sz="24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137" name="Ovál 136"/>
            <p:cNvSpPr/>
            <p:nvPr/>
          </p:nvSpPr>
          <p:spPr>
            <a:xfrm>
              <a:off x="6681600" y="3043440"/>
              <a:ext cx="1426680" cy="1426680"/>
            </a:xfrm>
            <a:prstGeom prst="ellipse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30600" tIns="239400" rIns="30600" bIns="239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lang="cs-CZ" sz="24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138" name="Ovál 137"/>
            <p:cNvSpPr/>
            <p:nvPr/>
          </p:nvSpPr>
          <p:spPr>
            <a:xfrm>
              <a:off x="4381920" y="5430960"/>
              <a:ext cx="1426680" cy="1426680"/>
            </a:xfrm>
            <a:prstGeom prst="ellipse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30600" tIns="239400" rIns="30600" bIns="239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lang="cs-CZ" sz="2400" b="0" strike="noStrike" spc="-1">
                  <a:solidFill>
                    <a:srgbClr val="FFFFFF"/>
                  </a:solidFill>
                  <a:latin typeface="Calibri"/>
                </a:rPr>
                <a:t>dziecko</a:t>
              </a:r>
              <a:endParaRPr lang="cs-CZ" sz="2400" b="0" strike="noStrike" spc="-1">
                <a:latin typeface="Arial"/>
              </a:endParaRPr>
            </a:p>
          </p:txBody>
        </p:sp>
        <p:sp>
          <p:nvSpPr>
            <p:cNvPr id="139" name="Ovál 138"/>
            <p:cNvSpPr/>
            <p:nvPr/>
          </p:nvSpPr>
          <p:spPr>
            <a:xfrm>
              <a:off x="1944360" y="3207240"/>
              <a:ext cx="1426680" cy="1426680"/>
            </a:xfrm>
            <a:prstGeom prst="ellipse">
              <a:avLst/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30600" tIns="239400" rIns="30600" bIns="239760" numCol="1" spcCol="144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lang="cs-CZ" sz="2400" b="0" strike="noStrike" spc="-1">
                  <a:solidFill>
                    <a:srgbClr val="FFFFFF"/>
                  </a:solidFill>
                  <a:latin typeface="Calibri"/>
                </a:rPr>
                <a:t>partner</a:t>
              </a:r>
              <a:endParaRPr lang="cs-CZ" sz="2400" b="0" strike="noStrike" spc="-1">
                <a:latin typeface="Arial"/>
              </a:endParaRPr>
            </a:p>
          </p:txBody>
        </p:sp>
      </p:grpSp>
      <p:sp>
        <p:nvSpPr>
          <p:cNvPr id="140" name="Rovnoramenný trojúhelník 4"/>
          <p:cNvSpPr/>
          <p:nvPr/>
        </p:nvSpPr>
        <p:spPr>
          <a:xfrm>
            <a:off x="8523000" y="2104920"/>
            <a:ext cx="3484800" cy="4235040"/>
          </a:xfrm>
          <a:prstGeom prst="triangle">
            <a:avLst>
              <a:gd name="adj" fmla="val 50000"/>
            </a:avLst>
          </a:prstGeom>
          <a:solidFill>
            <a:schemeClr val="accent1">
              <a:hueOff val="0"/>
              <a:satOff val="0"/>
              <a:lumOff val="0"/>
              <a:alphaOff val="0"/>
            </a:schemeClr>
          </a:solidFill>
          <a:ln>
            <a:solidFill>
              <a:srgbClr val="FFFFFF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numCol="1" spcCol="144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FFFFFF"/>
                </a:solidFill>
                <a:latin typeface="Calibri"/>
              </a:rPr>
              <a:t>Potrzeba własnego rozwoju, samorealizacji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FFFFFF"/>
                </a:solidFill>
                <a:latin typeface="Calibri"/>
              </a:rPr>
              <a:t>Porzeba prywatości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cs-CZ" sz="1800" b="0" strike="noStrike" spc="-1">
                <a:solidFill>
                  <a:srgbClr val="FFFFFF"/>
                </a:solidFill>
                <a:latin typeface="Calibri"/>
              </a:rPr>
              <a:t>Podstawowe potrzeby: poczucie bezpieczeństwa, zapewnienie bezpieczeństwa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ftr"/>
          </p:nvPr>
        </p:nvSpPr>
        <p:spPr>
          <a:xfrm>
            <a:off x="5439240" y="6492960"/>
            <a:ext cx="69274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42" name="Zástupný symbol pro obsah 4"/>
          <p:cNvPicPr/>
          <p:nvPr/>
        </p:nvPicPr>
        <p:blipFill>
          <a:blip r:embed="rId2"/>
          <a:stretch/>
        </p:blipFill>
        <p:spPr>
          <a:xfrm>
            <a:off x="2449440" y="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838080" y="773280"/>
            <a:ext cx="10515240" cy="885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Nečitelnost vztahové roviny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838080" y="2083320"/>
            <a:ext cx="10515240" cy="40932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514440" indent="-5144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Nie jestem pewna/y co mogę oczekiwać od osoby zpoza rodziny (ojczym)</a:t>
            </a:r>
          </a:p>
          <a:p>
            <a:pPr marL="514440" indent="-5144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Nie mam pewności co do obowiązków wobec relacji nietradycyjnych</a:t>
            </a:r>
          </a:p>
          <a:p>
            <a:pPr marL="514440" indent="-5144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Brak prywatności</a:t>
            </a:r>
          </a:p>
          <a:p>
            <a:pPr marL="514440" indent="-5144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Nie potrafię odnaleźć się w sytuacjach konfiktowych między rodzeństwem</a:t>
            </a:r>
          </a:p>
          <a:p>
            <a:pPr marL="514440" indent="-5144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Calibri Light"/>
              <a:buAutoNum type="arabicPeriod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Nie wiem jak sobie radzić z własnymi obowiązkamií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6. Brakujący model rodzicielski nie daje żadnego przykładu, żadnej motywacji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7. Brak możliwości dzielenia się z przeżyciami z równieśnikami ( relacje rodzinne, konflikty)</a:t>
            </a:r>
          </a:p>
        </p:txBody>
      </p:sp>
      <p:sp>
        <p:nvSpPr>
          <p:cNvPr id="145" name="PlaceHolder 3"/>
          <p:cNvSpPr>
            <a:spLocks noGrp="1"/>
          </p:cNvSpPr>
          <p:nvPr>
            <p:ph type="ftr"/>
          </p:nvPr>
        </p:nvSpPr>
        <p:spPr>
          <a:xfrm>
            <a:off x="2537640" y="6375240"/>
            <a:ext cx="7116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46" name="Zástupný symbol pro obsah 4"/>
          <p:cNvPicPr/>
          <p:nvPr/>
        </p:nvPicPr>
        <p:blipFill>
          <a:blip r:embed="rId2"/>
          <a:stretch/>
        </p:blipFill>
        <p:spPr>
          <a:xfrm>
            <a:off x="1584360" y="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838080" y="529200"/>
            <a:ext cx="10515240" cy="7819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Późniejsza patologia zdrowia psychicznego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838080" y="1311120"/>
            <a:ext cx="10845720" cy="4865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Zaburzenia nerwicowe – samouszkodzenie, niepokój, zachowania autodestruktywne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Nadużywanie marihuany w szczególności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Brak motywacji – utrata codziennej rutyny i struktury dnia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50" name="Picture 6" descr="Sebepoškozování - Modrý koník"/>
          <p:cNvPicPr/>
          <p:nvPr/>
        </p:nvPicPr>
        <p:blipFill>
          <a:blip r:embed="rId2"/>
          <a:stretch/>
        </p:blipFill>
        <p:spPr>
          <a:xfrm>
            <a:off x="1147680" y="2932560"/>
            <a:ext cx="3564000" cy="3937680"/>
          </a:xfrm>
          <a:prstGeom prst="rect">
            <a:avLst/>
          </a:prstGeom>
          <a:ln w="0">
            <a:noFill/>
          </a:ln>
        </p:spPr>
      </p:pic>
      <p:pic>
        <p:nvPicPr>
          <p:cNvPr id="151" name="Picture 8" descr="Ponocování ovlivňuje i vztahy. Noční sovy mají problém najít si protějšek -  Bety.cz"/>
          <p:cNvPicPr/>
          <p:nvPr/>
        </p:nvPicPr>
        <p:blipFill>
          <a:blip r:embed="rId3"/>
          <a:stretch/>
        </p:blipFill>
        <p:spPr>
          <a:xfrm>
            <a:off x="5776920" y="2821320"/>
            <a:ext cx="4295160" cy="3221280"/>
          </a:xfrm>
          <a:prstGeom prst="rect">
            <a:avLst/>
          </a:prstGeom>
          <a:ln w="0">
            <a:noFill/>
          </a:ln>
        </p:spPr>
      </p:pic>
      <p:sp>
        <p:nvSpPr>
          <p:cNvPr id="15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6679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53" name="Zástupný symbol pro obsah 4"/>
          <p:cNvPicPr/>
          <p:nvPr/>
        </p:nvPicPr>
        <p:blipFill>
          <a:blip r:embed="rId4"/>
          <a:stretch/>
        </p:blipFill>
        <p:spPr>
          <a:xfrm>
            <a:off x="2376000" y="-2700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242280" y="595080"/>
            <a:ext cx="1185948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Rodziny (tradycyjne i nietradycyjne) z wysokim stopniem agresji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55" name="Picture 2" descr="Rodinné hádky mohou ovlivnit vývoj dětského mozku, varují vědci - iDNES.cz"/>
          <p:cNvPicPr/>
          <p:nvPr/>
        </p:nvPicPr>
        <p:blipFill>
          <a:blip r:embed="rId2"/>
          <a:stretch/>
        </p:blipFill>
        <p:spPr>
          <a:xfrm>
            <a:off x="838080" y="2340360"/>
            <a:ext cx="5181120" cy="3321360"/>
          </a:xfrm>
          <a:prstGeom prst="rect">
            <a:avLst/>
          </a:prstGeom>
          <a:ln w="0">
            <a:noFill/>
          </a:ln>
        </p:spPr>
      </p:pic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6172200" y="1825560"/>
            <a:ext cx="534708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Podnosi stopień napięcia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Dziecko zawsze jest ofiarą (nie jest w stanie zrozumieć i poradzić sobie z sytuacją)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Wpływa na zachowanie i relacje całej rodziny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Izolacja nie pozwala na wyluzowanie i podzielenie się z tym faktem z kolegami/równieśnikami</a:t>
            </a:r>
          </a:p>
        </p:txBody>
      </p:sp>
      <p:sp>
        <p:nvSpPr>
          <p:cNvPr id="157" name="PlaceHolder 3"/>
          <p:cNvSpPr>
            <a:spLocks noGrp="1"/>
          </p:cNvSpPr>
          <p:nvPr>
            <p:ph type="ftr"/>
          </p:nvPr>
        </p:nvSpPr>
        <p:spPr>
          <a:xfrm>
            <a:off x="2183400" y="6311880"/>
            <a:ext cx="76723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58" name="Zástupný symbol pro obsah 4"/>
          <p:cNvPicPr/>
          <p:nvPr/>
        </p:nvPicPr>
        <p:blipFill>
          <a:blip r:embed="rId3"/>
          <a:stretch/>
        </p:blipFill>
        <p:spPr>
          <a:xfrm>
            <a:off x="2183400" y="1944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904320" y="887040"/>
            <a:ext cx="10515240" cy="730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1" strike="noStrike" spc="-1">
                <a:solidFill>
                  <a:srgbClr val="000000"/>
                </a:solidFill>
                <a:latin typeface="Calibri Light"/>
              </a:rPr>
              <a:t>Zdrowy coping (radzenie sobie)  – szczęśliwe zakończenie</a:t>
            </a:r>
            <a:endParaRPr lang="cs-CZ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914400" y="204552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Czytelny podział ról (kto jest kim)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Sprawiedliwy podział obowiązków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Zapewnienie podstawowych potrzeb (prywatność, bezpieczeństwo, dzielenie się z uczuciami)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Odkrywanie nowych zasobów                 (swspólne gotowanie, pieczenie)</a:t>
            </a: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Wzmacnianie relacji ( lubimy się)</a:t>
            </a:r>
          </a:p>
        </p:txBody>
      </p:sp>
      <p:pic>
        <p:nvPicPr>
          <p:cNvPr id="161" name="Picture 2" descr="Dům a byt"/>
          <p:cNvPicPr/>
          <p:nvPr/>
        </p:nvPicPr>
        <p:blipFill>
          <a:blip r:embed="rId2"/>
          <a:stretch/>
        </p:blipFill>
        <p:spPr>
          <a:xfrm>
            <a:off x="6568920" y="2094840"/>
            <a:ext cx="4444560" cy="3339720"/>
          </a:xfrm>
          <a:prstGeom prst="rect">
            <a:avLst/>
          </a:prstGeom>
          <a:ln w="0">
            <a:noFill/>
          </a:ln>
        </p:spPr>
      </p:pic>
      <p:sp>
        <p:nvSpPr>
          <p:cNvPr id="162" name="PlaceHolder 3"/>
          <p:cNvSpPr>
            <a:spLocks noGrp="1"/>
          </p:cNvSpPr>
          <p:nvPr>
            <p:ph type="ftr"/>
          </p:nvPr>
        </p:nvSpPr>
        <p:spPr>
          <a:xfrm>
            <a:off x="2806560" y="6384600"/>
            <a:ext cx="65786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1200" b="0" strike="noStrike" spc="-1">
                <a:solidFill>
                  <a:srgbClr val="8B8B8B"/>
                </a:solidFill>
                <a:latin typeface="Calibri"/>
              </a:rPr>
              <a:t>Online digitální platforma s informacemi pro pedagogy a management škol v přeshraničním regionu CZ.11.4.120/0.0/0.0/20_032/0002839 </a:t>
            </a:r>
            <a:endParaRPr lang="cs-CZ" sz="1200" b="0" strike="noStrike" spc="-1">
              <a:latin typeface="Times New Roman"/>
            </a:endParaRPr>
          </a:p>
        </p:txBody>
      </p:sp>
      <p:pic>
        <p:nvPicPr>
          <p:cNvPr id="163" name="Zástupný symbol pro obsah 4"/>
          <p:cNvPicPr/>
          <p:nvPr/>
        </p:nvPicPr>
        <p:blipFill>
          <a:blip r:embed="rId3"/>
          <a:stretch/>
        </p:blipFill>
        <p:spPr>
          <a:xfrm>
            <a:off x="2169360" y="11232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557</Words>
  <Application>Microsoft Office PowerPoint</Application>
  <PresentationFormat>Širokoúhlá obrazovka</PresentationFormat>
  <Paragraphs>76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DejaVu Sans</vt:lpstr>
      <vt:lpstr>Times New Roman</vt:lpstr>
      <vt:lpstr>Office Theme</vt:lpstr>
      <vt:lpstr>Office Theme</vt:lpstr>
      <vt:lpstr>Zdrowie psychiczne studentów w czasie covidowej kwarantanny i konsekwencje tej izolacji w chwili obecnej</vt:lpstr>
      <vt:lpstr>Struktura rodziny – kto pozostał w izolacji</vt:lpstr>
      <vt:lpstr>Struktura  nietradyjnej rodziny</vt:lpstr>
      <vt:lpstr>Struktura tradycyjnej rodziny</vt:lpstr>
      <vt:lpstr>Izolacja w rodzinie tradycyjnej</vt:lpstr>
      <vt:lpstr>Izolacja w rodzinie nietradycyjnej</vt:lpstr>
      <vt:lpstr>Nečitelnost vztahové roviny</vt:lpstr>
      <vt:lpstr>Późniejsza patologia zdrowia psychicznego</vt:lpstr>
      <vt:lpstr>Rodziny (tradycyjne i nietradycyjne) z wysokim stopniem agresji</vt:lpstr>
      <vt:lpstr>Zdrowy coping (radzenie sobie)  – szczęśliwe zakończenie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Duševní zdraví studentů v době covidové karantény a následky této izolace nyní</dc:title>
  <dc:subject/>
  <dc:creator>Karolína Smetanová</dc:creator>
  <dc:description/>
  <cp:lastModifiedBy>User</cp:lastModifiedBy>
  <cp:revision>22</cp:revision>
  <dcterms:created xsi:type="dcterms:W3CDTF">2022-12-29T07:45:58Z</dcterms:created>
  <dcterms:modified xsi:type="dcterms:W3CDTF">2023-02-04T08:55:52Z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10</vt:i4>
  </property>
</Properties>
</file>