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BC2F92EC-55BA-4DDA-A54D-748922C999CF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13.04.2023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C3A6B2F6-BDEE-4EEF-B832-443D0134C862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>
              <a:lnSpc>
                <a:spcPct val="90000"/>
              </a:lnSpc>
            </a:pPr>
            <a:r>
              <a:rPr lang="pl-PL" sz="32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Sedmá úroveň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600" b="0" strike="noStrike" spc="-1">
                <a:solidFill>
                  <a:srgbClr val="000000"/>
                </a:solidFill>
                <a:latin typeface="Calibri"/>
              </a:rPr>
              <a:t>Edytuj style wzorca tekstu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2B56E38E-07F6-4F05-9AB1-4B0824E50CD5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13.04.2023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C77C9344-8D46-4E05-93D0-C036443C213C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Edytuj style wzorca tekstu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Drugi poziom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Trzeci poziom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Czwarty poziom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Piąty poziom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01B44DAA-36DD-4A28-9B44-6997DE99DE56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13.04.2023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6FCD3CE7-96D1-4A7B-BB70-2E9953C33894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4A6CD473-573E-4552-835D-303002C550A0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13.04.2023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0C30DD80-2B87-432B-A4A8-5D6D1EB23F62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Klikněte pro úpravu formátu textu nadpisu</a:t>
            </a:r>
          </a:p>
        </p:txBody>
      </p:sp>
      <p:sp>
        <p:nvSpPr>
          <p:cNvPr id="12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jpe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66" name="PlaceHolder 1"/>
          <p:cNvSpPr>
            <a:spLocks noGrp="1"/>
          </p:cNvSpPr>
          <p:nvPr>
            <p:ph type="title"/>
          </p:nvPr>
        </p:nvSpPr>
        <p:spPr>
          <a:xfrm>
            <a:off x="1523880" y="21016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3000"/>
          </a:bodyPr>
          <a:lstStyle/>
          <a:p>
            <a:pPr algn="ctr">
              <a:lnSpc>
                <a:spcPct val="90000"/>
              </a:lnSpc>
            </a:pPr>
            <a:r>
              <a:rPr lang="pl-PL" sz="6000" b="1" strike="noStrike" spc="-1">
                <a:solidFill>
                  <a:srgbClr val="FFFFFF"/>
                </a:solidFill>
                <a:latin typeface="Calibri Light"/>
              </a:rPr>
              <a:t>Mezi řádky.</a:t>
            </a:r>
            <a:r>
              <a:t/>
            </a:r>
            <a:br/>
            <a:r>
              <a:rPr lang="pl-PL" sz="6000" b="1" strike="noStrike" spc="-1">
                <a:solidFill>
                  <a:srgbClr val="FFFFFF"/>
                </a:solidFill>
                <a:latin typeface="Calibri Light"/>
              </a:rPr>
              <a:t>Kulturní aspekty v literárním překladu</a:t>
            </a:r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67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4640" cy="1990440"/>
          </a:xfrm>
          <a:prstGeom prst="rect">
            <a:avLst/>
          </a:prstGeom>
          <a:ln w="0">
            <a:noFill/>
          </a:ln>
        </p:spPr>
      </p:pic>
      <p:sp>
        <p:nvSpPr>
          <p:cNvPr id="168" name="pole tekstowe 2"/>
          <p:cNvSpPr/>
          <p:nvPr/>
        </p:nvSpPr>
        <p:spPr>
          <a:xfrm>
            <a:off x="4386960" y="4360320"/>
            <a:ext cx="341748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FFFFFF"/>
                </a:solidFill>
                <a:latin typeface="Calibri"/>
              </a:rPr>
              <a:t>Małgorzata Słabicka-Turpeinen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7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71" name="PlaceHolder 1"/>
          <p:cNvSpPr>
            <a:spLocks noGrp="1"/>
          </p:cNvSpPr>
          <p:nvPr>
            <p:ph/>
          </p:nvPr>
        </p:nvSpPr>
        <p:spPr>
          <a:xfrm>
            <a:off x="1659960" y="639360"/>
            <a:ext cx="5281920" cy="4279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9000"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Složitosti kulturních souvislostí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Jazykové aspekty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Rozdílné vnímání reality, klimatických a zeměpisných reálií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Historické, sociální a politické faktory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Kulturní dědictví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Jak prolomit skleněný strop?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72" name="Obraz 1"/>
          <p:cNvPicPr/>
          <p:nvPr/>
        </p:nvPicPr>
        <p:blipFill>
          <a:blip r:embed="rId4"/>
          <a:stretch/>
        </p:blipFill>
        <p:spPr>
          <a:xfrm>
            <a:off x="7149240" y="321480"/>
            <a:ext cx="4617360" cy="459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7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75" name="PlaceHolder 1"/>
          <p:cNvSpPr>
            <a:spLocks noGrp="1"/>
          </p:cNvSpPr>
          <p:nvPr>
            <p:ph/>
          </p:nvPr>
        </p:nvSpPr>
        <p:spPr>
          <a:xfrm>
            <a:off x="1659960" y="639360"/>
            <a:ext cx="5281920" cy="4279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AutoNum type="arabicPeriod"/>
            </a:pPr>
            <a:r>
              <a:rPr lang="pl-PL" sz="2800" b="1" strike="noStrike" spc="-1">
                <a:solidFill>
                  <a:srgbClr val="C00000"/>
                </a:solidFill>
                <a:latin typeface="Calibri"/>
              </a:rPr>
              <a:t>Složitostí kulturních souvislostí</a:t>
            </a: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2. Jazykové aspekty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3. Rozdílné vnímání reality, klimatických a zeměpisných reálií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4. Historické, sociální a politické faktory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5. Kulturní dědictví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6. Jak prolomit skleněný strop?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76" name="Obraz 1"/>
          <p:cNvPicPr/>
          <p:nvPr/>
        </p:nvPicPr>
        <p:blipFill>
          <a:blip r:embed="rId4"/>
          <a:stretch/>
        </p:blipFill>
        <p:spPr>
          <a:xfrm>
            <a:off x="7149240" y="321480"/>
            <a:ext cx="4617360" cy="459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7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3864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79" name="PlaceHolder 1"/>
          <p:cNvSpPr>
            <a:spLocks noGrp="1"/>
          </p:cNvSpPr>
          <p:nvPr>
            <p:ph/>
          </p:nvPr>
        </p:nvSpPr>
        <p:spPr>
          <a:xfrm>
            <a:off x="1659960" y="266400"/>
            <a:ext cx="4145400" cy="4963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86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1" strike="noStrike" spc="-1">
                <a:solidFill>
                  <a:srgbClr val="C00000"/>
                </a:solidFill>
                <a:latin typeface="Calibri"/>
              </a:rPr>
              <a:t>Složitosti kulturních souvislostí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1" strike="noStrike" spc="-1">
                <a:solidFill>
                  <a:srgbClr val="C00000"/>
                </a:solidFill>
                <a:latin typeface="Calibri"/>
              </a:rPr>
              <a:t> 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aneb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Jaké výzvy se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skrývají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mezi řádky?</a:t>
            </a:r>
          </a:p>
        </p:txBody>
      </p:sp>
      <p:grpSp>
        <p:nvGrpSpPr>
          <p:cNvPr id="180" name="Diagram 7"/>
          <p:cNvGrpSpPr/>
          <p:nvPr/>
        </p:nvGrpSpPr>
        <p:grpSpPr>
          <a:xfrm>
            <a:off x="4980240" y="195480"/>
            <a:ext cx="6568560" cy="4839480"/>
            <a:chOff x="4980240" y="195480"/>
            <a:chExt cx="6568560" cy="4839480"/>
          </a:xfrm>
        </p:grpSpPr>
        <p:sp>
          <p:nvSpPr>
            <p:cNvPr id="181" name="Obdélník 180"/>
            <p:cNvSpPr/>
            <p:nvPr/>
          </p:nvSpPr>
          <p:spPr>
            <a:xfrm>
              <a:off x="4980240" y="195480"/>
              <a:ext cx="6568560" cy="48394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2" name="Volný tvar 181"/>
            <p:cNvSpPr/>
            <p:nvPr/>
          </p:nvSpPr>
          <p:spPr>
            <a:xfrm>
              <a:off x="7975440" y="1425960"/>
              <a:ext cx="2436120" cy="213120"/>
            </a:xfrm>
            <a:custGeom>
              <a:avLst/>
              <a:gdLst/>
              <a:ahLst/>
              <a:cxnLst/>
              <a:rect l="l" t="t" r="r" b="b"/>
              <a:pathLst>
                <a:path w="2436617" h="213443">
                  <a:moveTo>
                    <a:pt x="0" y="0"/>
                  </a:moveTo>
                  <a:lnTo>
                    <a:pt x="0" y="106721"/>
                  </a:lnTo>
                  <a:lnTo>
                    <a:pt x="2436617" y="106721"/>
                  </a:lnTo>
                  <a:lnTo>
                    <a:pt x="2436617" y="213443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3" name="Volný tvar 182"/>
            <p:cNvSpPr/>
            <p:nvPr/>
          </p:nvSpPr>
          <p:spPr>
            <a:xfrm>
              <a:off x="9210240" y="2147760"/>
              <a:ext cx="1808640" cy="213120"/>
            </a:xfrm>
            <a:custGeom>
              <a:avLst/>
              <a:gdLst/>
              <a:ahLst/>
              <a:cxnLst/>
              <a:rect l="l" t="t" r="r" b="b"/>
              <a:pathLst>
                <a:path w="1809101" h="213443">
                  <a:moveTo>
                    <a:pt x="0" y="0"/>
                  </a:moveTo>
                  <a:lnTo>
                    <a:pt x="0" y="106721"/>
                  </a:lnTo>
                  <a:lnTo>
                    <a:pt x="1809101" y="106721"/>
                  </a:lnTo>
                  <a:lnTo>
                    <a:pt x="1809101" y="213443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4" name="Volný tvar 183"/>
            <p:cNvSpPr/>
            <p:nvPr/>
          </p:nvSpPr>
          <p:spPr>
            <a:xfrm>
              <a:off x="9789480" y="2869200"/>
              <a:ext cx="591840" cy="1747800"/>
            </a:xfrm>
            <a:custGeom>
              <a:avLst/>
              <a:gdLst/>
              <a:ahLst/>
              <a:cxnLst/>
              <a:rect l="l" t="t" r="r" b="b"/>
              <a:pathLst>
                <a:path w="592038" h="1748204">
                  <a:moveTo>
                    <a:pt x="0" y="0"/>
                  </a:moveTo>
                  <a:lnTo>
                    <a:pt x="0" y="1748204"/>
                  </a:lnTo>
                  <a:lnTo>
                    <a:pt x="592038" y="1748204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5" name="Volný tvar 184"/>
            <p:cNvSpPr/>
            <p:nvPr/>
          </p:nvSpPr>
          <p:spPr>
            <a:xfrm>
              <a:off x="9789480" y="2869200"/>
              <a:ext cx="467280" cy="1026360"/>
            </a:xfrm>
            <a:custGeom>
              <a:avLst/>
              <a:gdLst/>
              <a:ahLst/>
              <a:cxnLst/>
              <a:rect l="l" t="t" r="r" b="b"/>
              <a:pathLst>
                <a:path w="467542" h="1026561">
                  <a:moveTo>
                    <a:pt x="0" y="0"/>
                  </a:moveTo>
                  <a:lnTo>
                    <a:pt x="0" y="1026561"/>
                  </a:lnTo>
                  <a:lnTo>
                    <a:pt x="467542" y="1026561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6" name="Volný tvar 185"/>
            <p:cNvSpPr/>
            <p:nvPr/>
          </p:nvSpPr>
          <p:spPr>
            <a:xfrm>
              <a:off x="9789480" y="2869200"/>
              <a:ext cx="467280" cy="333000"/>
            </a:xfrm>
            <a:custGeom>
              <a:avLst/>
              <a:gdLst/>
              <a:ahLst/>
              <a:cxnLst/>
              <a:rect l="l" t="t" r="r" b="b"/>
              <a:pathLst>
                <a:path w="467542" h="333388">
                  <a:moveTo>
                    <a:pt x="0" y="0"/>
                  </a:moveTo>
                  <a:lnTo>
                    <a:pt x="0" y="333388"/>
                  </a:lnTo>
                  <a:lnTo>
                    <a:pt x="467542" y="333388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7" name="Volný tvar 186"/>
            <p:cNvSpPr/>
            <p:nvPr/>
          </p:nvSpPr>
          <p:spPr>
            <a:xfrm>
              <a:off x="9210240" y="2147760"/>
              <a:ext cx="578880" cy="213120"/>
            </a:xfrm>
            <a:custGeom>
              <a:avLst/>
              <a:gdLst/>
              <a:ahLst/>
              <a:cxnLst/>
              <a:rect l="l" t="t" r="r" b="b"/>
              <a:pathLst>
                <a:path w="579260" h="213443">
                  <a:moveTo>
                    <a:pt x="0" y="0"/>
                  </a:moveTo>
                  <a:lnTo>
                    <a:pt x="0" y="106721"/>
                  </a:lnTo>
                  <a:lnTo>
                    <a:pt x="579260" y="106721"/>
                  </a:lnTo>
                  <a:lnTo>
                    <a:pt x="579260" y="213443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8" name="Volný tvar 187"/>
            <p:cNvSpPr/>
            <p:nvPr/>
          </p:nvSpPr>
          <p:spPr>
            <a:xfrm>
              <a:off x="8595360" y="2147760"/>
              <a:ext cx="614520" cy="213120"/>
            </a:xfrm>
            <a:custGeom>
              <a:avLst/>
              <a:gdLst/>
              <a:ahLst/>
              <a:cxnLst/>
              <a:rect l="l" t="t" r="r" b="b"/>
              <a:pathLst>
                <a:path w="614920" h="213443">
                  <a:moveTo>
                    <a:pt x="614920" y="0"/>
                  </a:moveTo>
                  <a:lnTo>
                    <a:pt x="614920" y="106721"/>
                  </a:lnTo>
                  <a:lnTo>
                    <a:pt x="0" y="106721"/>
                  </a:lnTo>
                  <a:lnTo>
                    <a:pt x="0" y="213443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9" name="Volný tvar 188"/>
            <p:cNvSpPr/>
            <p:nvPr/>
          </p:nvSpPr>
          <p:spPr>
            <a:xfrm>
              <a:off x="7401240" y="2147760"/>
              <a:ext cx="1808640" cy="213120"/>
            </a:xfrm>
            <a:custGeom>
              <a:avLst/>
              <a:gdLst/>
              <a:ahLst/>
              <a:cxnLst/>
              <a:rect l="l" t="t" r="r" b="b"/>
              <a:pathLst>
                <a:path w="1809101" h="213443">
                  <a:moveTo>
                    <a:pt x="1809101" y="0"/>
                  </a:moveTo>
                  <a:lnTo>
                    <a:pt x="1809101" y="106721"/>
                  </a:lnTo>
                  <a:lnTo>
                    <a:pt x="0" y="106721"/>
                  </a:lnTo>
                  <a:lnTo>
                    <a:pt x="0" y="213443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0" name="Volný tvar 189"/>
            <p:cNvSpPr/>
            <p:nvPr/>
          </p:nvSpPr>
          <p:spPr>
            <a:xfrm>
              <a:off x="7975440" y="1425960"/>
              <a:ext cx="1234440" cy="213120"/>
            </a:xfrm>
            <a:custGeom>
              <a:avLst/>
              <a:gdLst/>
              <a:ahLst/>
              <a:cxnLst/>
              <a:rect l="l" t="t" r="r" b="b"/>
              <a:pathLst>
                <a:path w="1234880" h="213443">
                  <a:moveTo>
                    <a:pt x="0" y="0"/>
                  </a:moveTo>
                  <a:lnTo>
                    <a:pt x="0" y="106721"/>
                  </a:lnTo>
                  <a:lnTo>
                    <a:pt x="1234880" y="106721"/>
                  </a:lnTo>
                  <a:lnTo>
                    <a:pt x="1234880" y="213443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1" name="Volný tvar 190"/>
            <p:cNvSpPr/>
            <p:nvPr/>
          </p:nvSpPr>
          <p:spPr>
            <a:xfrm>
              <a:off x="5510520" y="2147760"/>
              <a:ext cx="467280" cy="1026360"/>
            </a:xfrm>
            <a:custGeom>
              <a:avLst/>
              <a:gdLst/>
              <a:ahLst/>
              <a:cxnLst/>
              <a:rect l="l" t="t" r="r" b="b"/>
              <a:pathLst>
                <a:path w="467542" h="1026561">
                  <a:moveTo>
                    <a:pt x="0" y="0"/>
                  </a:moveTo>
                  <a:lnTo>
                    <a:pt x="0" y="1026561"/>
                  </a:lnTo>
                  <a:lnTo>
                    <a:pt x="467542" y="1026561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2" name="Volný tvar 191"/>
            <p:cNvSpPr/>
            <p:nvPr/>
          </p:nvSpPr>
          <p:spPr>
            <a:xfrm>
              <a:off x="5510520" y="2147760"/>
              <a:ext cx="467280" cy="304560"/>
            </a:xfrm>
            <a:custGeom>
              <a:avLst/>
              <a:gdLst/>
              <a:ahLst/>
              <a:cxnLst/>
              <a:rect l="l" t="t" r="r" b="b"/>
              <a:pathLst>
                <a:path w="467542" h="304919">
                  <a:moveTo>
                    <a:pt x="0" y="0"/>
                  </a:moveTo>
                  <a:lnTo>
                    <a:pt x="0" y="304919"/>
                  </a:lnTo>
                  <a:lnTo>
                    <a:pt x="467542" y="304919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3" name="Volný tvar 192"/>
            <p:cNvSpPr/>
            <p:nvPr/>
          </p:nvSpPr>
          <p:spPr>
            <a:xfrm>
              <a:off x="5510520" y="1425960"/>
              <a:ext cx="2464200" cy="213120"/>
            </a:xfrm>
            <a:custGeom>
              <a:avLst/>
              <a:gdLst/>
              <a:ahLst/>
              <a:cxnLst/>
              <a:rect l="l" t="t" r="r" b="b"/>
              <a:pathLst>
                <a:path w="2464721" h="213443">
                  <a:moveTo>
                    <a:pt x="2464721" y="0"/>
                  </a:moveTo>
                  <a:lnTo>
                    <a:pt x="2464721" y="106721"/>
                  </a:lnTo>
                  <a:lnTo>
                    <a:pt x="0" y="106721"/>
                  </a:lnTo>
                  <a:lnTo>
                    <a:pt x="0" y="213443"/>
                  </a:lnTo>
                </a:path>
              </a:pathLst>
            </a:custGeom>
            <a:noFill/>
            <a:ln>
              <a:solidFill>
                <a:srgbClr val="5B9BD5">
                  <a:shade val="8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4" name="Volný tvar 193"/>
            <p:cNvSpPr/>
            <p:nvPr/>
          </p:nvSpPr>
          <p:spPr>
            <a:xfrm>
              <a:off x="7360200" y="704160"/>
              <a:ext cx="614520" cy="213120"/>
            </a:xfrm>
            <a:custGeom>
              <a:avLst/>
              <a:gdLst/>
              <a:ahLst/>
              <a:cxnLst/>
              <a:rect l="l" t="t" r="r" b="b"/>
              <a:pathLst>
                <a:path w="614920" h="213443">
                  <a:moveTo>
                    <a:pt x="0" y="0"/>
                  </a:moveTo>
                  <a:lnTo>
                    <a:pt x="0" y="106721"/>
                  </a:lnTo>
                  <a:lnTo>
                    <a:pt x="614920" y="106721"/>
                  </a:lnTo>
                  <a:lnTo>
                    <a:pt x="614920" y="213443"/>
                  </a:lnTo>
                </a:path>
              </a:pathLst>
            </a:cu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5" name="Volný tvar 194"/>
            <p:cNvSpPr/>
            <p:nvPr/>
          </p:nvSpPr>
          <p:spPr>
            <a:xfrm>
              <a:off x="6745320" y="704160"/>
              <a:ext cx="614520" cy="213120"/>
            </a:xfrm>
            <a:custGeom>
              <a:avLst/>
              <a:gdLst/>
              <a:ahLst/>
              <a:cxnLst/>
              <a:rect l="l" t="t" r="r" b="b"/>
              <a:pathLst>
                <a:path w="614920" h="213443">
                  <a:moveTo>
                    <a:pt x="614920" y="0"/>
                  </a:moveTo>
                  <a:lnTo>
                    <a:pt x="614920" y="106721"/>
                  </a:lnTo>
                  <a:lnTo>
                    <a:pt x="0" y="106721"/>
                  </a:lnTo>
                  <a:lnTo>
                    <a:pt x="0" y="213443"/>
                  </a:lnTo>
                </a:path>
              </a:pathLst>
            </a:cu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6" name="Oblouk 195"/>
            <p:cNvSpPr/>
            <p:nvPr/>
          </p:nvSpPr>
          <p:spPr>
            <a:xfrm>
              <a:off x="7106400" y="19620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7" name="Oblouk 196"/>
            <p:cNvSpPr/>
            <p:nvPr/>
          </p:nvSpPr>
          <p:spPr>
            <a:xfrm>
              <a:off x="7106400" y="19620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8" name="Obdélník 197"/>
            <p:cNvSpPr/>
            <p:nvPr/>
          </p:nvSpPr>
          <p:spPr>
            <a:xfrm>
              <a:off x="6852240" y="28764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kultura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199" name="Oblouk 198"/>
            <p:cNvSpPr/>
            <p:nvPr/>
          </p:nvSpPr>
          <p:spPr>
            <a:xfrm>
              <a:off x="6491520" y="9176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0" name="Oblouk 199"/>
            <p:cNvSpPr/>
            <p:nvPr/>
          </p:nvSpPr>
          <p:spPr>
            <a:xfrm>
              <a:off x="6491520" y="9176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1" name="Obdélník 200"/>
            <p:cNvSpPr/>
            <p:nvPr/>
          </p:nvSpPr>
          <p:spPr>
            <a:xfrm>
              <a:off x="6237360" y="10090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materiální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02" name="Oblouk 201"/>
            <p:cNvSpPr/>
            <p:nvPr/>
          </p:nvSpPr>
          <p:spPr>
            <a:xfrm>
              <a:off x="7721280" y="9176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3" name="Oblouk 202"/>
            <p:cNvSpPr/>
            <p:nvPr/>
          </p:nvSpPr>
          <p:spPr>
            <a:xfrm>
              <a:off x="7721280" y="9176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4" name="Obdélník 203"/>
            <p:cNvSpPr/>
            <p:nvPr/>
          </p:nvSpPr>
          <p:spPr>
            <a:xfrm>
              <a:off x="7467120" y="10090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nemateriální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05" name="Oblouk 204"/>
            <p:cNvSpPr/>
            <p:nvPr/>
          </p:nvSpPr>
          <p:spPr>
            <a:xfrm>
              <a:off x="5256360" y="16394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6" name="Oblouk 205"/>
            <p:cNvSpPr/>
            <p:nvPr/>
          </p:nvSpPr>
          <p:spPr>
            <a:xfrm>
              <a:off x="5256360" y="16394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7" name="Obdélník 206"/>
            <p:cNvSpPr/>
            <p:nvPr/>
          </p:nvSpPr>
          <p:spPr>
            <a:xfrm>
              <a:off x="5002200" y="17308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duchovní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08" name="Oblouk 207"/>
            <p:cNvSpPr/>
            <p:nvPr/>
          </p:nvSpPr>
          <p:spPr>
            <a:xfrm>
              <a:off x="5916960" y="23612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9" name="Oblouk 208"/>
            <p:cNvSpPr/>
            <p:nvPr/>
          </p:nvSpPr>
          <p:spPr>
            <a:xfrm>
              <a:off x="5916960" y="23612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0" name="Obdélník 209"/>
            <p:cNvSpPr/>
            <p:nvPr/>
          </p:nvSpPr>
          <p:spPr>
            <a:xfrm>
              <a:off x="5663160" y="24526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náboženství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11" name="Oblouk 210"/>
            <p:cNvSpPr/>
            <p:nvPr/>
          </p:nvSpPr>
          <p:spPr>
            <a:xfrm>
              <a:off x="5916960" y="308268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2" name="Oblouk 211"/>
            <p:cNvSpPr/>
            <p:nvPr/>
          </p:nvSpPr>
          <p:spPr>
            <a:xfrm>
              <a:off x="5916960" y="308268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3" name="Obdélník 212"/>
            <p:cNvSpPr/>
            <p:nvPr/>
          </p:nvSpPr>
          <p:spPr>
            <a:xfrm>
              <a:off x="5663160" y="317412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hodnoty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14" name="Oblouk 213"/>
            <p:cNvSpPr/>
            <p:nvPr/>
          </p:nvSpPr>
          <p:spPr>
            <a:xfrm>
              <a:off x="8956080" y="16394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5" name="Oblouk 214"/>
            <p:cNvSpPr/>
            <p:nvPr/>
          </p:nvSpPr>
          <p:spPr>
            <a:xfrm>
              <a:off x="8956080" y="16394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6" name="Obdélník 215"/>
            <p:cNvSpPr/>
            <p:nvPr/>
          </p:nvSpPr>
          <p:spPr>
            <a:xfrm>
              <a:off x="8701920" y="17308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intelektuální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17" name="Oblouk 216"/>
            <p:cNvSpPr/>
            <p:nvPr/>
          </p:nvSpPr>
          <p:spPr>
            <a:xfrm>
              <a:off x="7147080" y="23612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8" name="Oblouk 217"/>
            <p:cNvSpPr/>
            <p:nvPr/>
          </p:nvSpPr>
          <p:spPr>
            <a:xfrm>
              <a:off x="7147080" y="23612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9" name="Obdélník 218"/>
            <p:cNvSpPr/>
            <p:nvPr/>
          </p:nvSpPr>
          <p:spPr>
            <a:xfrm>
              <a:off x="6892920" y="24526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Vědecké a technologické úspěchy,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20" name="Oblouk 219"/>
            <p:cNvSpPr/>
            <p:nvPr/>
          </p:nvSpPr>
          <p:spPr>
            <a:xfrm>
              <a:off x="8358840" y="2361240"/>
              <a:ext cx="47232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1" name="Oblouk 220"/>
            <p:cNvSpPr/>
            <p:nvPr/>
          </p:nvSpPr>
          <p:spPr>
            <a:xfrm>
              <a:off x="8358840" y="2361240"/>
              <a:ext cx="47232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2" name="Obdélník 221"/>
            <p:cNvSpPr/>
            <p:nvPr/>
          </p:nvSpPr>
          <p:spPr>
            <a:xfrm>
              <a:off x="8122680" y="2452680"/>
              <a:ext cx="94464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symbolika </a:t>
              </a:r>
              <a:endParaRPr lang="cs-CZ" sz="1200" b="0" strike="noStrike" spc="-1">
                <a:latin typeface="Arial"/>
              </a:endParaRPr>
            </a:p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( jazyk)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23" name="Oblouk 222"/>
            <p:cNvSpPr/>
            <p:nvPr/>
          </p:nvSpPr>
          <p:spPr>
            <a:xfrm>
              <a:off x="9535320" y="23612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4" name="Oblouk 223"/>
            <p:cNvSpPr/>
            <p:nvPr/>
          </p:nvSpPr>
          <p:spPr>
            <a:xfrm>
              <a:off x="9535320" y="23612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5" name="Obdélník 224"/>
            <p:cNvSpPr/>
            <p:nvPr/>
          </p:nvSpPr>
          <p:spPr>
            <a:xfrm>
              <a:off x="9281160" y="24526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normy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26" name="Oblouk 225"/>
            <p:cNvSpPr/>
            <p:nvPr/>
          </p:nvSpPr>
          <p:spPr>
            <a:xfrm>
              <a:off x="10195920" y="311112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7" name="Oblouk 226"/>
            <p:cNvSpPr/>
            <p:nvPr/>
          </p:nvSpPr>
          <p:spPr>
            <a:xfrm>
              <a:off x="10195920" y="311112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8" name="Obdélník 227"/>
            <p:cNvSpPr/>
            <p:nvPr/>
          </p:nvSpPr>
          <p:spPr>
            <a:xfrm>
              <a:off x="9941760" y="320256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Zvyky, tradice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29" name="Oblouk 228"/>
            <p:cNvSpPr/>
            <p:nvPr/>
          </p:nvSpPr>
          <p:spPr>
            <a:xfrm>
              <a:off x="10195920" y="380448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0" name="Oblouk 229"/>
            <p:cNvSpPr/>
            <p:nvPr/>
          </p:nvSpPr>
          <p:spPr>
            <a:xfrm>
              <a:off x="10195920" y="380448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1" name="Obdélník 230"/>
            <p:cNvSpPr/>
            <p:nvPr/>
          </p:nvSpPr>
          <p:spPr>
            <a:xfrm>
              <a:off x="9941760" y="389592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mentalita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32" name="Oblouk 231"/>
            <p:cNvSpPr/>
            <p:nvPr/>
          </p:nvSpPr>
          <p:spPr>
            <a:xfrm>
              <a:off x="10296360" y="4525920"/>
              <a:ext cx="70848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3" name="Oblouk 232"/>
            <p:cNvSpPr/>
            <p:nvPr/>
          </p:nvSpPr>
          <p:spPr>
            <a:xfrm>
              <a:off x="10296360" y="4525920"/>
              <a:ext cx="70848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4" name="Obdélník 233"/>
            <p:cNvSpPr/>
            <p:nvPr/>
          </p:nvSpPr>
          <p:spPr>
            <a:xfrm>
              <a:off x="9941760" y="4617360"/>
              <a:ext cx="141768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1200" b="1" strike="noStrike" spc="-1">
                  <a:solidFill>
                    <a:srgbClr val="000000"/>
                  </a:solidFill>
                  <a:latin typeface="Credit Suisse Type Light"/>
                </a:rPr>
                <a:t>Právní uspořádání, politika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35" name="Oblouk 234"/>
            <p:cNvSpPr/>
            <p:nvPr/>
          </p:nvSpPr>
          <p:spPr>
            <a:xfrm>
              <a:off x="10765080" y="23612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6" name="Oblouk 235"/>
            <p:cNvSpPr/>
            <p:nvPr/>
          </p:nvSpPr>
          <p:spPr>
            <a:xfrm>
              <a:off x="10765080" y="23612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7" name="Obdélník 236"/>
            <p:cNvSpPr/>
            <p:nvPr/>
          </p:nvSpPr>
          <p:spPr>
            <a:xfrm>
              <a:off x="10510920" y="24526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420"/>
                </a:spcAft>
              </a:pPr>
              <a:r>
                <a:rPr lang="pl-PL" sz="1200" b="1" strike="noStrike" spc="-1">
                  <a:solidFill>
                    <a:srgbClr val="000000"/>
                  </a:solidFill>
                  <a:latin typeface="Calibri"/>
                </a:rPr>
                <a:t>umění</a:t>
              </a:r>
              <a:endParaRPr lang="cs-CZ" sz="1200" b="0" strike="noStrike" spc="-1">
                <a:latin typeface="Arial"/>
              </a:endParaRPr>
            </a:p>
          </p:txBody>
        </p:sp>
        <p:sp>
          <p:nvSpPr>
            <p:cNvPr id="238" name="Oblouk 237"/>
            <p:cNvSpPr/>
            <p:nvPr/>
          </p:nvSpPr>
          <p:spPr>
            <a:xfrm>
              <a:off x="10157760" y="1639440"/>
              <a:ext cx="507960" cy="507960"/>
            </a:xfrm>
            <a:prstGeom prst="arc">
              <a:avLst>
                <a:gd name="adj1" fmla="val 13200000"/>
                <a:gd name="adj2" fmla="val 192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9" name="Oblouk 238"/>
            <p:cNvSpPr/>
            <p:nvPr/>
          </p:nvSpPr>
          <p:spPr>
            <a:xfrm>
              <a:off x="10157760" y="1639440"/>
              <a:ext cx="507960" cy="507960"/>
            </a:xfrm>
            <a:prstGeom prst="arc">
              <a:avLst>
                <a:gd name="adj1" fmla="val 2400000"/>
                <a:gd name="adj2" fmla="val 8400000"/>
              </a:avLst>
            </a:pr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40" name="Obdélník 239"/>
            <p:cNvSpPr/>
            <p:nvPr/>
          </p:nvSpPr>
          <p:spPr>
            <a:xfrm>
              <a:off x="9903600" y="1730880"/>
              <a:ext cx="1015920" cy="3247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7560" tIns="7560" rIns="7560" bIns="75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420"/>
                </a:spcAft>
              </a:pPr>
              <a:r>
                <a:rPr lang="pl-PL" sz="1200" b="1" strike="noStrike" spc="-1">
                  <a:solidFill>
                    <a:srgbClr val="000000"/>
                  </a:solidFill>
                  <a:latin typeface="Calibri"/>
                </a:rPr>
                <a:t>dějiny</a:t>
              </a:r>
              <a:endParaRPr lang="cs-CZ" sz="12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4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43" name="PlaceHolder 1"/>
          <p:cNvSpPr>
            <a:spLocks noGrp="1"/>
          </p:cNvSpPr>
          <p:nvPr>
            <p:ph/>
          </p:nvPr>
        </p:nvSpPr>
        <p:spPr>
          <a:xfrm>
            <a:off x="1659960" y="639360"/>
            <a:ext cx="5326200" cy="4447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8000"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Složitosti jazykových souvislostí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AutoNum type="arabicPeriod"/>
            </a:pPr>
            <a:r>
              <a:rPr lang="pl-PL" sz="2800" b="1" strike="noStrike" spc="-1">
                <a:solidFill>
                  <a:srgbClr val="C00000"/>
                </a:solidFill>
                <a:latin typeface="Calibri"/>
              </a:rPr>
              <a:t>Aspekty językowe</a:t>
            </a: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Rozdílné vnímání reality, klimatických a zeměpisných reálií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Historické, sociální a politické faktory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Kulturní dědictví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Jak prolomit skleněný strop?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44" name="Obraz 1"/>
          <p:cNvPicPr/>
          <p:nvPr/>
        </p:nvPicPr>
        <p:blipFill>
          <a:blip r:embed="rId4"/>
          <a:stretch/>
        </p:blipFill>
        <p:spPr>
          <a:xfrm>
            <a:off x="7149240" y="321480"/>
            <a:ext cx="4617360" cy="459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46" name="PlaceHolder 1"/>
          <p:cNvSpPr>
            <a:spLocks noGrp="1"/>
          </p:cNvSpPr>
          <p:nvPr>
            <p:ph type="title"/>
          </p:nvPr>
        </p:nvSpPr>
        <p:spPr>
          <a:xfrm>
            <a:off x="2072160" y="338400"/>
            <a:ext cx="936180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C00000"/>
                </a:solidFill>
                <a:latin typeface="Calibri Light"/>
              </a:rPr>
              <a:t>Jazykové aspekty - příklady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7" name="PlaceHolder 2"/>
          <p:cNvSpPr>
            <a:spLocks noGrp="1"/>
          </p:cNvSpPr>
          <p:nvPr>
            <p:ph/>
          </p:nvPr>
        </p:nvSpPr>
        <p:spPr>
          <a:xfrm>
            <a:off x="1652760" y="1663920"/>
            <a:ext cx="9195480" cy="3562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Jazykové pasti, např. Slovní hříčky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Gramatické nuance – např. Použití nepřímé řeči v narativu německého jazyka a jiných germánkých jazycích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Rozdíly v tvorbě slov – např. Zdrobněliny v polštině a jiných slovánských jazycích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4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5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51" name="PlaceHolder 1"/>
          <p:cNvSpPr>
            <a:spLocks noGrp="1"/>
          </p:cNvSpPr>
          <p:nvPr>
            <p:ph/>
          </p:nvPr>
        </p:nvSpPr>
        <p:spPr>
          <a:xfrm>
            <a:off x="1659960" y="639360"/>
            <a:ext cx="5202000" cy="4279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6000"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Složitosti kulturních souvislostí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Jazykové aspekty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AutoNum type="arabicPeriod"/>
            </a:pPr>
            <a:r>
              <a:rPr lang="pl-PL" sz="2800" b="1" strike="noStrike" spc="-1">
                <a:solidFill>
                  <a:srgbClr val="C00000"/>
                </a:solidFill>
                <a:latin typeface="Calibri"/>
              </a:rPr>
              <a:t>Rozdílné vnímání reality, klimatických a zeměpisných reálií</a:t>
            </a: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Historické, sociální a politické faktory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Kulturní dědictví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Jak prolomit skleněný strop?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52" name="Obraz 1"/>
          <p:cNvPicPr/>
          <p:nvPr/>
        </p:nvPicPr>
        <p:blipFill>
          <a:blip r:embed="rId4"/>
          <a:stretch/>
        </p:blipFill>
        <p:spPr>
          <a:xfrm>
            <a:off x="7149240" y="321480"/>
            <a:ext cx="4617360" cy="459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54" name="PlaceHolder 1"/>
          <p:cNvSpPr>
            <a:spLocks noGrp="1"/>
          </p:cNvSpPr>
          <p:nvPr>
            <p:ph type="title"/>
          </p:nvPr>
        </p:nvSpPr>
        <p:spPr>
          <a:xfrm>
            <a:off x="2072160" y="338400"/>
            <a:ext cx="936180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C00000"/>
                </a:solidFill>
                <a:latin typeface="Calibri Light"/>
              </a:rPr>
              <a:t>Rozdílné vnímání reality, klimatické a zeměpisné reália - příklady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5" name="PlaceHolder 2"/>
          <p:cNvSpPr>
            <a:spLocks noGrp="1"/>
          </p:cNvSpPr>
          <p:nvPr>
            <p:ph/>
          </p:nvPr>
        </p:nvSpPr>
        <p:spPr>
          <a:xfrm>
            <a:off x="1523880" y="2280240"/>
            <a:ext cx="9361800" cy="29692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Rozdílná úroveň přímého sdělení a verbalizace obsahu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Rozdíly ve vnímání času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Rozdíly v klimatických a zeměpisných reálií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5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59" name="PlaceHolder 1"/>
          <p:cNvSpPr>
            <a:spLocks noGrp="1"/>
          </p:cNvSpPr>
          <p:nvPr>
            <p:ph/>
          </p:nvPr>
        </p:nvSpPr>
        <p:spPr>
          <a:xfrm>
            <a:off x="1659960" y="639360"/>
            <a:ext cx="5488560" cy="4279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Složitost kulturních souvislostí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Jazykové aspekty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Rozdílné vnímání reality, kliamtické a zeměpisné reália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AutoNum type="arabicPeriod"/>
            </a:pPr>
            <a:r>
              <a:rPr lang="pl-PL" sz="2800" b="1" strike="noStrike" spc="-1">
                <a:solidFill>
                  <a:srgbClr val="C00000"/>
                </a:solidFill>
                <a:latin typeface="Calibri"/>
              </a:rPr>
              <a:t>Historické, sociální a politické faktory</a:t>
            </a: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Kulturní dědictví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Jak prolomit skleněný strop?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60" name="Obraz 1"/>
          <p:cNvPicPr/>
          <p:nvPr/>
        </p:nvPicPr>
        <p:blipFill>
          <a:blip r:embed="rId4"/>
          <a:stretch/>
        </p:blipFill>
        <p:spPr>
          <a:xfrm>
            <a:off x="7149240" y="321480"/>
            <a:ext cx="4617360" cy="459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62" name="PlaceHolder 1"/>
          <p:cNvSpPr>
            <a:spLocks noGrp="1"/>
          </p:cNvSpPr>
          <p:nvPr>
            <p:ph type="title"/>
          </p:nvPr>
        </p:nvSpPr>
        <p:spPr>
          <a:xfrm>
            <a:off x="1668960" y="338400"/>
            <a:ext cx="976500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C00000"/>
                </a:solidFill>
                <a:latin typeface="Calibri Light"/>
              </a:rPr>
              <a:t>Historické, sociální a politické faktory - příklady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3" name="PlaceHolder 2"/>
          <p:cNvSpPr>
            <a:spLocks noGrp="1"/>
          </p:cNvSpPr>
          <p:nvPr>
            <p:ph/>
          </p:nvPr>
        </p:nvSpPr>
        <p:spPr>
          <a:xfrm>
            <a:off x="1592640" y="2091960"/>
            <a:ext cx="10661400" cy="3342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Dějiny a používání vlastních názvosloví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Historické a ekonomické reália a vývoj názvosloví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Genderová rovnost a gramatický rod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Přizpůsobení názvosloví a mluvnická stavba vět různých věkových skupin v různých obdobích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Vliv ideologie a politických souvislostí</a:t>
            </a:r>
          </a:p>
        </p:txBody>
      </p:sp>
      <p:pic>
        <p:nvPicPr>
          <p:cNvPr id="26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6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67" name="PlaceHolder 1"/>
          <p:cNvSpPr>
            <a:spLocks noGrp="1"/>
          </p:cNvSpPr>
          <p:nvPr>
            <p:ph/>
          </p:nvPr>
        </p:nvSpPr>
        <p:spPr>
          <a:xfrm>
            <a:off x="1659960" y="639360"/>
            <a:ext cx="5488560" cy="4279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Složitost kulturních souvislostí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Jazykové aspekty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Rozdílné vnímání reality, klimatické a zeměpisné reália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Historické a politické faktory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AutoNum type="arabicPeriod"/>
            </a:pPr>
            <a:r>
              <a:rPr lang="pl-PL" sz="2800" b="1" strike="noStrike" spc="-1">
                <a:solidFill>
                  <a:srgbClr val="C00000"/>
                </a:solidFill>
                <a:latin typeface="Calibri"/>
              </a:rPr>
              <a:t>Kulturní dědictví</a:t>
            </a: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Jak prolomit skleněný strop?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68" name="Obraz 1"/>
          <p:cNvPicPr/>
          <p:nvPr/>
        </p:nvPicPr>
        <p:blipFill>
          <a:blip r:embed="rId4"/>
          <a:stretch/>
        </p:blipFill>
        <p:spPr>
          <a:xfrm>
            <a:off x="7149240" y="321480"/>
            <a:ext cx="4617360" cy="459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70" name="PlaceHolder 1"/>
          <p:cNvSpPr>
            <a:spLocks noGrp="1"/>
          </p:cNvSpPr>
          <p:nvPr>
            <p:ph type="title"/>
          </p:nvPr>
        </p:nvSpPr>
        <p:spPr>
          <a:xfrm>
            <a:off x="2072160" y="338400"/>
            <a:ext cx="936180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C00000"/>
                </a:solidFill>
                <a:latin typeface="Calibri Light"/>
              </a:rPr>
              <a:t>Kulturní dědictví - příklady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1" name="PlaceHolder 2"/>
          <p:cNvSpPr>
            <a:spLocks noGrp="1"/>
          </p:cNvSpPr>
          <p:nvPr>
            <p:ph/>
          </p:nvPr>
        </p:nvSpPr>
        <p:spPr>
          <a:xfrm>
            <a:off x="1617840" y="1594800"/>
            <a:ext cx="10573920" cy="34030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Odkazy na literaturu, písně, kultovní filmy atd. 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Personifikace a imaginace 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Jiný smysl pro humoru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Odkazy na mýty, legendy, tradice a pověry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Síla zvyku: Boj o Annu / Anne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7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7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275" name="Obraz 5"/>
          <p:cNvPicPr/>
          <p:nvPr/>
        </p:nvPicPr>
        <p:blipFill>
          <a:blip r:embed="rId4"/>
          <a:stretch/>
        </p:blipFill>
        <p:spPr>
          <a:xfrm>
            <a:off x="1301400" y="231120"/>
            <a:ext cx="1526760" cy="2317320"/>
          </a:xfrm>
          <a:prstGeom prst="rect">
            <a:avLst/>
          </a:prstGeom>
          <a:ln w="0">
            <a:noFill/>
          </a:ln>
        </p:spPr>
      </p:pic>
      <p:pic>
        <p:nvPicPr>
          <p:cNvPr id="276" name="Obraz 6"/>
          <p:cNvPicPr/>
          <p:nvPr/>
        </p:nvPicPr>
        <p:blipFill>
          <a:blip r:embed="rId5"/>
          <a:stretch/>
        </p:blipFill>
        <p:spPr>
          <a:xfrm rot="865200">
            <a:off x="1811880" y="1693800"/>
            <a:ext cx="1822680" cy="2543400"/>
          </a:xfrm>
          <a:prstGeom prst="rect">
            <a:avLst/>
          </a:prstGeom>
          <a:ln w="0">
            <a:noFill/>
          </a:ln>
        </p:spPr>
      </p:pic>
      <p:pic>
        <p:nvPicPr>
          <p:cNvPr id="277" name="Obraz 7"/>
          <p:cNvPicPr/>
          <p:nvPr/>
        </p:nvPicPr>
        <p:blipFill>
          <a:blip r:embed="rId6"/>
          <a:stretch/>
        </p:blipFill>
        <p:spPr>
          <a:xfrm rot="21067200">
            <a:off x="1407960" y="2928240"/>
            <a:ext cx="1628280" cy="2317320"/>
          </a:xfrm>
          <a:prstGeom prst="rect">
            <a:avLst/>
          </a:prstGeom>
          <a:ln w="0">
            <a:noFill/>
          </a:ln>
        </p:spPr>
      </p:pic>
      <p:pic>
        <p:nvPicPr>
          <p:cNvPr id="278" name="Obraz 8"/>
          <p:cNvPicPr/>
          <p:nvPr/>
        </p:nvPicPr>
        <p:blipFill>
          <a:blip r:embed="rId7"/>
          <a:srcRect l="51251" t="45910" r="1493"/>
          <a:stretch/>
        </p:blipFill>
        <p:spPr>
          <a:xfrm>
            <a:off x="3780720" y="28440"/>
            <a:ext cx="2505600" cy="2956320"/>
          </a:xfrm>
          <a:prstGeom prst="rect">
            <a:avLst/>
          </a:prstGeom>
          <a:ln w="0">
            <a:noFill/>
          </a:ln>
        </p:spPr>
      </p:pic>
      <p:pic>
        <p:nvPicPr>
          <p:cNvPr id="279" name="Obraz 11"/>
          <p:cNvPicPr/>
          <p:nvPr/>
        </p:nvPicPr>
        <p:blipFill>
          <a:blip r:embed="rId8"/>
          <a:stretch/>
        </p:blipFill>
        <p:spPr>
          <a:xfrm>
            <a:off x="9744480" y="0"/>
            <a:ext cx="2416680" cy="3399480"/>
          </a:xfrm>
          <a:prstGeom prst="rect">
            <a:avLst/>
          </a:prstGeom>
          <a:ln w="0">
            <a:noFill/>
          </a:ln>
        </p:spPr>
      </p:pic>
      <p:pic>
        <p:nvPicPr>
          <p:cNvPr id="280" name="Obraz 13"/>
          <p:cNvPicPr/>
          <p:nvPr/>
        </p:nvPicPr>
        <p:blipFill>
          <a:blip r:embed="rId9"/>
          <a:stretch/>
        </p:blipFill>
        <p:spPr>
          <a:xfrm rot="21171600">
            <a:off x="9060840" y="1725840"/>
            <a:ext cx="2281320" cy="3169080"/>
          </a:xfrm>
          <a:prstGeom prst="rect">
            <a:avLst/>
          </a:prstGeom>
          <a:ln w="0">
            <a:noFill/>
          </a:ln>
        </p:spPr>
      </p:pic>
      <p:pic>
        <p:nvPicPr>
          <p:cNvPr id="281" name="Obraz 15"/>
          <p:cNvPicPr/>
          <p:nvPr/>
        </p:nvPicPr>
        <p:blipFill>
          <a:blip r:embed="rId10"/>
          <a:stretch/>
        </p:blipFill>
        <p:spPr>
          <a:xfrm>
            <a:off x="6028200" y="1325520"/>
            <a:ext cx="2591280" cy="3825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8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84" name="PlaceHolder 1"/>
          <p:cNvSpPr>
            <a:spLocks noGrp="1"/>
          </p:cNvSpPr>
          <p:nvPr>
            <p:ph/>
          </p:nvPr>
        </p:nvSpPr>
        <p:spPr>
          <a:xfrm>
            <a:off x="1659960" y="639360"/>
            <a:ext cx="5488560" cy="4279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Složitost kulturních souvislostí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Jazykové aspekty 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Rozdílné vnímání reality, klimatické a zeměpisné reália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Historické a politické faktory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AutoNum type="arabicPeriod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Kulturní dědictví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AutoNum type="arabicPeriod"/>
            </a:pPr>
            <a:r>
              <a:rPr lang="pl-PL" sz="2800" b="1" strike="noStrike" spc="-1">
                <a:solidFill>
                  <a:srgbClr val="C00000"/>
                </a:solidFill>
                <a:latin typeface="Calibri"/>
              </a:rPr>
              <a:t>Jak prolomit skleněný strop? </a:t>
            </a: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85" name="Obraz 1"/>
          <p:cNvPicPr/>
          <p:nvPr/>
        </p:nvPicPr>
        <p:blipFill>
          <a:blip r:embed="rId4"/>
          <a:stretch/>
        </p:blipFill>
        <p:spPr>
          <a:xfrm>
            <a:off x="7149240" y="321480"/>
            <a:ext cx="4617360" cy="4597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8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288" name="Obraz 2"/>
          <p:cNvPicPr/>
          <p:nvPr/>
        </p:nvPicPr>
        <p:blipFill>
          <a:blip r:embed="rId4"/>
          <a:stretch/>
        </p:blipFill>
        <p:spPr>
          <a:xfrm>
            <a:off x="3063960" y="154080"/>
            <a:ext cx="6063840" cy="4996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9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91" name="PlaceHolder 1"/>
          <p:cNvSpPr>
            <a:spLocks noGrp="1"/>
          </p:cNvSpPr>
          <p:nvPr>
            <p:ph type="title"/>
          </p:nvPr>
        </p:nvSpPr>
        <p:spPr>
          <a:xfrm>
            <a:off x="2363040" y="-35640"/>
            <a:ext cx="8439480" cy="1599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C00000"/>
                </a:solidFill>
                <a:latin typeface="Calibri Light"/>
              </a:rPr>
              <a:t>Jak prolomit skleněný strop? </a:t>
            </a:r>
            <a:r>
              <a:t/>
            </a:r>
            <a:br/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92" name="PlaceHolder 2"/>
          <p:cNvSpPr>
            <a:spLocks noGrp="1"/>
          </p:cNvSpPr>
          <p:nvPr>
            <p:ph/>
          </p:nvPr>
        </p:nvSpPr>
        <p:spPr>
          <a:xfrm>
            <a:off x="6095880" y="1461960"/>
            <a:ext cx="5405040" cy="39337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Neustále rozšířování vlastních znalosti a obzorů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Vyhledávání ekvivalentů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Překračování jazykových hranic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Sociální a odborné konzultace</a:t>
            </a:r>
          </a:p>
          <a:p>
            <a:pPr marL="743040" indent="-7430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Předmluvy, prology, epilogy, poznámky pod čarou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93" name="Obraz 9"/>
          <p:cNvPicPr/>
          <p:nvPr/>
        </p:nvPicPr>
        <p:blipFill>
          <a:blip r:embed="rId4"/>
          <a:stretch/>
        </p:blipFill>
        <p:spPr>
          <a:xfrm>
            <a:off x="1847520" y="1216800"/>
            <a:ext cx="3441960" cy="3334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</TotalTime>
  <Words>409</Words>
  <Application>Microsoft Office PowerPoint</Application>
  <PresentationFormat>Širokoúhlá obrazovka</PresentationFormat>
  <Paragraphs>118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17</vt:i4>
      </vt:variant>
    </vt:vector>
  </HeadingPairs>
  <TitlesOfParts>
    <vt:vector size="29" baseType="lpstr">
      <vt:lpstr>Arial</vt:lpstr>
      <vt:lpstr>Calibri</vt:lpstr>
      <vt:lpstr>Calibri Light</vt:lpstr>
      <vt:lpstr>Credit Suisse Type Light</vt:lpstr>
      <vt:lpstr>DejaVu Sans</vt:lpstr>
      <vt:lpstr>Symbol</vt:lpstr>
      <vt:lpstr>Times New Roman</vt:lpstr>
      <vt:lpstr>Wingdings</vt:lpstr>
      <vt:lpstr>Office Theme</vt:lpstr>
      <vt:lpstr>Office Theme</vt:lpstr>
      <vt:lpstr>Office Theme</vt:lpstr>
      <vt:lpstr>Office Theme</vt:lpstr>
      <vt:lpstr>Mezi řádky. Kulturní aspekty v literárním překladu</vt:lpstr>
      <vt:lpstr>Prezentace aplikace PowerPoint</vt:lpstr>
      <vt:lpstr>Prezentace aplikace PowerPoint</vt:lpstr>
      <vt:lpstr>Prezentace aplikace PowerPoint</vt:lpstr>
      <vt:lpstr>Prezentace aplikace PowerPoint</vt:lpstr>
      <vt:lpstr>Jazykové aspekty - příklady</vt:lpstr>
      <vt:lpstr>Prezentace aplikace PowerPoint</vt:lpstr>
      <vt:lpstr>Rozdílné vnímání reality, klimatické a zeměpisné reália - příklady</vt:lpstr>
      <vt:lpstr>Prezentace aplikace PowerPoint</vt:lpstr>
      <vt:lpstr>Historické, sociální a politické faktory - příklady</vt:lpstr>
      <vt:lpstr>Prezentace aplikace PowerPoint</vt:lpstr>
      <vt:lpstr>Kulturní dědictví - příklady</vt:lpstr>
      <vt:lpstr>Prezentace aplikace PowerPoint</vt:lpstr>
      <vt:lpstr>Prezentace aplikace PowerPoint</vt:lpstr>
      <vt:lpstr>Prezentace aplikace PowerPoint</vt:lpstr>
      <vt:lpstr>Jak prolomit skleněný strop?  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Aspekty kulturowe w przekładzie literackim</dc:title>
  <dc:subject/>
  <dc:creator>MST</dc:creator>
  <dc:description/>
  <cp:lastModifiedBy>User</cp:lastModifiedBy>
  <cp:revision>21</cp:revision>
  <dcterms:created xsi:type="dcterms:W3CDTF">2022-04-26T12:32:41Z</dcterms:created>
  <dcterms:modified xsi:type="dcterms:W3CDTF">2023-04-13T15:09:49Z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PresentationFormat">
    <vt:lpwstr>Širokoúhlá obrazovka</vt:lpwstr>
  </property>
  <property fmtid="{D5CDD505-2E9C-101B-9397-08002B2CF9AE}" pid="4" name="Slides">
    <vt:i4>17</vt:i4>
  </property>
</Properties>
</file>