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1.xml" ContentType="application/xml"/>
  <Override PartName="/customXml/itemProps1.xml" ContentType="application/vnd.openxmlformats-officedocument.customXmlProperties+xml"/>
  <Override PartName="/customXml/item2.xml" ContentType="application/xml"/>
  <Override PartName="/customXml/_rels/item1.xml.rels" ContentType="application/vnd.openxmlformats-package.relationships+xml"/>
  <Override PartName="/customXml/_rels/item2.xml.rels" ContentType="application/vnd.openxmlformats-package.relationships+xml"/>
  <Override PartName="/customXml/_rels/item3.xml.rels" ContentType="application/vnd.openxmlformats-package.relationships+xml"/>
  <Override PartName="/customXml/itemProps2.xml" ContentType="application/vnd.openxmlformats-officedocument.customXmlProperties+xml"/>
  <Override PartName="/customXml/item3.xml" ContentType="application/xml"/>
  <Override PartName="/customXml/itemProps3.xml" ContentType="application/vnd.openxmlformats-officedocument.customXml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media/image28.jpeg" ContentType="image/jpeg"/>
  <Override PartName="/ppt/media/image1.png" ContentType="image/png"/>
  <Override PartName="/ppt/media/image3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17.jpeg" ContentType="image/jpeg"/>
  <Override PartName="/ppt/media/image3.png" ContentType="image/png"/>
  <Override PartName="/ppt/media/image5.jpeg" ContentType="image/jpeg"/>
  <Override PartName="/ppt/media/image8.jpeg" ContentType="image/jpeg"/>
  <Override PartName="/ppt/media/image41.png" ContentType="image/png"/>
  <Override PartName="/ppt/media/image6.png" ContentType="image/png"/>
  <Override PartName="/ppt/media/image34.jpeg" ContentType="image/jpeg"/>
  <Override PartName="/ppt/media/image9.png" ContentType="image/png"/>
  <Override PartName="/ppt/media/image51.jpeg" ContentType="image/jpeg"/>
  <Override PartName="/ppt/media/image10.jpeg" ContentType="image/jpeg"/>
  <Override PartName="/ppt/media/image11.jpeg" ContentType="image/jpeg"/>
  <Override PartName="/ppt/media/image12.png" ContentType="image/png"/>
  <Override PartName="/ppt/media/image13.jpeg" ContentType="image/jpeg"/>
  <Override PartName="/ppt/media/image14.jpeg" ContentType="image/jpeg"/>
  <Override PartName="/ppt/media/image29.png" ContentType="image/png"/>
  <Override PartName="/ppt/media/image15.png" ContentType="image/png"/>
  <Override PartName="/ppt/media/image16.jpeg" ContentType="image/jpeg"/>
  <Override PartName="/ppt/media/image18.png" ContentType="image/png"/>
  <Override PartName="/ppt/media/image19.jpeg" ContentType="image/jpeg"/>
  <Override PartName="/ppt/media/image22.png" ContentType="image/png"/>
  <Override PartName="/ppt/media/image20.png" ContentType="image/png"/>
  <Override PartName="/ppt/media/image40.jpeg" ContentType="image/jpeg"/>
  <Override PartName="/ppt/media/image21.jpeg" ContentType="image/jpeg"/>
  <Override PartName="/ppt/media/image23.png" ContentType="image/png"/>
  <Override PartName="/ppt/media/image24.jpeg" ContentType="image/jpeg"/>
  <Override PartName="/ppt/media/image25.png" ContentType="image/png"/>
  <Override PartName="/ppt/media/image36.jpeg" ContentType="image/jpeg"/>
  <Override PartName="/ppt/media/image26.png" ContentType="image/png"/>
  <Override PartName="/ppt/media/image27.png" ContentType="image/png"/>
  <Override PartName="/ppt/media/image30.jpeg" ContentType="image/jpeg"/>
  <Override PartName="/ppt/media/image32.jpeg" ContentType="image/jpeg"/>
  <Override PartName="/ppt/media/image52.png" ContentType="image/png"/>
  <Override PartName="/ppt/media/image33.png" ContentType="image/png"/>
  <Override PartName="/ppt/media/image48.jpeg" ContentType="image/jpeg"/>
  <Override PartName="/ppt/media/image35.png" ContentType="image/png"/>
  <Override PartName="/ppt/media/image37.png" ContentType="image/png"/>
  <Override PartName="/ppt/media/image38.jpeg" ContentType="image/jpeg"/>
  <Override PartName="/ppt/media/image45.png" ContentType="image/png"/>
  <Override PartName="/ppt/media/image39.png" ContentType="image/png"/>
  <Override PartName="/ppt/media/image42.jpeg" ContentType="image/jpeg"/>
  <Override PartName="/ppt/media/image43.png" ContentType="image/png"/>
  <Override PartName="/ppt/media/image49.jpeg" ContentType="image/jpeg"/>
  <Override PartName="/ppt/media/image44.jpeg" ContentType="image/jpeg"/>
  <Override PartName="/ppt/media/image46.jpeg" ContentType="image/jpeg"/>
  <Override PartName="/ppt/media/image47.png" ContentType="image/png"/>
  <Override PartName="/ppt/media/image50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customXml" Target="../customXml/item2.xml"/><Relationship Id="rId6" Type="http://schemas.openxmlformats.org/officeDocument/2006/relationships/customXml" Target="../customXml/item3.xml"/><Relationship Id="rId7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5A7297-FF40-44D5-A778-B54BDF9B57E1}" type="doc">
      <dgm:prSet loTypeId="urn:microsoft.com/office/officeart/2005/8/layout/radial4" loCatId="relationship" qsTypeId="urn:microsoft.com/office/officeart/2005/8/quickstyle/simple2" qsCatId="simple" csTypeId="urn:microsoft.com/office/officeart/2005/8/colors/accent1_4" csCatId="accent1" phldr="1"/>
      <dgm:spPr/>
      <dgm:t>
        <a:bodyPr/>
        <a:lstStyle/>
        <a:p>
          <a:endParaRPr lang="pl-PL"/>
        </a:p>
      </dgm:t>
    </dgm:pt>
    <dgm:pt modelId="{3B4CBC5B-ABC7-4B97-AFDF-B246E2AD197B}">
      <dgm:prSet phldrT="[Tekst]" custT="1"/>
      <dgm:spPr/>
      <dgm:t>
        <a:bodyPr/>
        <a:lstStyle/>
        <a:p>
          <a:r>
            <a:rPr lang="pl-PL" sz="1800" b="1" dirty="0" smtClean="0">
              <a:latin typeface="+mn-lt"/>
            </a:rPr>
            <a:t>BIOPEPTYDY</a:t>
          </a:r>
          <a:endParaRPr lang="pl-PL" sz="1800" b="1" dirty="0">
            <a:latin typeface="+mn-lt"/>
          </a:endParaRPr>
        </a:p>
      </dgm:t>
    </dgm:pt>
    <dgm:pt modelId="{0C1A5BF4-F82A-4934-BAE1-CF207F2B67E2}" type="parTrans" cxnId="{580AB3F0-9108-4A15-AAAF-370DD9079842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A9B12C90-92FE-4008-BCBE-2279CEA40BAB}" type="sibTrans" cxnId="{580AB3F0-9108-4A15-AAAF-370DD9079842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75E080F2-546F-447E-B243-F8E62A5BF7F5}">
      <dgm:prSet phldrT="[Tekst]" custT="1"/>
      <dgm:spPr/>
      <dgm:t>
        <a:bodyPr/>
        <a:lstStyle/>
        <a:p>
          <a:r>
            <a:rPr lang="pl-PL" sz="1800" dirty="0" smtClean="0">
              <a:latin typeface="+mn-lt"/>
            </a:rPr>
            <a:t>Synteza </a:t>
          </a:r>
          <a:endParaRPr lang="pl-PL" sz="1800" dirty="0">
            <a:latin typeface="+mn-lt"/>
          </a:endParaRPr>
        </a:p>
      </dgm:t>
    </dgm:pt>
    <dgm:pt modelId="{B84ACF25-3434-43D7-AFA5-D5850EFB3ADB}" type="parTrans" cxnId="{46648953-C25F-44C9-B19E-937305BC2B59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A1E0BAB3-8F4A-4624-945F-C33587EF4195}" type="sibTrans" cxnId="{46648953-C25F-44C9-B19E-937305BC2B59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8C20AE49-2E36-4587-BED4-5D584ADC144A}">
      <dgm:prSet phldrT="[Tekst]" custT="1"/>
      <dgm:spPr/>
      <dgm:t>
        <a:bodyPr/>
        <a:lstStyle/>
        <a:p>
          <a:r>
            <a:rPr lang="pl-PL" sz="1800" dirty="0" smtClean="0">
              <a:latin typeface="+mn-lt"/>
            </a:rPr>
            <a:t>Fermentacja </a:t>
          </a:r>
          <a:r>
            <a:rPr lang="pl-PL" sz="1800" dirty="0" err="1" smtClean="0">
              <a:latin typeface="+mn-lt"/>
            </a:rPr>
            <a:t>mikrobiologicza</a:t>
          </a:r>
          <a:endParaRPr lang="pl-PL" sz="1800" dirty="0">
            <a:latin typeface="+mn-lt"/>
          </a:endParaRPr>
        </a:p>
      </dgm:t>
    </dgm:pt>
    <dgm:pt modelId="{186040E5-BA99-47EB-BD56-677F6774BBD1}" type="parTrans" cxnId="{939B9651-BCC9-4292-AEEC-7138920A5713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3DDA391C-D858-48DB-A248-D048C9BDD813}" type="sibTrans" cxnId="{939B9651-BCC9-4292-AEEC-7138920A5713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F50E0A89-768B-47FB-B9BB-F38F3A26FCF8}">
      <dgm:prSet phldrT="[Tekst]" custT="1"/>
      <dgm:spPr/>
      <dgm:t>
        <a:bodyPr/>
        <a:lstStyle/>
        <a:p>
          <a:r>
            <a:rPr lang="pl-PL" sz="1800" dirty="0" smtClean="0">
              <a:latin typeface="+mn-lt"/>
            </a:rPr>
            <a:t>Ekspresja peptydów</a:t>
          </a:r>
          <a:endParaRPr lang="pl-PL" sz="1800" dirty="0">
            <a:latin typeface="+mn-lt"/>
          </a:endParaRPr>
        </a:p>
      </dgm:t>
    </dgm:pt>
    <dgm:pt modelId="{0538B68A-3126-43CE-9C3F-F9C737BB7476}" type="parTrans" cxnId="{3752B410-43E9-4323-BD35-BFF6918B69AA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42BB8232-A9A8-4964-B00C-A85F71446428}" type="sibTrans" cxnId="{3752B410-43E9-4323-BD35-BFF6918B69AA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1C87BAFD-AA36-450B-8F01-EE21CE1D41C4}">
      <dgm:prSet custT="1"/>
      <dgm:spPr/>
      <dgm:t>
        <a:bodyPr/>
        <a:lstStyle/>
        <a:p>
          <a:r>
            <a:rPr lang="pl-PL" sz="1800" dirty="0" smtClean="0">
              <a:latin typeface="+mn-lt"/>
            </a:rPr>
            <a:t>Procesy przetwarzania żywności</a:t>
          </a:r>
          <a:endParaRPr lang="pl-PL" sz="1800" dirty="0">
            <a:latin typeface="+mn-lt"/>
          </a:endParaRPr>
        </a:p>
      </dgm:t>
    </dgm:pt>
    <dgm:pt modelId="{F2756D8C-2F9B-45EA-9968-F62B2109C9D4}" type="parTrans" cxnId="{1E7F1588-7E65-4075-B444-177466D9062E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8A4B4921-2EFD-4FCE-804E-77BB3C6D06C1}" type="sibTrans" cxnId="{1E7F1588-7E65-4075-B444-177466D9062E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C5CC8084-4909-45DE-A945-4C8F2AD13FD7}">
      <dgm:prSet custT="1"/>
      <dgm:spPr/>
      <dgm:t>
        <a:bodyPr/>
        <a:lstStyle/>
        <a:p>
          <a:r>
            <a:rPr lang="pl-PL" sz="1800" dirty="0" smtClean="0">
              <a:latin typeface="+mn-lt"/>
            </a:rPr>
            <a:t>Hydroliza enzymatyczna</a:t>
          </a:r>
          <a:endParaRPr lang="pl-PL" sz="1800" dirty="0">
            <a:latin typeface="+mn-lt"/>
          </a:endParaRPr>
        </a:p>
      </dgm:t>
    </dgm:pt>
    <dgm:pt modelId="{9D88ABA0-6A83-47DD-AD9E-37D41C74F36E}" type="parTrans" cxnId="{D6860FC7-2CF7-4D98-8049-5FDF8F4544F6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2360EC0E-0365-4137-8AE6-103F0F67BE13}" type="sibTrans" cxnId="{D6860FC7-2CF7-4D98-8049-5FDF8F4544F6}">
      <dgm:prSet/>
      <dgm:spPr/>
      <dgm:t>
        <a:bodyPr/>
        <a:lstStyle/>
        <a:p>
          <a:endParaRPr lang="pl-PL" sz="1800">
            <a:latin typeface="+mn-lt"/>
          </a:endParaRPr>
        </a:p>
      </dgm:t>
    </dgm:pt>
    <dgm:pt modelId="{466DD8CD-98AD-4DFD-85AF-7CFD46ED0475}" type="pres">
      <dgm:prSet presAssocID="{105A7297-FF40-44D5-A778-B54BDF9B57E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DD4D03C-31ED-468C-B161-6E99623F62A6}" type="pres">
      <dgm:prSet presAssocID="{3B4CBC5B-ABC7-4B97-AFDF-B246E2AD197B}" presName="centerShape" presStyleLbl="node0" presStyleIdx="0" presStyleCnt="1" custScaleX="136858" custScaleY="57269" custLinFactNeighborX="-1089" custLinFactNeighborY="-19655"/>
      <dgm:spPr/>
      <dgm:t>
        <a:bodyPr/>
        <a:lstStyle/>
        <a:p>
          <a:endParaRPr lang="pl-PL"/>
        </a:p>
      </dgm:t>
    </dgm:pt>
    <dgm:pt modelId="{0D4C101F-F863-4B29-8578-1B16EE53E0E4}" type="pres">
      <dgm:prSet presAssocID="{B84ACF25-3434-43D7-AFA5-D5850EFB3ADB}" presName="parTrans" presStyleLbl="bgSibTrans2D1" presStyleIdx="0" presStyleCnt="5"/>
      <dgm:spPr/>
      <dgm:t>
        <a:bodyPr/>
        <a:lstStyle/>
        <a:p>
          <a:endParaRPr lang="pl-PL"/>
        </a:p>
      </dgm:t>
    </dgm:pt>
    <dgm:pt modelId="{94665182-671F-471D-A9E0-56ED223DECAB}" type="pres">
      <dgm:prSet presAssocID="{75E080F2-546F-447E-B243-F8E62A5BF7F5}" presName="node" presStyleLbl="node1" presStyleIdx="0" presStyleCnt="5" custScaleY="88067" custRadScaleRad="80836" custRadScaleInc="-1091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C6E6841-FA20-4D1F-8D59-274EB4D99B8A}" type="pres">
      <dgm:prSet presAssocID="{F2756D8C-2F9B-45EA-9968-F62B2109C9D4}" presName="parTrans" presStyleLbl="bgSibTrans2D1" presStyleIdx="1" presStyleCnt="5"/>
      <dgm:spPr/>
      <dgm:t>
        <a:bodyPr/>
        <a:lstStyle/>
        <a:p>
          <a:endParaRPr lang="pl-PL"/>
        </a:p>
      </dgm:t>
    </dgm:pt>
    <dgm:pt modelId="{B655ABF6-7AF6-44BB-822C-F27456332061}" type="pres">
      <dgm:prSet presAssocID="{1C87BAFD-AA36-450B-8F01-EE21CE1D41C4}" presName="node" presStyleLbl="node1" presStyleIdx="1" presStyleCnt="5" custRadScaleRad="128912" custRadScaleInc="1742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5054D44-26BC-4D83-8801-8694A85EB5AB}" type="pres">
      <dgm:prSet presAssocID="{9D88ABA0-6A83-47DD-AD9E-37D41C74F36E}" presName="parTrans" presStyleLbl="bgSibTrans2D1" presStyleIdx="2" presStyleCnt="5"/>
      <dgm:spPr/>
      <dgm:t>
        <a:bodyPr/>
        <a:lstStyle/>
        <a:p>
          <a:endParaRPr lang="pl-PL"/>
        </a:p>
      </dgm:t>
    </dgm:pt>
    <dgm:pt modelId="{94875985-6843-4B2F-90F9-10E7817F9C56}" type="pres">
      <dgm:prSet presAssocID="{C5CC8084-4909-45DE-A945-4C8F2AD13FD7}" presName="node" presStyleLbl="node1" presStyleIdx="2" presStyleCnt="5" custRadScaleRad="100573" custRadScaleInc="97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6DDD863-AFDB-4AFA-98CD-CCE8FB8619C9}" type="pres">
      <dgm:prSet presAssocID="{186040E5-BA99-47EB-BD56-677F6774BBD1}" presName="parTrans" presStyleLbl="bgSibTrans2D1" presStyleIdx="3" presStyleCnt="5"/>
      <dgm:spPr/>
      <dgm:t>
        <a:bodyPr/>
        <a:lstStyle/>
        <a:p>
          <a:endParaRPr lang="pl-PL"/>
        </a:p>
      </dgm:t>
    </dgm:pt>
    <dgm:pt modelId="{2061757D-F385-44E9-BC59-56B8FA9A88C9}" type="pres">
      <dgm:prSet presAssocID="{8C20AE49-2E36-4587-BED4-5D584ADC144A}" presName="node" presStyleLbl="node1" presStyleIdx="3" presStyleCnt="5" custRadScaleRad="129687" custRadScaleInc="-1624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3B113AC-CC95-4542-8553-D089AB1B5120}" type="pres">
      <dgm:prSet presAssocID="{0538B68A-3126-43CE-9C3F-F9C737BB7476}" presName="parTrans" presStyleLbl="bgSibTrans2D1" presStyleIdx="4" presStyleCnt="5"/>
      <dgm:spPr/>
      <dgm:t>
        <a:bodyPr/>
        <a:lstStyle/>
        <a:p>
          <a:endParaRPr lang="pl-PL"/>
        </a:p>
      </dgm:t>
    </dgm:pt>
    <dgm:pt modelId="{C7786827-5142-4953-AA3F-FFD4DC1FC2E5}" type="pres">
      <dgm:prSet presAssocID="{F50E0A89-768B-47FB-B9BB-F38F3A26FCF8}" presName="node" presStyleLbl="node1" presStyleIdx="4" presStyleCnt="5" custScaleY="88067" custRadScaleRad="79542" custRadScaleInc="113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80AB3F0-9108-4A15-AAAF-370DD9079842}" srcId="{105A7297-FF40-44D5-A778-B54BDF9B57E1}" destId="{3B4CBC5B-ABC7-4B97-AFDF-B246E2AD197B}" srcOrd="0" destOrd="0" parTransId="{0C1A5BF4-F82A-4934-BAE1-CF207F2B67E2}" sibTransId="{A9B12C90-92FE-4008-BCBE-2279CEA40BAB}"/>
    <dgm:cxn modelId="{0BFF7518-86CA-45D1-A53E-8D1E5C2C9FBE}" type="presOf" srcId="{F50E0A89-768B-47FB-B9BB-F38F3A26FCF8}" destId="{C7786827-5142-4953-AA3F-FFD4DC1FC2E5}" srcOrd="0" destOrd="0" presId="urn:microsoft.com/office/officeart/2005/8/layout/radial4"/>
    <dgm:cxn modelId="{CB1605AF-2F3A-495C-B611-35EA9E9D8DD5}" type="presOf" srcId="{75E080F2-546F-447E-B243-F8E62A5BF7F5}" destId="{94665182-671F-471D-A9E0-56ED223DECAB}" srcOrd="0" destOrd="0" presId="urn:microsoft.com/office/officeart/2005/8/layout/radial4"/>
    <dgm:cxn modelId="{D6860FC7-2CF7-4D98-8049-5FDF8F4544F6}" srcId="{3B4CBC5B-ABC7-4B97-AFDF-B246E2AD197B}" destId="{C5CC8084-4909-45DE-A945-4C8F2AD13FD7}" srcOrd="2" destOrd="0" parTransId="{9D88ABA0-6A83-47DD-AD9E-37D41C74F36E}" sibTransId="{2360EC0E-0365-4137-8AE6-103F0F67BE13}"/>
    <dgm:cxn modelId="{939B9651-BCC9-4292-AEEC-7138920A5713}" srcId="{3B4CBC5B-ABC7-4B97-AFDF-B246E2AD197B}" destId="{8C20AE49-2E36-4587-BED4-5D584ADC144A}" srcOrd="3" destOrd="0" parTransId="{186040E5-BA99-47EB-BD56-677F6774BBD1}" sibTransId="{3DDA391C-D858-48DB-A248-D048C9BDD813}"/>
    <dgm:cxn modelId="{D658C55C-D1AB-4B1C-AA07-B5CBEB74F156}" type="presOf" srcId="{105A7297-FF40-44D5-A778-B54BDF9B57E1}" destId="{466DD8CD-98AD-4DFD-85AF-7CFD46ED0475}" srcOrd="0" destOrd="0" presId="urn:microsoft.com/office/officeart/2005/8/layout/radial4"/>
    <dgm:cxn modelId="{300A2BF3-CC2A-4B01-A8A3-AD75335B7C61}" type="presOf" srcId="{8C20AE49-2E36-4587-BED4-5D584ADC144A}" destId="{2061757D-F385-44E9-BC59-56B8FA9A88C9}" srcOrd="0" destOrd="0" presId="urn:microsoft.com/office/officeart/2005/8/layout/radial4"/>
    <dgm:cxn modelId="{984EDD6D-32D0-4B86-96FD-5407DFC2B36A}" type="presOf" srcId="{F2756D8C-2F9B-45EA-9968-F62B2109C9D4}" destId="{9C6E6841-FA20-4D1F-8D59-274EB4D99B8A}" srcOrd="0" destOrd="0" presId="urn:microsoft.com/office/officeart/2005/8/layout/radial4"/>
    <dgm:cxn modelId="{1E7F1588-7E65-4075-B444-177466D9062E}" srcId="{3B4CBC5B-ABC7-4B97-AFDF-B246E2AD197B}" destId="{1C87BAFD-AA36-450B-8F01-EE21CE1D41C4}" srcOrd="1" destOrd="0" parTransId="{F2756D8C-2F9B-45EA-9968-F62B2109C9D4}" sibTransId="{8A4B4921-2EFD-4FCE-804E-77BB3C6D06C1}"/>
    <dgm:cxn modelId="{3B0B904C-1C96-4FDE-95F5-A9DFF2EB266E}" type="presOf" srcId="{186040E5-BA99-47EB-BD56-677F6774BBD1}" destId="{F6DDD863-AFDB-4AFA-98CD-CCE8FB8619C9}" srcOrd="0" destOrd="0" presId="urn:microsoft.com/office/officeart/2005/8/layout/radial4"/>
    <dgm:cxn modelId="{522C1383-4CE8-4CA6-9884-6D87EABF4407}" type="presOf" srcId="{0538B68A-3126-43CE-9C3F-F9C737BB7476}" destId="{A3B113AC-CC95-4542-8553-D089AB1B5120}" srcOrd="0" destOrd="0" presId="urn:microsoft.com/office/officeart/2005/8/layout/radial4"/>
    <dgm:cxn modelId="{2CFDFA21-4923-432D-AF38-1F3660A2F831}" type="presOf" srcId="{3B4CBC5B-ABC7-4B97-AFDF-B246E2AD197B}" destId="{2DD4D03C-31ED-468C-B161-6E99623F62A6}" srcOrd="0" destOrd="0" presId="urn:microsoft.com/office/officeart/2005/8/layout/radial4"/>
    <dgm:cxn modelId="{6801AA18-7DD4-48CF-BC42-EDBF347BB274}" type="presOf" srcId="{9D88ABA0-6A83-47DD-AD9E-37D41C74F36E}" destId="{15054D44-26BC-4D83-8801-8694A85EB5AB}" srcOrd="0" destOrd="0" presId="urn:microsoft.com/office/officeart/2005/8/layout/radial4"/>
    <dgm:cxn modelId="{46648953-C25F-44C9-B19E-937305BC2B59}" srcId="{3B4CBC5B-ABC7-4B97-AFDF-B246E2AD197B}" destId="{75E080F2-546F-447E-B243-F8E62A5BF7F5}" srcOrd="0" destOrd="0" parTransId="{B84ACF25-3434-43D7-AFA5-D5850EFB3ADB}" sibTransId="{A1E0BAB3-8F4A-4624-945F-C33587EF4195}"/>
    <dgm:cxn modelId="{9FF28530-FB0A-4FB6-8A67-8DEECC73116D}" type="presOf" srcId="{1C87BAFD-AA36-450B-8F01-EE21CE1D41C4}" destId="{B655ABF6-7AF6-44BB-822C-F27456332061}" srcOrd="0" destOrd="0" presId="urn:microsoft.com/office/officeart/2005/8/layout/radial4"/>
    <dgm:cxn modelId="{3752B410-43E9-4323-BD35-BFF6918B69AA}" srcId="{3B4CBC5B-ABC7-4B97-AFDF-B246E2AD197B}" destId="{F50E0A89-768B-47FB-B9BB-F38F3A26FCF8}" srcOrd="4" destOrd="0" parTransId="{0538B68A-3126-43CE-9C3F-F9C737BB7476}" sibTransId="{42BB8232-A9A8-4964-B00C-A85F71446428}"/>
    <dgm:cxn modelId="{363995CA-2C96-41AE-82DE-D2137B9DD122}" type="presOf" srcId="{B84ACF25-3434-43D7-AFA5-D5850EFB3ADB}" destId="{0D4C101F-F863-4B29-8578-1B16EE53E0E4}" srcOrd="0" destOrd="0" presId="urn:microsoft.com/office/officeart/2005/8/layout/radial4"/>
    <dgm:cxn modelId="{9EA805B9-1917-49B6-8C73-B6FC174864FA}" type="presOf" srcId="{C5CC8084-4909-45DE-A945-4C8F2AD13FD7}" destId="{94875985-6843-4B2F-90F9-10E7817F9C56}" srcOrd="0" destOrd="0" presId="urn:microsoft.com/office/officeart/2005/8/layout/radial4"/>
    <dgm:cxn modelId="{CF294CF0-FAE9-41A0-B920-C9E350E21E08}" type="presParOf" srcId="{466DD8CD-98AD-4DFD-85AF-7CFD46ED0475}" destId="{2DD4D03C-31ED-468C-B161-6E99623F62A6}" srcOrd="0" destOrd="0" presId="urn:microsoft.com/office/officeart/2005/8/layout/radial4"/>
    <dgm:cxn modelId="{B163794B-8BB0-48EF-BB5E-8C5995ED6891}" type="presParOf" srcId="{466DD8CD-98AD-4DFD-85AF-7CFD46ED0475}" destId="{0D4C101F-F863-4B29-8578-1B16EE53E0E4}" srcOrd="1" destOrd="0" presId="urn:microsoft.com/office/officeart/2005/8/layout/radial4"/>
    <dgm:cxn modelId="{A41A6B01-CDFC-4FAF-858D-F966E9DE5B84}" type="presParOf" srcId="{466DD8CD-98AD-4DFD-85AF-7CFD46ED0475}" destId="{94665182-671F-471D-A9E0-56ED223DECAB}" srcOrd="2" destOrd="0" presId="urn:microsoft.com/office/officeart/2005/8/layout/radial4"/>
    <dgm:cxn modelId="{333D5C60-7D4C-4D24-A73B-D9AE93F4A8D0}" type="presParOf" srcId="{466DD8CD-98AD-4DFD-85AF-7CFD46ED0475}" destId="{9C6E6841-FA20-4D1F-8D59-274EB4D99B8A}" srcOrd="3" destOrd="0" presId="urn:microsoft.com/office/officeart/2005/8/layout/radial4"/>
    <dgm:cxn modelId="{D5EB356F-4D07-4267-9140-1FFD63E76BD6}" type="presParOf" srcId="{466DD8CD-98AD-4DFD-85AF-7CFD46ED0475}" destId="{B655ABF6-7AF6-44BB-822C-F27456332061}" srcOrd="4" destOrd="0" presId="urn:microsoft.com/office/officeart/2005/8/layout/radial4"/>
    <dgm:cxn modelId="{428F47F2-5BC8-43D5-A820-2187068FC875}" type="presParOf" srcId="{466DD8CD-98AD-4DFD-85AF-7CFD46ED0475}" destId="{15054D44-26BC-4D83-8801-8694A85EB5AB}" srcOrd="5" destOrd="0" presId="urn:microsoft.com/office/officeart/2005/8/layout/radial4"/>
    <dgm:cxn modelId="{7DFFAD2D-B934-4791-9C87-61D0EA1FFD4A}" type="presParOf" srcId="{466DD8CD-98AD-4DFD-85AF-7CFD46ED0475}" destId="{94875985-6843-4B2F-90F9-10E7817F9C56}" srcOrd="6" destOrd="0" presId="urn:microsoft.com/office/officeart/2005/8/layout/radial4"/>
    <dgm:cxn modelId="{904BA21F-A9E2-45C4-B5B7-B1D2F80E3484}" type="presParOf" srcId="{466DD8CD-98AD-4DFD-85AF-7CFD46ED0475}" destId="{F6DDD863-AFDB-4AFA-98CD-CCE8FB8619C9}" srcOrd="7" destOrd="0" presId="urn:microsoft.com/office/officeart/2005/8/layout/radial4"/>
    <dgm:cxn modelId="{0EDEF133-3E35-4602-B725-960D2AA91DA2}" type="presParOf" srcId="{466DD8CD-98AD-4DFD-85AF-7CFD46ED0475}" destId="{2061757D-F385-44E9-BC59-56B8FA9A88C9}" srcOrd="8" destOrd="0" presId="urn:microsoft.com/office/officeart/2005/8/layout/radial4"/>
    <dgm:cxn modelId="{E18B4E9C-2E0B-4483-8D2D-3B4BF6A3E434}" type="presParOf" srcId="{466DD8CD-98AD-4DFD-85AF-7CFD46ED0475}" destId="{A3B113AC-CC95-4542-8553-D089AB1B5120}" srcOrd="9" destOrd="0" presId="urn:microsoft.com/office/officeart/2005/8/layout/radial4"/>
    <dgm:cxn modelId="{80DF35F5-437C-4495-99B7-3AB577D84A14}" type="presParOf" srcId="{466DD8CD-98AD-4DFD-85AF-7CFD46ED0475}" destId="{C7786827-5142-4953-AA3F-FFD4DC1FC2E5}" srcOrd="10" destOrd="0" presId="urn:microsoft.com/office/officeart/2005/8/layout/radial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2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1523880" y="1122480"/>
            <a:ext cx="9143640" cy="110667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pl-PL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</p:spPr>
        <p:txBody>
          <a:bodyPr anchor="b">
            <a:noAutofit/>
          </a:bodyPr>
          <a:p>
            <a:pPr algn="ctr">
              <a:lnSpc>
                <a:spcPct val="90000"/>
              </a:lnSpc>
            </a:pPr>
            <a:r>
              <a:rPr b="0" lang="pl-PL" sz="6000" spc="-1" strike="noStrike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b="0" lang="pl-PL" sz="6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1DE3E219-0DAE-46D6-AD51-E71F62154B59}" type="datetime">
              <a:rPr b="0" lang="pl-PL" sz="1200" spc="-1" strike="noStrike">
                <a:solidFill>
                  <a:srgbClr val="8b8b8b"/>
                </a:solidFill>
                <a:latin typeface="Calibri"/>
              </a:rPr>
              <a:t>23-7-26</a:t>
            </a:fld>
            <a:endParaRPr b="0" lang="pl-PL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l-PL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1830BEA-CFB6-4494-A7EA-EB38FD0E7FC4}" type="slidenum">
              <a:rPr b="0" lang="pl-PL" sz="1200" spc="-1" strike="noStrike">
                <a:solidFill>
                  <a:srgbClr val="8b8b8b"/>
                </a:solidFill>
                <a:latin typeface="Calibri"/>
              </a:rPr>
              <a:t>&lt;numer&gt;</a:t>
            </a:fld>
            <a:endParaRPr b="0" lang="pl-PL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Kliknij, aby edytować format tekstu konspektu</a:t>
            </a:r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Drugi poziom konspektu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Trzeci poziom konspektu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Czwarty poziom konspektu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Piąty poziom konspektu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Szósty poziom konspektu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Siódmy poziom konspektu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b="0" lang="pl-PL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Edytuj style wzorca tekstu</a:t>
            </a:r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Drugi poziom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Trzeci poziom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Czwarty poziom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Piąty poziom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Edytuj style wzorca tekstu</a:t>
            </a:r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Drugi poziom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Trzeci poziom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Czwarty poziom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Piąty poziom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60E23BE-B8CD-422D-867D-FD37DB42BB95}" type="datetime">
              <a:rPr b="0" lang="pl-PL" sz="1200" spc="-1" strike="noStrike">
                <a:solidFill>
                  <a:srgbClr val="8b8b8b"/>
                </a:solidFill>
                <a:latin typeface="Calibri"/>
              </a:rPr>
              <a:t>23-7-26</a:t>
            </a:fld>
            <a:endParaRPr b="0" lang="pl-PL" sz="12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l-PL" sz="2400" spc="-1" strike="noStrike">
              <a:latin typeface="Times New Roman"/>
            </a:endParaRPr>
          </a:p>
        </p:txBody>
      </p:sp>
      <p:sp>
        <p:nvSpPr>
          <p:cNvPr id="46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BBE8942-D6B2-4EC8-A4AA-A61D3C040303}" type="slidenum">
              <a:rPr b="0" lang="pl-PL" sz="1200" spc="-1" strike="noStrike">
                <a:solidFill>
                  <a:srgbClr val="8b8b8b"/>
                </a:solidFill>
                <a:latin typeface="Calibri"/>
              </a:rPr>
              <a:t>&lt;numer&gt;</a:t>
            </a:fld>
            <a:endParaRPr b="0" lang="pl-PL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90000"/>
              </a:lnSpc>
            </a:pPr>
            <a:r>
              <a:rPr b="0" lang="pl-PL" sz="4400" spc="-1" strike="noStrike">
                <a:solidFill>
                  <a:srgbClr val="000000"/>
                </a:solidFill>
                <a:latin typeface="Calibri Light"/>
              </a:rPr>
              <a:t>Kliknij, aby edytować styl</a:t>
            </a:r>
            <a:endParaRPr b="0" lang="pl-PL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</p:spPr>
        <p:txBody>
          <a:bodyPr>
            <a:no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Edytuj style wzorca tekstu</a:t>
            </a:r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  <a:p>
            <a:pPr lvl="1" marL="6858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Drugi poziom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Trzeci poziom</a:t>
            </a:r>
            <a:endParaRPr b="0" lang="pl-PL" sz="20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Czwarty poziom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Piąty poziom</a:t>
            </a:r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CED932BE-D24C-4FC0-898B-A9AA690D6A53}" type="datetime">
              <a:rPr b="0" lang="pl-PL" sz="1200" spc="-1" strike="noStrike">
                <a:solidFill>
                  <a:srgbClr val="8b8b8b"/>
                </a:solidFill>
                <a:latin typeface="Calibri"/>
              </a:rPr>
              <a:t>23-7-26</a:t>
            </a:fld>
            <a:endParaRPr b="0" lang="pl-PL" sz="1200" spc="-1" strike="noStrike">
              <a:latin typeface="Times New Roman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pl-PL" sz="2400" spc="-1" strike="noStrike">
              <a:latin typeface="Times New Roman"/>
            </a:endParaRPr>
          </a:p>
        </p:txBody>
      </p:sp>
      <p:sp>
        <p:nvSpPr>
          <p:cNvPr id="87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F6840B9-4E97-4C89-9C93-66C4C94E6FF9}" type="slidenum">
              <a:rPr b="0" lang="pl-PL" sz="1200" spc="-1" strike="noStrike">
                <a:solidFill>
                  <a:srgbClr val="8b8b8b"/>
                </a:solidFill>
                <a:latin typeface="Calibri"/>
              </a:rPr>
              <a:t>&lt;numer&gt;</a:t>
            </a:fld>
            <a:endParaRPr b="0" lang="pl-PL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jpeg"/><Relationship Id="rId3" Type="http://schemas.openxmlformats.org/officeDocument/2006/relationships/image" Target="../media/image8.jpeg"/><Relationship Id="rId4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4" Type="http://schemas.openxmlformats.org/officeDocument/2006/relationships/image" Target="../media/image12.png"/><Relationship Id="rId5" Type="http://schemas.openxmlformats.org/officeDocument/2006/relationships/image" Target="../media/image13.jpeg"/><Relationship Id="rId6" Type="http://schemas.openxmlformats.org/officeDocument/2006/relationships/image" Target="../media/image14.jpeg"/><Relationship Id="rId7" Type="http://schemas.openxmlformats.org/officeDocument/2006/relationships/image" Target="../media/image15.png"/><Relationship Id="rId8" Type="http://schemas.openxmlformats.org/officeDocument/2006/relationships/image" Target="../media/image16.jpeg"/><Relationship Id="rId9" Type="http://schemas.openxmlformats.org/officeDocument/2006/relationships/image" Target="../media/image17.jpeg"/><Relationship Id="rId10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8.png"/><Relationship Id="rId2" Type="http://schemas.openxmlformats.org/officeDocument/2006/relationships/image" Target="../media/image19.jpeg"/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image" Target="../media/image21.jpeg"/><Relationship Id="rId3" Type="http://schemas.openxmlformats.org/officeDocument/2006/relationships/image" Target="../media/image22.png"/><Relationship Id="rId4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jpeg"/><Relationship Id="rId3" Type="http://schemas.openxmlformats.org/officeDocument/2006/relationships/image" Target="../media/image25.png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jpeg"/><Relationship Id="rId7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image" Target="../media/image30.jpeg"/><Relationship Id="rId3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jpeg"/><Relationship Id="rId3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jpeg"/><Relationship Id="rId3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image" Target="../media/image36.jpeg"/><Relationship Id="rId3" Type="http://schemas.openxmlformats.org/officeDocument/2006/relationships/slideLayout" Target="../slideLayouts/slideLayout16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image" Target="../media/image38.jpeg"/><Relationship Id="rId3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39.png"/><Relationship Id="rId2" Type="http://schemas.openxmlformats.org/officeDocument/2006/relationships/image" Target="../media/image40.jpeg"/><Relationship Id="rId3" Type="http://schemas.openxmlformats.org/officeDocument/2006/relationships/slideLayout" Target="../slideLayouts/slideLayout2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41.png"/><Relationship Id="rId2" Type="http://schemas.openxmlformats.org/officeDocument/2006/relationships/image" Target="../media/image42.jpeg"/><Relationship Id="rId3" Type="http://schemas.openxmlformats.org/officeDocument/2006/relationships/slideLayout" Target="../slideLayouts/slideLayout2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image" Target="../media/image44.jpeg"/><Relationship Id="rId3" Type="http://schemas.openxmlformats.org/officeDocument/2006/relationships/slideLayout" Target="../slideLayouts/slideLayout25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45.png"/><Relationship Id="rId2" Type="http://schemas.openxmlformats.org/officeDocument/2006/relationships/image" Target="../media/image46.jpeg"/><Relationship Id="rId3" Type="http://schemas.openxmlformats.org/officeDocument/2006/relationships/image" Target="../media/image47.png"/><Relationship Id="rId4" Type="http://schemas.openxmlformats.org/officeDocument/2006/relationships/image" Target="../media/image48.jpeg"/><Relationship Id="rId5" Type="http://schemas.openxmlformats.org/officeDocument/2006/relationships/image" Target="../media/image49.jpeg"/><Relationship Id="rId6" Type="http://schemas.openxmlformats.org/officeDocument/2006/relationships/image" Target="../media/image50.jpeg"/><Relationship Id="rId7" Type="http://schemas.openxmlformats.org/officeDocument/2006/relationships/image" Target="../media/image51.jpeg"/><Relationship Id="rId8" Type="http://schemas.openxmlformats.org/officeDocument/2006/relationships/slideLayout" Target="../slideLayouts/slideLayout25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52.png"/><Relationship Id="rId2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sp>
        <p:nvSpPr>
          <p:cNvPr id="125" name="TextShape 1"/>
          <p:cNvSpPr txBox="1"/>
          <p:nvPr/>
        </p:nvSpPr>
        <p:spPr>
          <a:xfrm>
            <a:off x="1025280" y="1481760"/>
            <a:ext cx="1011348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p>
            <a:pPr algn="ctr">
              <a:lnSpc>
                <a:spcPct val="90000"/>
              </a:lnSpc>
            </a:pPr>
            <a:r>
              <a:rPr b="0" lang="pl-PL" sz="4000" spc="-1" strike="noStrike">
                <a:solidFill>
                  <a:srgbClr val="ffffff"/>
                </a:solidFill>
                <a:latin typeface="Calibri Light"/>
              </a:rPr>
              <a:t>Właściwości prozdrowotne biologicznie aktywnych peptydów wobec chorób cywilizacyjnych</a:t>
            </a:r>
            <a:endParaRPr b="0" lang="pl-PL" sz="4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6" name="TextShape 2"/>
          <p:cNvSpPr txBox="1"/>
          <p:nvPr/>
        </p:nvSpPr>
        <p:spPr>
          <a:xfrm>
            <a:off x="1523880" y="3898440"/>
            <a:ext cx="9143640" cy="165528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2400" spc="-1" strike="noStrike">
                <a:solidFill>
                  <a:srgbClr val="bfbfbf"/>
                </a:solidFill>
                <a:latin typeface="Calibri"/>
              </a:rPr>
              <a:t>dr inż. Marta Pokora – Carzyńska</a:t>
            </a:r>
            <a:endParaRPr b="0" lang="pl-PL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2400" spc="-1" strike="noStrike">
                <a:solidFill>
                  <a:srgbClr val="bfbfbf"/>
                </a:solidFill>
                <a:latin typeface="Calibri"/>
              </a:rPr>
              <a:t>Jelenia Góra 2023</a:t>
            </a:r>
            <a:endParaRPr b="0" lang="pl-PL" sz="24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pl-PL" sz="2400" spc="-1" strike="noStrike">
              <a:latin typeface="Arial"/>
            </a:endParaRPr>
          </a:p>
        </p:txBody>
      </p:sp>
      <p:pic>
        <p:nvPicPr>
          <p:cNvPr id="127" name="Obraz 4" descr=""/>
          <p:cNvPicPr/>
          <p:nvPr/>
        </p:nvPicPr>
        <p:blipFill>
          <a:blip r:embed="rId2"/>
          <a:stretch/>
        </p:blipFill>
        <p:spPr>
          <a:xfrm>
            <a:off x="3033720" y="4756320"/>
            <a:ext cx="5714640" cy="19904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2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130" name="Picture 4" descr="C:\Users\Marta\Desktop\KOPIA\Dokumenty\PodaniaDokiInne\KANS\prevention-768x513.jpg"/>
          <p:cNvPicPr/>
          <p:nvPr/>
        </p:nvPicPr>
        <p:blipFill>
          <a:blip r:embed="rId3">
            <a:lum contrast="-10000"/>
          </a:blip>
          <a:stretch/>
        </p:blipFill>
        <p:spPr>
          <a:xfrm>
            <a:off x="6698520" y="1565640"/>
            <a:ext cx="5493240" cy="3669120"/>
          </a:xfrm>
          <a:prstGeom prst="rect">
            <a:avLst/>
          </a:prstGeom>
          <a:ln w="0">
            <a:noFill/>
          </a:ln>
        </p:spPr>
      </p:pic>
      <p:sp>
        <p:nvSpPr>
          <p:cNvPr id="131" name="CustomShape 1"/>
          <p:cNvSpPr/>
          <p:nvPr/>
        </p:nvSpPr>
        <p:spPr>
          <a:xfrm>
            <a:off x="2286000" y="173880"/>
            <a:ext cx="8229240" cy="106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4000" spc="-1" strike="noStrike">
                <a:solidFill>
                  <a:srgbClr val="000000"/>
                </a:solidFill>
                <a:latin typeface="Calibri Light"/>
              </a:rPr>
              <a:t>Profilaktyka zdrowotna</a:t>
            </a:r>
            <a:endParaRPr b="0" lang="pl-PL" sz="4000" spc="-1" strike="noStrike">
              <a:latin typeface="Arial"/>
            </a:endParaRPr>
          </a:p>
        </p:txBody>
      </p:sp>
      <p:sp>
        <p:nvSpPr>
          <p:cNvPr id="132" name="CustomShape 2"/>
          <p:cNvSpPr/>
          <p:nvPr/>
        </p:nvSpPr>
        <p:spPr>
          <a:xfrm>
            <a:off x="1537920" y="1593360"/>
            <a:ext cx="10556640" cy="354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3200" spc="-1" strike="noStrike">
                <a:solidFill>
                  <a:srgbClr val="000000"/>
                </a:solidFill>
                <a:latin typeface="Calibri"/>
              </a:rPr>
              <a:t>racjonalne odżywianie</a:t>
            </a:r>
            <a:endParaRPr b="0" lang="pl-PL" sz="32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3200" spc="-1" strike="noStrike">
                <a:solidFill>
                  <a:srgbClr val="000000"/>
                </a:solidFill>
                <a:latin typeface="Calibri"/>
              </a:rPr>
              <a:t>jakość żywności</a:t>
            </a:r>
            <a:endParaRPr b="0" lang="pl-PL" sz="3200" spc="-1" strike="noStrike">
              <a:latin typeface="Arial"/>
            </a:endParaRPr>
          </a:p>
          <a:p>
            <a:pPr marL="263520" indent="-263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3200" spc="-1" strike="noStrike">
                <a:solidFill>
                  <a:srgbClr val="000000"/>
                </a:solidFill>
                <a:latin typeface="Calibri"/>
              </a:rPr>
              <a:t>żywność  funkcjonalna i nutraceutyki bogate w biologicznie aktywne substancje</a:t>
            </a:r>
            <a:endParaRPr b="0" lang="pl-PL" sz="32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3200" spc="-1" strike="noStrike">
                <a:solidFill>
                  <a:srgbClr val="000000"/>
                </a:solidFill>
                <a:latin typeface="Calibri"/>
              </a:rPr>
              <a:t>aktywność fizyczna</a:t>
            </a:r>
            <a:endParaRPr b="0" lang="pl-PL" sz="32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pl-PL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Obraz 3" descr=""/>
          <p:cNvPicPr/>
          <p:nvPr/>
        </p:nvPicPr>
        <p:blipFill>
          <a:blip r:embed="rId1"/>
          <a:stretch/>
        </p:blipFill>
        <p:spPr>
          <a:xfrm>
            <a:off x="-2772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34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35" name="TextShape 1"/>
          <p:cNvSpPr txBox="1"/>
          <p:nvPr/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ctr">
              <a:lnSpc>
                <a:spcPct val="114000"/>
              </a:lnSpc>
            </a:pPr>
            <a:br/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6" name="Picture 3" descr="C:\Users\Marta\Desktop\KOPIA\Dokumenty\PodaniaDokiInne\KANS\pobrane.jpg"/>
          <p:cNvPicPr/>
          <p:nvPr/>
        </p:nvPicPr>
        <p:blipFill>
          <a:blip r:embed="rId3"/>
          <a:stretch/>
        </p:blipFill>
        <p:spPr>
          <a:xfrm>
            <a:off x="4479480" y="83160"/>
            <a:ext cx="3472560" cy="2310840"/>
          </a:xfrm>
          <a:prstGeom prst="rect">
            <a:avLst/>
          </a:prstGeom>
          <a:ln w="0">
            <a:noFill/>
          </a:ln>
        </p:spPr>
      </p:pic>
      <p:sp>
        <p:nvSpPr>
          <p:cNvPr id="137" name="CustomShape 2"/>
          <p:cNvSpPr/>
          <p:nvPr/>
        </p:nvSpPr>
        <p:spPr>
          <a:xfrm>
            <a:off x="1551600" y="2510280"/>
            <a:ext cx="10252080" cy="225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algn="ctr">
              <a:lnSpc>
                <a:spcPct val="114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Odpowiednia dieta jest nie tylko kluczowym czynnikiem profilaktycznym, ale także wspomagającym leczenie farmakologiczne, zwłaszcza w profilaktyce chorób dietozależnych np.: nadciśnienie tętnicze, choroby neurodegradacyjne czy nowotworowe.</a:t>
            </a: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39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grpSp>
        <p:nvGrpSpPr>
          <p:cNvPr id="140" name="Group 1"/>
          <p:cNvGrpSpPr/>
          <p:nvPr/>
        </p:nvGrpSpPr>
        <p:grpSpPr>
          <a:xfrm>
            <a:off x="1662480" y="227160"/>
            <a:ext cx="9880920" cy="5067000"/>
            <a:chOff x="1662480" y="227160"/>
            <a:chExt cx="9880920" cy="5067000"/>
          </a:xfrm>
        </p:grpSpPr>
        <p:pic>
          <p:nvPicPr>
            <p:cNvPr id="141" name="Picture 8" descr="http://www.szkolazywienia.inspirander.pl/panel/foty/dekoder/jajka/jajo_surowe.jpg"/>
            <p:cNvPicPr/>
            <p:nvPr/>
          </p:nvPicPr>
          <p:blipFill>
            <a:blip r:embed="rId3"/>
            <a:stretch/>
          </p:blipFill>
          <p:spPr>
            <a:xfrm>
              <a:off x="3065040" y="1783440"/>
              <a:ext cx="1088640" cy="114732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42" name="Picture 2" descr=""/>
            <p:cNvPicPr/>
            <p:nvPr/>
          </p:nvPicPr>
          <p:blipFill>
            <a:blip r:embed="rId4"/>
            <a:stretch/>
          </p:blipFill>
          <p:spPr>
            <a:xfrm>
              <a:off x="9754560" y="3115440"/>
              <a:ext cx="1788840" cy="110124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43" name="Picture 12" descr="http://t0.gstatic.com/images?q=tbn:ANd9GcSdLcGPercLosgnJQQHLkwVJnlk-CXm0l6G5_DFC91Np1pJ812MOQ"/>
            <p:cNvPicPr/>
            <p:nvPr/>
          </p:nvPicPr>
          <p:blipFill>
            <a:blip r:embed="rId5"/>
            <a:stretch/>
          </p:blipFill>
          <p:spPr>
            <a:xfrm>
              <a:off x="9754560" y="2032200"/>
              <a:ext cx="1788840" cy="111276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grpSp>
          <p:nvGrpSpPr>
            <p:cNvPr id="144" name="Group 2"/>
            <p:cNvGrpSpPr/>
            <p:nvPr/>
          </p:nvGrpSpPr>
          <p:grpSpPr>
            <a:xfrm>
              <a:off x="4231800" y="1168920"/>
              <a:ext cx="4671360" cy="3285720"/>
              <a:chOff x="4231800" y="1168920"/>
              <a:chExt cx="4671360" cy="3285720"/>
            </a:xfrm>
          </p:grpSpPr>
          <p:sp>
            <p:nvSpPr>
              <p:cNvPr id="145" name="CustomShape 3"/>
              <p:cNvSpPr/>
              <p:nvPr/>
            </p:nvSpPr>
            <p:spPr>
              <a:xfrm>
                <a:off x="4721400" y="1168920"/>
                <a:ext cx="3630600" cy="76068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/>
            </p:style>
            <p:txBody>
              <a:bodyPr lIns="90000" rIns="90000" tIns="45000" bIns="45000">
                <a:spAutoFit/>
              </a:bodyPr>
              <a:p>
                <a:pPr algn="ctr">
                  <a:lnSpc>
                    <a:spcPct val="100000"/>
                  </a:lnSpc>
                </a:pPr>
                <a:r>
                  <a:rPr b="0" lang="pl-PL" sz="2200" spc="-1" strike="noStrike">
                    <a:solidFill>
                      <a:srgbClr val="000000"/>
                    </a:solidFill>
                    <a:latin typeface="Calibri"/>
                  </a:rPr>
                  <a:t>Białka</a:t>
                </a:r>
                <a:endParaRPr b="0" lang="pl-PL" sz="2200" spc="-1" strike="noStrike">
                  <a:latin typeface="Arial"/>
                </a:endParaRPr>
              </a:p>
              <a:p>
                <a:pPr algn="ctr">
                  <a:lnSpc>
                    <a:spcPct val="100000"/>
                  </a:lnSpc>
                </a:pPr>
                <a:r>
                  <a:rPr b="0" lang="pl-PL" sz="2200" spc="-1" strike="noStrike">
                    <a:solidFill>
                      <a:srgbClr val="000000"/>
                    </a:solidFill>
                    <a:latin typeface="Calibri"/>
                  </a:rPr>
                  <a:t>żywnościowe</a:t>
                </a:r>
                <a:endParaRPr b="0" lang="pl-PL" sz="2200" spc="-1" strike="noStrike">
                  <a:latin typeface="Arial"/>
                </a:endParaRPr>
              </a:p>
            </p:txBody>
          </p:sp>
          <p:sp>
            <p:nvSpPr>
              <p:cNvPr id="146" name="CustomShape 4"/>
              <p:cNvSpPr/>
              <p:nvPr/>
            </p:nvSpPr>
            <p:spPr>
              <a:xfrm>
                <a:off x="4925520" y="2525040"/>
                <a:ext cx="3136320" cy="523800"/>
              </a:xfrm>
              <a:prstGeom prst="roundRect">
                <a:avLst>
                  <a:gd name="adj" fmla="val 16667"/>
                </a:avLst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rIns="90000" tIns="45000" bIns="45000" anchor="ctr">
                <a:noAutofit/>
              </a:bodyPr>
              <a:p>
                <a:pPr algn="ctr">
                  <a:lnSpc>
                    <a:spcPct val="100000"/>
                  </a:lnSpc>
                </a:pPr>
                <a:r>
                  <a:rPr b="0" lang="pl-PL" sz="2200" spc="-1" strike="noStrike">
                    <a:solidFill>
                      <a:srgbClr val="000000"/>
                    </a:solidFill>
                    <a:latin typeface="Calibri"/>
                  </a:rPr>
                  <a:t>Peptydy</a:t>
                </a:r>
                <a:endParaRPr b="0" lang="pl-PL" sz="2200" spc="-1" strike="noStrike">
                  <a:latin typeface="Arial"/>
                </a:endParaRPr>
              </a:p>
            </p:txBody>
          </p:sp>
          <p:sp>
            <p:nvSpPr>
              <p:cNvPr id="147" name="CustomShape 5"/>
              <p:cNvSpPr/>
              <p:nvPr/>
            </p:nvSpPr>
            <p:spPr>
              <a:xfrm>
                <a:off x="6353640" y="2144880"/>
                <a:ext cx="407520" cy="325800"/>
              </a:xfrm>
              <a:prstGeom prst="downArrow">
                <a:avLst>
                  <a:gd name="adj1" fmla="val 50000"/>
                  <a:gd name="adj2" fmla="val 50000"/>
                </a:avLst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8" name="CustomShape 6"/>
              <p:cNvSpPr/>
              <p:nvPr/>
            </p:nvSpPr>
            <p:spPr>
              <a:xfrm>
                <a:off x="6353640" y="3154680"/>
                <a:ext cx="407520" cy="325800"/>
              </a:xfrm>
              <a:prstGeom prst="downArrow">
                <a:avLst>
                  <a:gd name="adj1" fmla="val 50000"/>
                  <a:gd name="adj2" fmla="val 50000"/>
                </a:avLst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49" name="CustomShape 7"/>
              <p:cNvSpPr/>
              <p:nvPr/>
            </p:nvSpPr>
            <p:spPr>
              <a:xfrm>
                <a:off x="4231800" y="3536640"/>
                <a:ext cx="4671360" cy="918000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  <p:txBody>
              <a:bodyPr lIns="90000" rIns="90000" tIns="45000" bIns="45000" anchor="ctr">
                <a:noAutofit/>
              </a:bodyPr>
              <a:p>
                <a:pPr algn="ctr">
                  <a:lnSpc>
                    <a:spcPct val="100000"/>
                  </a:lnSpc>
                </a:pPr>
                <a:r>
                  <a:rPr b="0" lang="pl-PL" sz="2600" spc="-1" strike="noStrike">
                    <a:solidFill>
                      <a:srgbClr val="000000"/>
                    </a:solidFill>
                    <a:latin typeface="Calibri"/>
                  </a:rPr>
                  <a:t>Biopeptydy</a:t>
                </a:r>
                <a:endParaRPr b="0" lang="pl-PL" sz="2600" spc="-1" strike="noStrike">
                  <a:latin typeface="Arial"/>
                </a:endParaRPr>
              </a:p>
            </p:txBody>
          </p:sp>
        </p:grpSp>
        <p:sp>
          <p:nvSpPr>
            <p:cNvPr id="150" name="CustomShape 8"/>
            <p:cNvSpPr/>
            <p:nvPr/>
          </p:nvSpPr>
          <p:spPr>
            <a:xfrm>
              <a:off x="1662480" y="4655160"/>
              <a:ext cx="9836280" cy="639000"/>
            </a:xfrm>
            <a:prstGeom prst="rect">
              <a:avLst/>
            </a:prstGeom>
            <a:noFill/>
            <a:ln w="9525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spAutoFit/>
            </a:bodyPr>
            <a:p>
              <a:pPr algn="just">
                <a:lnSpc>
                  <a:spcPct val="100000"/>
                </a:lnSpc>
              </a:pPr>
              <a:r>
                <a:rPr b="0" lang="pl-PL" sz="1800" spc="-1" strike="noStrike">
                  <a:solidFill>
                    <a:srgbClr val="404040"/>
                  </a:solidFill>
                  <a:latin typeface="Calibri"/>
                </a:rPr>
                <a:t>Fragmenty białek, nieaktywne w sekwencji prekursora, które po enzymatycznym uwolnieniu oddziałują z odpowiednimi receptorami w organizmie, regulując funkcje poszczególnych układów.</a:t>
              </a:r>
              <a:endParaRPr b="0" lang="pl-PL" sz="1800" spc="-1" strike="noStrike">
                <a:latin typeface="Arial"/>
              </a:endParaRPr>
            </a:p>
          </p:txBody>
        </p:sp>
        <p:pic>
          <p:nvPicPr>
            <p:cNvPr id="151" name="Picture 9" descr="http://t0.gstatic.com/images?q=tbn:ANd9GcQkkSqe2dlnOAYbHenFJNMYTh4easO4XIOFEHbUohuGIUcAzCVy"/>
            <p:cNvPicPr/>
            <p:nvPr/>
          </p:nvPicPr>
          <p:blipFill>
            <a:blip r:embed="rId6"/>
            <a:stretch/>
          </p:blipFill>
          <p:spPr>
            <a:xfrm>
              <a:off x="1820520" y="2645280"/>
              <a:ext cx="2255400" cy="142848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52" name="Picture 6" descr=""/>
            <p:cNvPicPr/>
            <p:nvPr/>
          </p:nvPicPr>
          <p:blipFill>
            <a:blip r:embed="rId7"/>
            <a:stretch/>
          </p:blipFill>
          <p:spPr>
            <a:xfrm>
              <a:off x="8838360" y="1073880"/>
              <a:ext cx="1615680" cy="107136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53" name="Picture 6" descr="http://t3.gstatic.com/images?q=tbn:ANd9GcQXFemXFxIE0c2DooLzjCPgRScDX4jqM2gJ5I2qx2_cRMhBZmN5"/>
            <p:cNvPicPr/>
            <p:nvPr/>
          </p:nvPicPr>
          <p:blipFill>
            <a:blip r:embed="rId8"/>
            <a:stretch/>
          </p:blipFill>
          <p:spPr>
            <a:xfrm>
              <a:off x="10328400" y="1099080"/>
              <a:ext cx="1136880" cy="104580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pic>
          <p:nvPicPr>
            <p:cNvPr id="154" name="Picture 10" descr="http://t0.gstatic.com/images?q=tbn:ANd9GcQ53TOgp3782hWPjV0cCr9vc6pyTfXOqQJDOlcwMhELNu1zIK-feg"/>
            <p:cNvPicPr/>
            <p:nvPr/>
          </p:nvPicPr>
          <p:blipFill>
            <a:blip r:embed="rId9"/>
            <a:stretch/>
          </p:blipFill>
          <p:spPr>
            <a:xfrm>
              <a:off x="1702080" y="835560"/>
              <a:ext cx="1620360" cy="1952280"/>
            </a:xfrm>
            <a:prstGeom prst="rect">
              <a:avLst/>
            </a:prstGeom>
            <a:ln w="0">
              <a:noFill/>
            </a:ln>
            <a:effectLst>
              <a:softEdge rad="112680"/>
            </a:effectLst>
          </p:spPr>
        </p:pic>
        <p:sp>
          <p:nvSpPr>
            <p:cNvPr id="155" name="CustomShape 9"/>
            <p:cNvSpPr/>
            <p:nvPr/>
          </p:nvSpPr>
          <p:spPr>
            <a:xfrm>
              <a:off x="2085120" y="227160"/>
              <a:ext cx="8960400" cy="82296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>
              <a:noAutofit/>
            </a:bodyPr>
            <a:p>
              <a:pPr algn="ctr">
                <a:lnSpc>
                  <a:spcPct val="100000"/>
                </a:lnSpc>
                <a:tabLst>
                  <a:tab algn="l" pos="0"/>
                </a:tabLst>
              </a:pPr>
              <a:r>
                <a:rPr b="0" lang="pl-PL" sz="3600" spc="-1" strike="noStrike">
                  <a:solidFill>
                    <a:srgbClr val="333f4f"/>
                  </a:solidFill>
                  <a:latin typeface="Calibri Light"/>
                </a:rPr>
                <a:t>Biologicznie aktywne peptydy</a:t>
              </a:r>
              <a:endParaRPr b="0" lang="pl-PL" sz="3600" spc="-1" strike="noStrike"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57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58" name="CustomShape 1"/>
          <p:cNvSpPr/>
          <p:nvPr/>
        </p:nvSpPr>
        <p:spPr>
          <a:xfrm>
            <a:off x="2708280" y="461160"/>
            <a:ext cx="8229240" cy="705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3200" spc="-1" strike="noStrike">
                <a:latin typeface="Calibri Light"/>
              </a:rPr>
              <a:t>Otrzymywanie biologicznie aktywnych peptydów z białek żywnościowych</a:t>
            </a:r>
            <a:endParaRPr b="0" lang="pl-PL" sz="3200" spc="-1" strike="noStrike">
              <a:latin typeface="Arial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512739070"/>
              </p:ext>
            </p:extLst>
          </p:nvPr>
        </p:nvGraphicFramePr>
        <p:xfrm>
          <a:off x="2403360" y="1429920"/>
          <a:ext cx="8527680" cy="368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60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pic>
        <p:nvPicPr>
          <p:cNvPr id="161" name="Picture 1" descr=""/>
          <p:cNvPicPr/>
          <p:nvPr/>
        </p:nvPicPr>
        <p:blipFill>
          <a:blip r:embed="rId3"/>
          <a:stretch/>
        </p:blipFill>
        <p:spPr>
          <a:xfrm>
            <a:off x="7601040" y="1676520"/>
            <a:ext cx="3940920" cy="3227760"/>
          </a:xfrm>
          <a:prstGeom prst="rect">
            <a:avLst/>
          </a:prstGeom>
          <a:ln w="9525">
            <a:noFill/>
          </a:ln>
        </p:spPr>
      </p:pic>
      <p:sp>
        <p:nvSpPr>
          <p:cNvPr id="162" name="CustomShape 1"/>
          <p:cNvSpPr/>
          <p:nvPr/>
        </p:nvSpPr>
        <p:spPr>
          <a:xfrm>
            <a:off x="2243520" y="183960"/>
            <a:ext cx="8229240" cy="106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4000" spc="-1" strike="noStrike">
                <a:latin typeface="Calibri Light"/>
              </a:rPr>
              <a:t>Aktywność biologiczna peptydów</a:t>
            </a:r>
            <a:endParaRPr b="0" lang="pl-PL" sz="4000" spc="-1" strike="noStrike">
              <a:latin typeface="Arial"/>
            </a:endParaRPr>
          </a:p>
        </p:txBody>
      </p:sp>
      <p:sp>
        <p:nvSpPr>
          <p:cNvPr id="163" name="CustomShape 2"/>
          <p:cNvSpPr/>
          <p:nvPr/>
        </p:nvSpPr>
        <p:spPr>
          <a:xfrm>
            <a:off x="2160000" y="1676520"/>
            <a:ext cx="8186400" cy="3428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Autofit/>
          </a:bodyPr>
          <a:p>
            <a:pPr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Przeciwutleniajaca</a:t>
            </a:r>
            <a:endParaRPr b="0" lang="pl-PL" sz="2400" spc="-1" strike="noStrike">
              <a:latin typeface="Arial"/>
            </a:endParaRPr>
          </a:p>
          <a:p>
            <a:pPr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Przeciwnadciśnieniowa</a:t>
            </a:r>
            <a:endParaRPr b="0" lang="pl-PL" sz="2400" spc="-1" strike="noStrike">
              <a:latin typeface="Arial"/>
            </a:endParaRPr>
          </a:p>
          <a:p>
            <a:pPr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Immunomodulatorowa</a:t>
            </a:r>
            <a:endParaRPr b="0" lang="pl-PL" sz="2400" spc="-1" strike="noStrike">
              <a:latin typeface="Arial"/>
            </a:endParaRPr>
          </a:p>
          <a:p>
            <a:pPr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Przeciwnowotworowa</a:t>
            </a:r>
            <a:endParaRPr b="0" lang="pl-PL" sz="2400" spc="-1" strike="noStrike">
              <a:latin typeface="Arial"/>
            </a:endParaRPr>
          </a:p>
          <a:p>
            <a:pPr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Opioidowa</a:t>
            </a:r>
            <a:endParaRPr b="0" lang="pl-PL" sz="2400" spc="-1" strike="noStrike">
              <a:latin typeface="Arial"/>
            </a:endParaRPr>
          </a:p>
          <a:p>
            <a:pPr marL="365760"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Georgia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Przeciwbakteryjna</a:t>
            </a:r>
            <a:endParaRPr b="0" lang="pl-PL" sz="2400" spc="-1" strike="noStrike">
              <a:latin typeface="Arial"/>
            </a:endParaRPr>
          </a:p>
          <a:p>
            <a:pPr marL="365760" indent="-45684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Georgia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Wiązanie i transport związków mineralnych</a:t>
            </a:r>
            <a:endParaRPr b="0" lang="pl-PL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6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66" name="CustomShape 1"/>
          <p:cNvSpPr/>
          <p:nvPr/>
        </p:nvSpPr>
        <p:spPr>
          <a:xfrm>
            <a:off x="1672200" y="714240"/>
            <a:ext cx="9143640" cy="5140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167" name="Group 2"/>
          <p:cNvGrpSpPr/>
          <p:nvPr/>
        </p:nvGrpSpPr>
        <p:grpSpPr>
          <a:xfrm>
            <a:off x="2992680" y="1019520"/>
            <a:ext cx="6705360" cy="4272840"/>
            <a:chOff x="2992680" y="1019520"/>
            <a:chExt cx="6705360" cy="4272840"/>
          </a:xfrm>
        </p:grpSpPr>
        <p:sp>
          <p:nvSpPr>
            <p:cNvPr id="168" name="Line 3"/>
            <p:cNvSpPr/>
            <p:nvPr/>
          </p:nvSpPr>
          <p:spPr>
            <a:xfrm flipH="1" flipV="1">
              <a:off x="7625520" y="2285280"/>
              <a:ext cx="121680" cy="1440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/>
          </p:style>
        </p:sp>
        <p:grpSp>
          <p:nvGrpSpPr>
            <p:cNvPr id="169" name="Group 4"/>
            <p:cNvGrpSpPr/>
            <p:nvPr/>
          </p:nvGrpSpPr>
          <p:grpSpPr>
            <a:xfrm>
              <a:off x="2992680" y="1019520"/>
              <a:ext cx="6705360" cy="4272840"/>
              <a:chOff x="2992680" y="1019520"/>
              <a:chExt cx="6705360" cy="4272840"/>
            </a:xfrm>
          </p:grpSpPr>
          <p:pic>
            <p:nvPicPr>
              <p:cNvPr id="170" name="Picture 3" descr=""/>
              <p:cNvPicPr/>
              <p:nvPr/>
            </p:nvPicPr>
            <p:blipFill>
              <a:blip r:embed="rId3"/>
              <a:srcRect l="26976" t="0" r="28992" b="0"/>
              <a:stretch/>
            </p:blipFill>
            <p:spPr>
              <a:xfrm>
                <a:off x="2992680" y="1072440"/>
                <a:ext cx="2011320" cy="4219920"/>
              </a:xfrm>
              <a:prstGeom prst="rect">
                <a:avLst/>
              </a:prstGeom>
              <a:ln w="9525">
                <a:solidFill>
                  <a:srgbClr val="009999"/>
                </a:solidFill>
                <a:miter/>
              </a:ln>
            </p:spPr>
          </p:pic>
          <p:pic>
            <p:nvPicPr>
              <p:cNvPr id="171" name="Picture 5" descr=""/>
              <p:cNvPicPr/>
              <p:nvPr/>
            </p:nvPicPr>
            <p:blipFill>
              <a:blip r:embed="rId4"/>
              <a:srcRect l="59225" t="10755" r="2471" b="8030"/>
              <a:stretch/>
            </p:blipFill>
            <p:spPr>
              <a:xfrm>
                <a:off x="5308920" y="1494360"/>
                <a:ext cx="1889280" cy="3111840"/>
              </a:xfrm>
              <a:prstGeom prst="rect">
                <a:avLst/>
              </a:prstGeom>
              <a:ln w="9525">
                <a:solidFill>
                  <a:schemeClr val="accent1">
                    <a:lumMod val="50000"/>
                  </a:schemeClr>
                </a:solidFill>
                <a:miter/>
              </a:ln>
            </p:spPr>
          </p:pic>
          <p:pic>
            <p:nvPicPr>
              <p:cNvPr id="172" name="Picture 5" descr=""/>
              <p:cNvPicPr/>
              <p:nvPr/>
            </p:nvPicPr>
            <p:blipFill>
              <a:blip r:embed="rId5"/>
              <a:srcRect l="1352" t="1358" r="63516" b="784"/>
              <a:stretch/>
            </p:blipFill>
            <p:spPr>
              <a:xfrm>
                <a:off x="7747560" y="1019520"/>
                <a:ext cx="1950480" cy="4219560"/>
              </a:xfrm>
              <a:prstGeom prst="rect">
                <a:avLst/>
              </a:prstGeom>
              <a:ln w="9525">
                <a:solidFill>
                  <a:schemeClr val="accent1">
                    <a:lumMod val="50000"/>
                  </a:schemeClr>
                </a:solidFill>
                <a:miter/>
              </a:ln>
            </p:spPr>
          </p:pic>
          <p:sp>
            <p:nvSpPr>
              <p:cNvPr id="173" name="Line 5"/>
              <p:cNvSpPr/>
              <p:nvPr/>
            </p:nvSpPr>
            <p:spPr>
              <a:xfrm flipH="1" flipV="1">
                <a:off x="7625520" y="123048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4" name="Line 6"/>
              <p:cNvSpPr/>
              <p:nvPr/>
            </p:nvSpPr>
            <p:spPr>
              <a:xfrm flipH="1" flipV="1">
                <a:off x="7625520" y="1599480"/>
                <a:ext cx="121680" cy="144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5" name="Line 7"/>
              <p:cNvSpPr/>
              <p:nvPr/>
            </p:nvSpPr>
            <p:spPr>
              <a:xfrm flipH="1" flipV="1">
                <a:off x="7625520" y="196884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6" name="Line 8"/>
              <p:cNvSpPr/>
              <p:nvPr/>
            </p:nvSpPr>
            <p:spPr>
              <a:xfrm flipH="1" flipV="1">
                <a:off x="7625520" y="355140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7" name="Line 9"/>
              <p:cNvSpPr/>
              <p:nvPr/>
            </p:nvSpPr>
            <p:spPr>
              <a:xfrm flipH="1" flipV="1">
                <a:off x="7625520" y="392076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8" name="Line 10"/>
              <p:cNvSpPr/>
              <p:nvPr/>
            </p:nvSpPr>
            <p:spPr>
              <a:xfrm flipH="1" flipV="1">
                <a:off x="7625520" y="423612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79" name="Line 11"/>
              <p:cNvSpPr/>
              <p:nvPr/>
            </p:nvSpPr>
            <p:spPr>
              <a:xfrm flipH="1" flipV="1">
                <a:off x="7625520" y="471204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0" name="Line 12"/>
              <p:cNvSpPr/>
              <p:nvPr/>
            </p:nvSpPr>
            <p:spPr>
              <a:xfrm flipH="1" flipV="1">
                <a:off x="7625520" y="513288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1" name="Line 13"/>
              <p:cNvSpPr/>
              <p:nvPr/>
            </p:nvSpPr>
            <p:spPr>
              <a:xfrm flipH="1">
                <a:off x="7624800" y="1230840"/>
                <a:ext cx="1080" cy="105516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2" name="CustomShape 14"/>
              <p:cNvSpPr/>
              <p:nvPr/>
            </p:nvSpPr>
            <p:spPr>
              <a:xfrm rot="10800000">
                <a:off x="7320960" y="1758600"/>
                <a:ext cx="304560" cy="720"/>
              </a:xfrm>
              <a:custGeom>
                <a:avLst/>
                <a:gdLst/>
                <a:ah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tailEnd len="med" type="arrow" w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3" name="CustomShape 15"/>
              <p:cNvSpPr/>
              <p:nvPr/>
            </p:nvSpPr>
            <p:spPr>
              <a:xfrm rot="10800000">
                <a:off x="7321320" y="2760840"/>
                <a:ext cx="426240" cy="720"/>
              </a:xfrm>
              <a:custGeom>
                <a:avLst/>
                <a:gdLst/>
                <a:ah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tailEnd len="med" type="arrow" w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4" name="Line 16"/>
              <p:cNvSpPr/>
              <p:nvPr/>
            </p:nvSpPr>
            <p:spPr>
              <a:xfrm flipH="1">
                <a:off x="7625520" y="3552120"/>
                <a:ext cx="360" cy="685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5" name="CustomShape 17"/>
              <p:cNvSpPr/>
              <p:nvPr/>
            </p:nvSpPr>
            <p:spPr>
              <a:xfrm rot="10800000">
                <a:off x="7320960" y="3657600"/>
                <a:ext cx="304560" cy="720"/>
              </a:xfrm>
              <a:custGeom>
                <a:avLst/>
                <a:gdLst/>
                <a:ah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tailEnd len="med" type="arrow" w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6" name="Line 18"/>
              <p:cNvSpPr/>
              <p:nvPr/>
            </p:nvSpPr>
            <p:spPr>
              <a:xfrm flipH="1">
                <a:off x="7624800" y="4343400"/>
                <a:ext cx="1080" cy="7912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7" name="Line 19"/>
              <p:cNvSpPr/>
              <p:nvPr/>
            </p:nvSpPr>
            <p:spPr>
              <a:xfrm flipH="1" flipV="1">
                <a:off x="7625520" y="4341600"/>
                <a:ext cx="121680" cy="108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  <p:sp>
            <p:nvSpPr>
              <p:cNvPr id="188" name="CustomShape 20"/>
              <p:cNvSpPr/>
              <p:nvPr/>
            </p:nvSpPr>
            <p:spPr>
              <a:xfrm rot="10800000">
                <a:off x="7320960" y="4394880"/>
                <a:ext cx="304560" cy="720"/>
              </a:xfrm>
              <a:custGeom>
                <a:avLst/>
                <a:gdLst/>
                <a:ahLst/>
                <a:rect l="l" t="t" r="r" b="b"/>
                <a:pathLst>
                  <a:path w="21600" h="21600">
                    <a:moveTo>
                      <a:pt x="0" y="0"/>
                    </a:moveTo>
                    <a:lnTo>
                      <a:pt x="21600" y="2160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tailEnd len="med" type="arrow" w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pic>
          <p:nvPicPr>
            <p:cNvPr id="189" name="Picture 7" descr="C:\Users\Marta\Desktop\KOPIA\Dokumenty\PodaniaDokiInne\KANS\istockphoto-537403681-612x612.jpg"/>
            <p:cNvPicPr/>
            <p:nvPr/>
          </p:nvPicPr>
          <p:blipFill>
            <a:blip r:embed="rId6"/>
            <a:srcRect l="30857" t="0" r="29622" b="0"/>
            <a:stretch/>
          </p:blipFill>
          <p:spPr>
            <a:xfrm>
              <a:off x="2992680" y="1072440"/>
              <a:ext cx="2011320" cy="4167000"/>
            </a:xfrm>
            <a:prstGeom prst="rect">
              <a:avLst/>
            </a:prstGeom>
            <a:ln w="0">
              <a:noFill/>
            </a:ln>
          </p:spPr>
        </p:pic>
      </p:grpSp>
      <p:sp>
        <p:nvSpPr>
          <p:cNvPr id="190" name="CustomShape 21"/>
          <p:cNvSpPr/>
          <p:nvPr/>
        </p:nvSpPr>
        <p:spPr>
          <a:xfrm>
            <a:off x="1400760" y="190080"/>
            <a:ext cx="10264680" cy="713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3200" spc="-1" strike="noStrike">
                <a:solidFill>
                  <a:srgbClr val="000000"/>
                </a:solidFill>
                <a:latin typeface="Lucida Sans Unicode"/>
                <a:ea typeface="Lucida Sans Unicode"/>
              </a:rPr>
              <a:t>Wpływ biopeptydów na układy narządów człowieka</a:t>
            </a:r>
            <a:endParaRPr b="0" lang="pl-PL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9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4280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93" name="CustomShape 1"/>
          <p:cNvSpPr/>
          <p:nvPr/>
        </p:nvSpPr>
        <p:spPr>
          <a:xfrm>
            <a:off x="1648800" y="205920"/>
            <a:ext cx="9974880" cy="1317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4000" spc="-1" strike="noStrike">
                <a:solidFill>
                  <a:srgbClr val="000000"/>
                </a:solidFill>
                <a:latin typeface="Calibri Light"/>
              </a:rPr>
              <a:t>Biopeptydy w profilaktyce i terapii chorób cywilizacyjnych</a:t>
            </a:r>
            <a:endParaRPr b="0" lang="pl-PL" sz="4000" spc="-1" strike="noStrike">
              <a:latin typeface="Arial"/>
            </a:endParaRPr>
          </a:p>
        </p:txBody>
      </p:sp>
      <p:sp>
        <p:nvSpPr>
          <p:cNvPr id="194" name="CustomShape 2"/>
          <p:cNvSpPr/>
          <p:nvPr/>
        </p:nvSpPr>
        <p:spPr>
          <a:xfrm>
            <a:off x="1648800" y="1944360"/>
            <a:ext cx="9974880" cy="432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Choroby układu krążenia</a:t>
            </a:r>
            <a:endParaRPr b="0" lang="pl-PL" sz="28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Insulinooporność i cukrzyca typu 2</a:t>
            </a:r>
            <a:endParaRPr b="0" lang="pl-PL" sz="28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Choroby nowotworowe</a:t>
            </a:r>
            <a:endParaRPr b="0" lang="pl-PL" sz="28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Infekcje wirusowe i bakteryjne</a:t>
            </a:r>
            <a:endParaRPr b="0" lang="pl-PL" sz="28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Choroby neurodegeneracyjne</a:t>
            </a:r>
            <a:endParaRPr b="0" lang="pl-PL" sz="28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W ich patogenezie nierzadko kluczowy jest stres oksydacyjny i procesy zapalne.</a:t>
            </a:r>
            <a:endParaRPr b="0" lang="pl-PL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spcAft>
                <a:spcPts val="300"/>
              </a:spcAft>
              <a:tabLst>
                <a:tab algn="l" pos="0"/>
              </a:tabLst>
            </a:pP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19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55264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197" name="CustomShape 1"/>
          <p:cNvSpPr/>
          <p:nvPr/>
        </p:nvSpPr>
        <p:spPr>
          <a:xfrm>
            <a:off x="1845720" y="183600"/>
            <a:ext cx="9569880" cy="106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4000" spc="-1" strike="noStrike">
                <a:solidFill>
                  <a:srgbClr val="000000"/>
                </a:solidFill>
                <a:latin typeface="Calibri Light"/>
              </a:rPr>
              <a:t>Biopeptydy – naturalne przeciwutleniacze</a:t>
            </a:r>
            <a:endParaRPr b="0" lang="pl-PL" sz="4000" spc="-1" strike="noStrike">
              <a:latin typeface="Arial"/>
            </a:endParaRPr>
          </a:p>
        </p:txBody>
      </p:sp>
      <p:sp>
        <p:nvSpPr>
          <p:cNvPr id="198" name="CustomShape 2"/>
          <p:cNvSpPr/>
          <p:nvPr/>
        </p:nvSpPr>
        <p:spPr>
          <a:xfrm>
            <a:off x="1717920" y="1416960"/>
            <a:ext cx="10016640" cy="3722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marL="263520" indent="-263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przeciwutleniacze pierwszorzędowe lub wtórne</a:t>
            </a:r>
            <a:endParaRPr b="0" lang="pl-PL" sz="2400" spc="-1" strike="noStrike">
              <a:latin typeface="Arial"/>
            </a:endParaRPr>
          </a:p>
          <a:p>
            <a:pPr marL="263520" indent="-2631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przeciwutleniacze pierwszorzędowe przerywają reakcję łańcuchową poprzez zmiatanie wolnych rodników</a:t>
            </a:r>
            <a:endParaRPr b="0" lang="pl-PL" sz="24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wtórne przeciwutleniacze opóźniają utlenianie przez wiązanie kationów (2</a:t>
            </a:r>
            <a:r>
              <a:rPr b="0" lang="pl-PL" sz="2260" spc="-1" strike="noStrike">
                <a:solidFill>
                  <a:srgbClr val="000000"/>
                </a:solidFill>
                <a:latin typeface="Calibri"/>
              </a:rPr>
              <a:t>+</a:t>
            </a: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)</a:t>
            </a:r>
            <a:endParaRPr b="0" lang="pl-PL" sz="2400" spc="-1" strike="noStrike">
              <a:latin typeface="Arial"/>
            </a:endParaRPr>
          </a:p>
          <a:p>
            <a:pPr indent="26352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uczestniczą w przeciwdziałaniu stresowi oksydacyjnemu poprzez hamowanie:</a:t>
            </a:r>
            <a:endParaRPr b="0" lang="pl-PL" sz="24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peroksydacji lipidów, </a:t>
            </a:r>
            <a:endParaRPr b="0" lang="pl-PL" sz="18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peroksydacji kwasów nukleinowych </a:t>
            </a:r>
            <a:endParaRPr b="0" lang="pl-PL" sz="18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przemian enzymatycznych </a:t>
            </a:r>
            <a:endParaRPr b="0" lang="pl-PL" sz="1800" spc="-1" strike="noStrike">
              <a:latin typeface="Arial"/>
            </a:endParaRPr>
          </a:p>
        </p:txBody>
      </p:sp>
      <p:sp>
        <p:nvSpPr>
          <p:cNvPr id="199" name="CustomShape 3"/>
          <p:cNvSpPr/>
          <p:nvPr/>
        </p:nvSpPr>
        <p:spPr>
          <a:xfrm>
            <a:off x="6483960" y="3588480"/>
            <a:ext cx="5042520" cy="2382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marL="263520">
              <a:lnSpc>
                <a:spcPct val="90000"/>
              </a:lnSpc>
              <a:spcBef>
                <a:spcPts val="1001"/>
              </a:spcBef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będących induktorami:</a:t>
            </a:r>
            <a:endParaRPr b="0" lang="pl-PL" sz="24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chorób neurodegeneracyjnych, </a:t>
            </a:r>
            <a:endParaRPr b="0" lang="pl-PL" sz="20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nowotworzenia komórek, </a:t>
            </a:r>
            <a:endParaRPr b="0" lang="pl-PL" sz="20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procesów starzenia, </a:t>
            </a:r>
            <a:endParaRPr b="0" lang="pl-PL" sz="20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miażdżycy </a:t>
            </a:r>
            <a:endParaRPr b="0" lang="pl-PL" sz="2000" spc="-1" strike="noStrike">
              <a:latin typeface="Arial"/>
            </a:endParaRPr>
          </a:p>
          <a:p>
            <a:pPr lvl="1" marL="457200" indent="-2160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cukrzycy.</a:t>
            </a:r>
            <a:endParaRPr b="0" lang="pl-PL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pl-PL" sz="2000" spc="-1" strike="noStrike">
              <a:latin typeface="Arial"/>
            </a:endParaRPr>
          </a:p>
        </p:txBody>
      </p:sp>
      <p:sp>
        <p:nvSpPr>
          <p:cNvPr id="200" name="CustomShape 4"/>
          <p:cNvSpPr/>
          <p:nvPr/>
        </p:nvSpPr>
        <p:spPr>
          <a:xfrm>
            <a:off x="5915880" y="4017960"/>
            <a:ext cx="844920" cy="77544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9bd5"/>
          </a:solidFill>
          <a:ln>
            <a:solidFill>
              <a:srgbClr val="4372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02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4835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03" name="CustomShape 1"/>
          <p:cNvSpPr/>
          <p:nvPr/>
        </p:nvSpPr>
        <p:spPr>
          <a:xfrm>
            <a:off x="1648800" y="709200"/>
            <a:ext cx="10099440" cy="1071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ctr">
              <a:lnSpc>
                <a:spcPct val="90000"/>
              </a:lnSpc>
              <a:spcAft>
                <a:spcPts val="2999"/>
              </a:spcAft>
              <a:tabLst>
                <a:tab algn="l" pos="0"/>
              </a:tabLst>
            </a:pPr>
            <a:r>
              <a:rPr b="0" lang="pl-PL" sz="3600" spc="-1" strike="noStrike">
                <a:solidFill>
                  <a:srgbClr val="000000"/>
                </a:solidFill>
                <a:latin typeface="Calibri"/>
              </a:rPr>
              <a:t>Nadciśienie tętnicze</a:t>
            </a:r>
            <a:br/>
            <a:r>
              <a:rPr b="0" lang="pl-PL" sz="3600" spc="-1" strike="noStrike">
                <a:solidFill>
                  <a:srgbClr val="000000"/>
                </a:solidFill>
                <a:latin typeface="Calibri"/>
              </a:rPr>
              <a:t>Biopeptydy -  inhibitory enzymu konwertującego angiotensynę I (ACE)</a:t>
            </a:r>
            <a:endParaRPr b="0" lang="pl-PL" sz="3600" spc="-1" strike="noStrike"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1572480" y="1980000"/>
            <a:ext cx="10307520" cy="3370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Autofit/>
          </a:bodyPr>
          <a:p>
            <a:pPr marL="36000" indent="-251640" algn="just">
              <a:lnSpc>
                <a:spcPct val="7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ACE - dipeptydylokarboksypeptydaza – enzym - przekształca angiotensynę I do wywołującej silny skurcz ścian naczyń tętniczych angiotensyny II = nadmierny wzrost ciśnienia krwi</a:t>
            </a:r>
            <a:endParaRPr b="0" lang="pl-PL" sz="2400" spc="-1" strike="noStrike">
              <a:latin typeface="Arial"/>
            </a:endParaRPr>
          </a:p>
          <a:p>
            <a:pPr marL="36000" indent="-251640" algn="just">
              <a:lnSpc>
                <a:spcPct val="7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ACE dezaktywuje bradykininę, odpowiadającą za rozszerzanie naczyń krwionośnych </a:t>
            </a:r>
            <a:endParaRPr b="0" lang="pl-PL" sz="2400" spc="-1" strike="noStrike">
              <a:latin typeface="Arial"/>
            </a:endParaRPr>
          </a:p>
          <a:p>
            <a:pPr marL="36000" indent="-251640" algn="just">
              <a:lnSpc>
                <a:spcPct val="7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Inhibitory konwertazy angiotensyny są jednymi z najczęściej stosowanych farmaceutyków w leczeniu nadciśnienia</a:t>
            </a:r>
            <a:endParaRPr b="0" lang="pl-PL" sz="2400" spc="-1" strike="noStrike">
              <a:latin typeface="Arial"/>
            </a:endParaRPr>
          </a:p>
          <a:p>
            <a:pPr marL="36000" indent="-251640" algn="just">
              <a:lnSpc>
                <a:spcPct val="7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Syntetyczne leki = skutki uboczne, m.in. kaszel, wysypki skórne, niekontrolowany spadek ciśnienia poniżej normy, utrata smaku, obrzęk naczynioruchowy, zmniejszona czynność nerek</a:t>
            </a:r>
            <a:endParaRPr b="0" lang="pl-PL" sz="2400" spc="-1" strike="noStrike">
              <a:latin typeface="Arial"/>
            </a:endParaRPr>
          </a:p>
          <a:p>
            <a:pPr marL="36000" indent="-251640" algn="just">
              <a:lnSpc>
                <a:spcPct val="7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Naturalne peptydy z żywności nie wywołują efektów ubocznych</a:t>
            </a:r>
            <a:endParaRPr b="0" lang="pl-PL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06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51124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07" name="CustomShape 1"/>
          <p:cNvSpPr/>
          <p:nvPr/>
        </p:nvSpPr>
        <p:spPr>
          <a:xfrm>
            <a:off x="1773360" y="122760"/>
            <a:ext cx="9739440" cy="106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3600" spc="-1" strike="noStrike">
                <a:solidFill>
                  <a:srgbClr val="000000"/>
                </a:solidFill>
                <a:latin typeface="Calibri Light"/>
              </a:rPr>
              <a:t>Biopeptydy przeciwnadciśnieniowe w żywności</a:t>
            </a:r>
            <a:endParaRPr b="0" lang="pl-PL" sz="3600" spc="-1" strike="noStrike">
              <a:latin typeface="Arial"/>
            </a:endParaRPr>
          </a:p>
        </p:txBody>
      </p:sp>
      <p:sp>
        <p:nvSpPr>
          <p:cNvPr id="208" name="TextShape 2"/>
          <p:cNvSpPr txBox="1"/>
          <p:nvPr/>
        </p:nvSpPr>
        <p:spPr>
          <a:xfrm>
            <a:off x="1544760" y="147924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białka mleka i ich hydrolizaty 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fermentowane produkty mleczarskie, sery dojrzewające np. kazokininy w serze Gouda, peptydy z sera Manchego, Cheddar czy Gamalost,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pszenica, kukurydza, ryż, soja (VLIVP, YLAGNQ, FF w wyniku trawienia w przewodzie pokarmowym ludzi i zwierząt) 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gryka, kiełki pszenicy,  fasola zwyczajna,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9" name="TextShape 3"/>
          <p:cNvSpPr txBox="1"/>
          <p:nvPr/>
        </p:nvSpPr>
        <p:spPr>
          <a:xfrm>
            <a:off x="6858000" y="1451520"/>
            <a:ext cx="4952520" cy="435096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rzepak, czosnek, ziemniaki,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żelatyna, drożdże, 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mięso wieprzowe i drobiowe ( IKW, LAP i LKP z białek mięśni kurczaka,  MNPPK, ITTNP, DAQEKLE z mięsa wieprzowego,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jaja, np.: owokinina 2–7 o sekwencji RADHPF 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ryby i owoce morza,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 indent="-251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szpinak (MRW i MRWD)</a:t>
            </a: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pl-PL" sz="24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1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12" name="CustomShape 1"/>
          <p:cNvSpPr/>
          <p:nvPr/>
        </p:nvSpPr>
        <p:spPr>
          <a:xfrm>
            <a:off x="1607040" y="365760"/>
            <a:ext cx="9961200" cy="10663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rmAutofit fontScale="59000"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6000" spc="-1" strike="noStrike">
                <a:solidFill>
                  <a:srgbClr val="000000"/>
                </a:solidFill>
                <a:latin typeface="Calibri Light"/>
              </a:rPr>
              <a:t>Aktywność antydiabetyczna peptydów</a:t>
            </a:r>
            <a:endParaRPr b="0" lang="pl-PL" sz="6000" spc="-1" strike="noStrike">
              <a:latin typeface="Arial"/>
            </a:endParaRPr>
          </a:p>
        </p:txBody>
      </p:sp>
      <p:sp>
        <p:nvSpPr>
          <p:cNvPr id="213" name="CustomShape 2"/>
          <p:cNvSpPr/>
          <p:nvPr/>
        </p:nvSpPr>
        <p:spPr>
          <a:xfrm>
            <a:off x="1607040" y="1631520"/>
            <a:ext cx="9961200" cy="4859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indent="-287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zdolność hamowania aktywności enzymów uczestniczących w gospodarce insulinowej, jak;</a:t>
            </a:r>
            <a:endParaRPr b="0" lang="pl-PL" sz="2400" spc="-1" strike="noStrike">
              <a:latin typeface="Arial"/>
            </a:endParaRPr>
          </a:p>
          <a:p>
            <a:pPr lvl="1" marL="457200" indent="-2876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α-glukozydaza, α-amylaza - biorą udział w katabolizmie węglowodanów złożonych do glukozy, hamowanie tych enzymów jest uważane za skuteczną strategię obniżania poziomu cukru we krwi</a:t>
            </a:r>
            <a:endParaRPr b="0" lang="pl-PL" sz="2000" spc="-1" strike="noStrike">
              <a:latin typeface="Arial"/>
            </a:endParaRPr>
          </a:p>
          <a:p>
            <a:pPr lvl="1" marL="457200" indent="-2876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peptydaza dipeptydylowa (DPP-IV) i aktywacja receptorów GLP-1 . GLP-1 jest ważnym hormonem inkretynowym, który pomaga w kontrolowaniu poziomu glukozy we krwi poprzez stymulację uwalniania insuliny, hamowanie produkcji glukagonu i spowalnianie opróżniania żołądka. Jednak ten endogenny hormon jest szybko degradowany i inaktywowany przez DPP</a:t>
            </a:r>
            <a:endParaRPr b="0" lang="pl-PL" sz="2000" spc="-1" strike="noStrike">
              <a:latin typeface="Arial"/>
            </a:endParaRPr>
          </a:p>
          <a:p>
            <a:pPr indent="-2876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profilaktyka i terapia schorzeń insulinozależnych, zwłaszcza cukrzycy typu 2 </a:t>
            </a:r>
            <a:endParaRPr b="0" lang="pl-PL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1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15088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16" name="CustomShape 1"/>
          <p:cNvSpPr/>
          <p:nvPr/>
        </p:nvSpPr>
        <p:spPr>
          <a:xfrm>
            <a:off x="1607040" y="814680"/>
            <a:ext cx="9836280" cy="5000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algn="just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W latach 2015 - 2019 amerykańska Agencja ds. Żywności i Leków (FDA) zatwierdziła 15 leków peptydowych, które stanowiły 7% wszystkich leków zatwierdzonych w tym okresie, np.:</a:t>
            </a:r>
            <a:endParaRPr b="0" lang="pl-PL" sz="2400" spc="-1" strike="noStrike">
              <a:latin typeface="Arial"/>
            </a:endParaRPr>
          </a:p>
          <a:p>
            <a:pPr lvl="1" marL="457200" indent="-287640" algn="just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eksedyna-4 </a:t>
            </a:r>
            <a:endParaRPr b="0" lang="pl-PL" sz="2000" spc="-1" strike="noStrike">
              <a:latin typeface="Arial"/>
            </a:endParaRPr>
          </a:p>
          <a:p>
            <a:pPr lvl="1" marL="457200" indent="-287640" algn="just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eksenatyd </a:t>
            </a:r>
            <a:endParaRPr b="0" lang="pl-PL" sz="2000" spc="-1" strike="noStrike">
              <a:latin typeface="Arial"/>
            </a:endParaRPr>
          </a:p>
          <a:p>
            <a:pPr lvl="1" marL="457200" indent="-287640" algn="just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liraglutyd i semaglutyd</a:t>
            </a:r>
            <a:endParaRPr b="0" lang="pl-PL" sz="2000" spc="-1" strike="noStrike">
              <a:latin typeface="Arial"/>
            </a:endParaRPr>
          </a:p>
          <a:p>
            <a:pPr lvl="1" marL="457200" indent="-287640" algn="just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NutripeptinTM - otrzymywanym z hydrolizy enzymatycznej filetów z dorsza. Obniża indeks glikemiczny żywności - zmniejsza ryzyko zachorowania na T2DM. </a:t>
            </a:r>
            <a:endParaRPr b="0" lang="pl-PL" sz="2000" spc="-1" strike="noStrike">
              <a:latin typeface="Arial"/>
            </a:endParaRPr>
          </a:p>
          <a:p>
            <a:pPr algn="just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2400" spc="-1" strike="noStrike">
                <a:solidFill>
                  <a:srgbClr val="000000"/>
                </a:solidFill>
                <a:latin typeface="Calibri"/>
              </a:rPr>
              <a:t>Bioaktywne peptydy postrzegane są jako bezpieczniejszy i obiecujący środek przeciwcukrzycowy.</a:t>
            </a:r>
            <a:endParaRPr b="0" lang="pl-PL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18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5249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19" name="CustomShape 1"/>
          <p:cNvSpPr/>
          <p:nvPr/>
        </p:nvSpPr>
        <p:spPr>
          <a:xfrm>
            <a:off x="5452920" y="243360"/>
            <a:ext cx="6295320" cy="928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b">
            <a:no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3200" spc="-1" strike="noStrike">
                <a:solidFill>
                  <a:srgbClr val="000000"/>
                </a:solidFill>
                <a:latin typeface="Calibri Light"/>
              </a:rPr>
              <a:t>Biopeptydy a układ immunologiczny</a:t>
            </a:r>
            <a:endParaRPr b="0" lang="pl-PL" sz="3200" spc="-1" strike="noStrike">
              <a:latin typeface="Arial"/>
            </a:endParaRPr>
          </a:p>
        </p:txBody>
      </p:sp>
      <p:sp>
        <p:nvSpPr>
          <p:cNvPr id="220" name="CustomShape 2"/>
          <p:cNvSpPr/>
          <p:nvPr/>
        </p:nvSpPr>
        <p:spPr>
          <a:xfrm>
            <a:off x="6032880" y="1356480"/>
            <a:ext cx="5627880" cy="47858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stymulowanie odpowiedzi immunologicznej</a:t>
            </a:r>
            <a:endParaRPr b="0" lang="pl-PL" sz="2000" spc="-1" strike="noStrike">
              <a:latin typeface="Arial"/>
            </a:endParaRPr>
          </a:p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oddziaływanie na funkcje komórkowe </a:t>
            </a:r>
            <a:endParaRPr b="0" lang="pl-PL" sz="2000" spc="-1" strike="noStrike">
              <a:latin typeface="Arial"/>
            </a:endParaRPr>
          </a:p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efekt toksyczny wobec komórek patologicznych -  potencjalne czynniki przeciwnowotworowe</a:t>
            </a:r>
            <a:endParaRPr b="0" lang="pl-PL" sz="2000" spc="-1" strike="noStrike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2000" spc="-1" strike="noStrike">
                <a:solidFill>
                  <a:srgbClr val="222a35"/>
                </a:solidFill>
                <a:latin typeface="Calibri"/>
              </a:rPr>
              <a:t>Działanie immuno- i cytomodulatorowe peptydów:</a:t>
            </a:r>
            <a:endParaRPr b="0" lang="pl-PL" sz="2000" spc="-1" strike="noStrike">
              <a:latin typeface="Arial"/>
            </a:endParaRPr>
          </a:p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aktywacja i stymulowanie proliferacji limfocytów,</a:t>
            </a:r>
            <a:endParaRPr b="0" lang="pl-PL" sz="2000" spc="-1" strike="noStrike">
              <a:latin typeface="Arial"/>
            </a:endParaRPr>
          </a:p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produkcja przeciwciał, </a:t>
            </a:r>
            <a:endParaRPr b="0" lang="pl-PL" sz="2000" spc="-1" strike="noStrike">
              <a:latin typeface="Arial"/>
            </a:endParaRPr>
          </a:p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ekspresja cytokin </a:t>
            </a:r>
            <a:endParaRPr b="0" lang="pl-PL" sz="2000" spc="-1" strike="noStrike">
              <a:latin typeface="Arial"/>
            </a:endParaRPr>
          </a:p>
          <a:p>
            <a:pPr marL="177840" indent="-16956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pl-PL" sz="2000" spc="-1" strike="noStrike">
                <a:solidFill>
                  <a:srgbClr val="000000"/>
                </a:solidFill>
                <a:latin typeface="Calibri"/>
              </a:rPr>
              <a:t>stymulowanie aktywności fagocytarnej makrofagów i granulocytów</a:t>
            </a:r>
            <a:endParaRPr b="0" lang="pl-PL" sz="2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pl-PL" sz="2000" spc="-1" strike="noStrike">
              <a:latin typeface="Arial"/>
            </a:endParaRPr>
          </a:p>
        </p:txBody>
      </p:sp>
      <p:sp>
        <p:nvSpPr>
          <p:cNvPr id="221" name="CustomShape 3"/>
          <p:cNvSpPr/>
          <p:nvPr/>
        </p:nvSpPr>
        <p:spPr>
          <a:xfrm>
            <a:off x="1648800" y="368640"/>
            <a:ext cx="4280760" cy="53517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Autofit/>
          </a:bodyPr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1800" spc="-1" strike="noStrike">
                <a:solidFill>
                  <a:srgbClr val="ff0000"/>
                </a:solidFill>
                <a:latin typeface="Calibri"/>
              </a:rPr>
              <a:t>Białka mleka ssaków to cenne źródło peptydów mogących regulować funkcje odpornościowe poprzez działanie hamujące lub stymulujące wobec elementów układu immunologicznego.</a:t>
            </a:r>
            <a:endParaRPr b="0" lang="pl-PL" sz="18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pl-PL" sz="18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Peptydy immunosupresyjne mogą być stosowane w warunkach medycznych, przy zapobieganiu odrzutom protez i przeszczepów, leczeniu stanów zapalnych wywołanych zaburzeniami autoimmunologicznymi.</a:t>
            </a:r>
            <a:endParaRPr b="0" lang="pl-PL" sz="18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endParaRPr b="0" lang="pl-PL" sz="1800" spc="-1" strike="noStrike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pl-PL" sz="1800" spc="-1" strike="noStrike">
                <a:solidFill>
                  <a:srgbClr val="000000"/>
                </a:solidFill>
                <a:latin typeface="Calibri"/>
              </a:rPr>
              <a:t>Immunostymulujące działanie peptydów przyczynia się do ogólnej poprawy odporności. Prekursorem biopeptydów stymulujących układ odpornościowy jest m.in. owoalbumina. </a:t>
            </a:r>
            <a:endParaRPr b="0" lang="pl-PL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3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24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25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524920"/>
            <a:ext cx="10242360" cy="980280"/>
          </a:xfrm>
          <a:prstGeom prst="rect">
            <a:avLst/>
          </a:prstGeom>
          <a:ln w="0">
            <a:noFill/>
          </a:ln>
        </p:spPr>
      </p:pic>
      <p:sp>
        <p:nvSpPr>
          <p:cNvPr id="226" name="CustomShape 3"/>
          <p:cNvSpPr/>
          <p:nvPr/>
        </p:nvSpPr>
        <p:spPr>
          <a:xfrm>
            <a:off x="1621080" y="658080"/>
            <a:ext cx="9711720" cy="9244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anchor="ctr">
            <a:normAutofit/>
          </a:bodyPr>
          <a:p>
            <a:pPr algn="ctr">
              <a:lnSpc>
                <a:spcPct val="90000"/>
              </a:lnSpc>
              <a:tabLst>
                <a:tab algn="l" pos="0"/>
              </a:tabLst>
            </a:pPr>
            <a:r>
              <a:rPr b="0" lang="pl-PL" sz="4000" spc="-1" strike="noStrike">
                <a:solidFill>
                  <a:srgbClr val="000000"/>
                </a:solidFill>
                <a:latin typeface="Calibri Light"/>
              </a:rPr>
              <a:t>Biopeptydy w hamowaniu Covid-19</a:t>
            </a:r>
            <a:endParaRPr b="0" lang="pl-PL" sz="4000" spc="-1" strike="noStrike">
              <a:latin typeface="Arial"/>
            </a:endParaRPr>
          </a:p>
        </p:txBody>
      </p:sp>
      <p:sp>
        <p:nvSpPr>
          <p:cNvPr id="227" name="CustomShape 4"/>
          <p:cNvSpPr/>
          <p:nvPr/>
        </p:nvSpPr>
        <p:spPr>
          <a:xfrm>
            <a:off x="1621080" y="1764360"/>
            <a:ext cx="9711720" cy="3749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>
            <a:norm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Peptydy o działaniu przeciwutleniaczy i inhibitorów konwertazy angiotensyny (ACE) mogą hamować rozwój COVID-19 </a:t>
            </a:r>
            <a:endParaRPr b="0" lang="pl-PL" sz="2800" spc="-1" strike="noStrike"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pl-PL" sz="2800" spc="-1" strike="noStrike">
                <a:solidFill>
                  <a:srgbClr val="000000"/>
                </a:solidFill>
                <a:latin typeface="Calibri"/>
              </a:rPr>
              <a:t>Istnieje możliwość ograniczania wnikania wirusa SARS-Cov2 do komórki oraz jego replikacji, co może wpłynąć na łagodniejszy przebieg infekcji</a:t>
            </a:r>
            <a:endParaRPr b="0" lang="pl-PL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pl-PL" sz="28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pl-PL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extShape 1"/>
          <p:cNvSpPr txBox="1"/>
          <p:nvPr/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pl-PL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9" name="TextShape 2"/>
          <p:cNvSpPr txBox="1"/>
          <p:nvPr/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>
            <a:noAutofit/>
          </a:bodyPr>
          <a:p>
            <a:endParaRPr b="0" lang="pl-PL" sz="28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30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  <p:pic>
        <p:nvPicPr>
          <p:cNvPr id="231" name="Picture 2" descr="C:\Users\Marek Runiewicz\OneDrive - Karkonoska Państwowa Szkoła Wyższa w Jeleniej Górze\07215 PL-CZ Platforma cyfrowa\logo-cz-pl\Logo cz-pl eu.jpg"/>
          <p:cNvPicPr/>
          <p:nvPr/>
        </p:nvPicPr>
        <p:blipFill>
          <a:blip r:embed="rId2"/>
          <a:stretch/>
        </p:blipFill>
        <p:spPr>
          <a:xfrm>
            <a:off x="1523880" y="5455800"/>
            <a:ext cx="10242360" cy="980280"/>
          </a:xfrm>
          <a:prstGeom prst="rect">
            <a:avLst/>
          </a:prstGeom>
          <a:ln w="0">
            <a:noFill/>
          </a:ln>
        </p:spPr>
      </p:pic>
      <p:graphicFrame>
        <p:nvGraphicFramePr>
          <p:cNvPr id="232" name="Table 3"/>
          <p:cNvGraphicFramePr/>
          <p:nvPr/>
        </p:nvGraphicFramePr>
        <p:xfrm>
          <a:off x="1953720" y="348840"/>
          <a:ext cx="8229240" cy="2595600"/>
        </p:xfrm>
        <a:graphic>
          <a:graphicData uri="http://schemas.openxmlformats.org/drawingml/2006/table">
            <a:tbl>
              <a:tblPr/>
              <a:tblGrid>
                <a:gridCol w="1954440"/>
                <a:gridCol w="1656000"/>
                <a:gridCol w="1872000"/>
                <a:gridCol w="2746800"/>
              </a:tblGrid>
              <a:tr h="29448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Nazwa produktu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Producent 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Sekwencja peptydu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ffffff"/>
                          </a:solidFill>
                          <a:latin typeface="Calibri"/>
                        </a:rPr>
                        <a:t>Działanie 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5b9bd5"/>
                    </a:solidFill>
                  </a:tcPr>
                </a:tc>
              </a:tr>
              <a:tr h="6998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Calpis AMMEL S (Japonia) lub Calpico (Europa)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Calpis Co., Japonia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VPP, IPP z </a:t>
                      </a:r>
                      <a:r>
                        <a:rPr b="0" lang="el-GR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β</a:t>
                      </a: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- i ĸ-CN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Przeciwnadciśnieniowe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</a:tr>
              <a:tr h="29448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BioZate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Davisco, USA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Peptydy z </a:t>
                      </a:r>
                      <a:r>
                        <a:rPr b="0" lang="el-GR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β</a:t>
                      </a: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-LG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</a:tr>
              <a:tr h="29448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C12 Peption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DMV,  Holandia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FFVAPFPEVFGK z CN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</a:tr>
              <a:tr h="6998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BioPURE-GMP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Davisco, USA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Glikomakropeptyd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Przeciwpróchnicowe,</a:t>
                      </a:r>
                      <a:endParaRPr b="0" lang="pl-PL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Przeciwdrobnoustrojowe,</a:t>
                      </a:r>
                      <a:endParaRPr b="0" lang="pl-PL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Przeciwzakrzepliwe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</a:tr>
              <a:tr h="69984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ProDiet F200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Ingredia, Francja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YLGYLEQLLR z </a:t>
                      </a:r>
                      <a:r>
                        <a:rPr b="0" lang="el-GR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α</a:t>
                      </a: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s1-CN (f91–100)</a:t>
                      </a:r>
                      <a:endParaRPr b="0" lang="pl-PL" sz="1600" spc="-1" strike="noStrike">
                        <a:latin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tabLst>
                          <a:tab algn="l" pos="0"/>
                        </a:tabLst>
                      </a:pP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Antystresowe 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d1deef"/>
                    </a:solidFill>
                  </a:tcPr>
                </a:tc>
              </a:tr>
              <a:tr h="294480"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Capolac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it-IT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Arla Foods, </a:t>
                      </a: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Dania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CPP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>
                        <a:lnSpc>
                          <a:spcPct val="100000"/>
                        </a:lnSpc>
                      </a:pPr>
                      <a:r>
                        <a:rPr b="0" lang="pl-PL" sz="1600" spc="-1" strike="noStrike">
                          <a:solidFill>
                            <a:srgbClr val="000000"/>
                          </a:solidFill>
                          <a:latin typeface="Calibri"/>
                        </a:rPr>
                        <a:t>Chelatowanie jonów metali</a:t>
                      </a:r>
                      <a:endParaRPr b="0" lang="pl-PL" sz="16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rgbClr val="e9eff7"/>
                    </a:solidFill>
                  </a:tcPr>
                </a:tc>
              </a:tr>
            </a:tbl>
          </a:graphicData>
        </a:graphic>
      </p:graphicFrame>
      <p:pic>
        <p:nvPicPr>
          <p:cNvPr id="233" name="Picture 2" descr="http://www.calpico.com/img/logo.png"/>
          <p:cNvPicPr/>
          <p:nvPr/>
        </p:nvPicPr>
        <p:blipFill>
          <a:blip r:embed="rId3"/>
          <a:srcRect l="0" t="17025" r="0" b="0"/>
          <a:stretch/>
        </p:blipFill>
        <p:spPr>
          <a:xfrm>
            <a:off x="10504080" y="219600"/>
            <a:ext cx="1590480" cy="1444320"/>
          </a:xfrm>
          <a:prstGeom prst="rect">
            <a:avLst/>
          </a:prstGeom>
          <a:ln w="0">
            <a:noFill/>
          </a:ln>
        </p:spPr>
      </p:pic>
      <p:pic>
        <p:nvPicPr>
          <p:cNvPr id="234" name="Picture 4" descr="http://t3.gstatic.com/images?q=tbn:ANd9GcQmsknatkD5qwDX-y7UHIfXCfTTi6eh2mUq1oMJ7HYC6g7oBqGd9w"/>
          <p:cNvPicPr/>
          <p:nvPr/>
        </p:nvPicPr>
        <p:blipFill>
          <a:blip r:embed="rId4"/>
          <a:stretch/>
        </p:blipFill>
        <p:spPr>
          <a:xfrm>
            <a:off x="10429560" y="1718280"/>
            <a:ext cx="733680" cy="916560"/>
          </a:xfrm>
          <a:prstGeom prst="rect">
            <a:avLst/>
          </a:prstGeom>
          <a:ln w="0">
            <a:noFill/>
          </a:ln>
        </p:spPr>
      </p:pic>
      <p:pic>
        <p:nvPicPr>
          <p:cNvPr id="235" name="Picture 14" descr="http://newhope360.com/site-files/newhope360.com/files/archive/www.functionalingredientsmag.com/Content/Issue/28/BioZate.jpg"/>
          <p:cNvPicPr/>
          <p:nvPr/>
        </p:nvPicPr>
        <p:blipFill>
          <a:blip r:embed="rId5"/>
          <a:stretch/>
        </p:blipFill>
        <p:spPr>
          <a:xfrm>
            <a:off x="11118240" y="2901600"/>
            <a:ext cx="1026000" cy="1070640"/>
          </a:xfrm>
          <a:prstGeom prst="rect">
            <a:avLst/>
          </a:prstGeom>
          <a:ln w="0">
            <a:noFill/>
          </a:ln>
        </p:spPr>
      </p:pic>
      <p:pic>
        <p:nvPicPr>
          <p:cNvPr id="236" name="Picture 8" descr="http://tr.all.biz/img/tr/catalog/84354.jpeg"/>
          <p:cNvPicPr/>
          <p:nvPr/>
        </p:nvPicPr>
        <p:blipFill>
          <a:blip r:embed="rId6"/>
          <a:stretch/>
        </p:blipFill>
        <p:spPr>
          <a:xfrm>
            <a:off x="10402560" y="2782440"/>
            <a:ext cx="938880" cy="946800"/>
          </a:xfrm>
          <a:prstGeom prst="rect">
            <a:avLst/>
          </a:prstGeom>
          <a:ln w="0">
            <a:noFill/>
          </a:ln>
        </p:spPr>
      </p:pic>
      <p:pic>
        <p:nvPicPr>
          <p:cNvPr id="237" name="Picture 10" descr="http://images.iherb.com/l/CLF-01991-1.jpg"/>
          <p:cNvPicPr/>
          <p:nvPr/>
        </p:nvPicPr>
        <p:blipFill>
          <a:blip r:embed="rId7"/>
          <a:srcRect l="13915" t="0" r="23546" b="0"/>
          <a:stretch/>
        </p:blipFill>
        <p:spPr>
          <a:xfrm>
            <a:off x="11235960" y="1654560"/>
            <a:ext cx="720000" cy="1151640"/>
          </a:xfrm>
          <a:prstGeom prst="rect">
            <a:avLst/>
          </a:prstGeom>
          <a:ln w="0">
            <a:noFill/>
          </a:ln>
        </p:spPr>
      </p:pic>
      <p:sp>
        <p:nvSpPr>
          <p:cNvPr id="238" name="CustomShape 4"/>
          <p:cNvSpPr/>
          <p:nvPr/>
        </p:nvSpPr>
        <p:spPr>
          <a:xfrm>
            <a:off x="4573440" y="4821480"/>
            <a:ext cx="35780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pl-PL" sz="3600" spc="-1" strike="noStrike">
                <a:solidFill>
                  <a:srgbClr val="000000"/>
                </a:solidFill>
                <a:latin typeface="Calibri"/>
              </a:rPr>
              <a:t>Dziękuję za uwagę</a:t>
            </a:r>
            <a:endParaRPr b="0" lang="pl-PL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Obraz 3" descr="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_rels/item2.xml.rels><?xml version="1.0" encoding="UTF-8"?>
<Relationships xmlns="http://schemas.openxmlformats.org/package/2006/relationships"><Relationship Id="rId1" Type="http://schemas.openxmlformats.org/officeDocument/2006/relationships/customXmlProps" Target="itemProps2.xml"/>
</Relationships>
</file>

<file path=customXml/_rels/item3.xml.rels><?xml version="1.0" encoding="UTF-8"?>
<Relationships xmlns="http://schemas.openxmlformats.org/package/2006/relationships"><Relationship Id="rId1" Type="http://schemas.openxmlformats.org/officeDocument/2006/relationships/customXmlProps" Target="itemProps3.xml"/>
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4DDF947D9F9C443AC83B8C85C44A40D" ma:contentTypeVersion="13" ma:contentTypeDescription="Utwórz nowy dokument." ma:contentTypeScope="" ma:versionID="c6cbaab44b94b3252765fd25092c7154">
  <xsd:schema xmlns:xsd="http://www.w3.org/2001/XMLSchema" xmlns:xs="http://www.w3.org/2001/XMLSchema" xmlns:p="http://schemas.microsoft.com/office/2006/metadata/properties" xmlns:ns3="b24c386d-c67d-4c75-94a8-b9ff2c9bbc85" xmlns:ns4="ea16c8db-ba20-4341-9ad6-2b8ca3ebd40a" targetNamespace="http://schemas.microsoft.com/office/2006/metadata/properties" ma:root="true" ma:fieldsID="836f2c1cec08cbc139efc1bb79ea7c20" ns3:_="" ns4:_="">
    <xsd:import namespace="b24c386d-c67d-4c75-94a8-b9ff2c9bbc85"/>
    <xsd:import namespace="ea16c8db-ba20-4341-9ad6-2b8ca3ebd4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4c386d-c67d-4c75-94a8-b9ff2c9bbc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16c8db-ba20-4341-9ad6-2b8ca3ebd40a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Udostępniani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Udostępnione dla — szczegóły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krót wskazówki dotyczącej udostępniania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BB8497-F31E-418B-8CD1-BFA85FA79443}">
  <ds:schemaRefs>
    <ds:schemaRef ds:uri="http://purl.org/dc/dcmitype/"/>
    <ds:schemaRef ds:uri="http://purl.org/dc/elements/1.1/"/>
    <ds:schemaRef ds:uri="b24c386d-c67d-4c75-94a8-b9ff2c9bbc85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ea16c8db-ba20-4341-9ad6-2b8ca3ebd40a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B331873-EC8C-4B6B-8DFC-43680BCC80E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8B8ACF-A1BA-4490-B224-935DA1F6238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24c386d-c67d-4c75-94a8-b9ff2c9bbc85"/>
    <ds:schemaRef ds:uri="ea16c8db-ba20-4341-9ad6-2b8ca3ebd4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Application>LibreOffice/7.0.3.1$Windows_X86_64 LibreOffice_project/d7547858d014d4cf69878db179d326fc3483e082</Application>
  <Words>806</Words>
  <Paragraphs>127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2022-04-26T12:32:41Z</dcterms:created>
  <dc:creator>Katarzyna Zielińska</dc:creator>
  <dc:description/>
  <dc:language>pl-PL</dc:language>
  <cp:lastModifiedBy/>
  <dcterms:modified xsi:type="dcterms:W3CDTF">2023-07-26T16:46:43Z</dcterms:modified>
  <cp:revision>45</cp:revision>
  <dc:subject/>
  <dc:title>Prezentacja programu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ntentTypeId">
    <vt:lpwstr>0x01010004DDF947D9F9C443AC83B8C85C44A40D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Niestandardowy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17</vt:i4>
  </property>
</Properties>
</file>