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84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21156146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kst tytułowy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Tekst tytułowy</a:t>
            </a:r>
          </a:p>
        </p:txBody>
      </p:sp>
      <p:sp>
        <p:nvSpPr>
          <p:cNvPr id="12" name="Treść - poziom 1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13" name="Numer slajd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kst tytułowy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Tekst tytułowy</a:t>
            </a:r>
          </a:p>
        </p:txBody>
      </p:sp>
      <p:sp>
        <p:nvSpPr>
          <p:cNvPr id="21" name="Treść - poziom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22" name="Numer slajd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kst tytułowy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Tekst tytułowy</a:t>
            </a:r>
          </a:p>
        </p:txBody>
      </p:sp>
      <p:sp>
        <p:nvSpPr>
          <p:cNvPr id="30" name="Treść - poziom 1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31" name="Numer slajd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kst tytułowy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Tekst tytułowy</a:t>
            </a:r>
          </a:p>
        </p:txBody>
      </p:sp>
      <p:sp>
        <p:nvSpPr>
          <p:cNvPr id="39" name="Treść - poziom 1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40" name="Numer slajd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kst tytułowy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Tekst tytułowy</a:t>
            </a:r>
          </a:p>
        </p:txBody>
      </p:sp>
      <p:sp>
        <p:nvSpPr>
          <p:cNvPr id="48" name="Treść - poziom 1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49" name="Symbol zastępczy tekstu 4"/>
          <p:cNvSpPr>
            <a:spLocks noGrp="1"/>
          </p:cNvSpPr>
          <p:nvPr>
            <p:ph type="body" sz="quarter" idx="2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Numer slajd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kst tytułowy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Tekst tytułowy</a:t>
            </a:r>
          </a:p>
        </p:txBody>
      </p:sp>
      <p:sp>
        <p:nvSpPr>
          <p:cNvPr id="58" name="Numer slajd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Numer slajd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ekst tytułowy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Tekst tytułowy</a:t>
            </a:r>
          </a:p>
        </p:txBody>
      </p:sp>
      <p:sp>
        <p:nvSpPr>
          <p:cNvPr id="73" name="Treść - poziom 1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74" name="Symbol zastępczy tekstu 3"/>
          <p:cNvSpPr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Numer slajd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ekst tytułowy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Tekst tytułowy</a:t>
            </a:r>
          </a:p>
        </p:txBody>
      </p:sp>
      <p:sp>
        <p:nvSpPr>
          <p:cNvPr id="83" name="Symbol zastępczy obrazu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Treść - poziom 1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85" name="Numer slajdu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 tytułowy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Tekst tytułowy</a:t>
            </a:r>
          </a:p>
        </p:txBody>
      </p:sp>
      <p:sp>
        <p:nvSpPr>
          <p:cNvPr id="3" name="Treść - poziom 1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4" name="Numer slajdu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ytuł 1"/>
          <p:cNvSpPr txBox="1">
            <a:spLocks noGrp="1"/>
          </p:cNvSpPr>
          <p:nvPr>
            <p:ph type="ctrTitle"/>
          </p:nvPr>
        </p:nvSpPr>
        <p:spPr>
          <a:xfrm>
            <a:off x="1590501" y="2385752"/>
            <a:ext cx="9077499" cy="1406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t>Promocja uczelni</a:t>
            </a:r>
          </a:p>
        </p:txBody>
      </p:sp>
      <p:sp>
        <p:nvSpPr>
          <p:cNvPr id="95" name="Podtytuł 2"/>
          <p:cNvSpPr txBox="1">
            <a:spLocks noGrp="1"/>
          </p:cNvSpPr>
          <p:nvPr>
            <p:ph type="subTitle" sz="half" idx="1"/>
          </p:nvPr>
        </p:nvSpPr>
        <p:spPr>
          <a:xfrm>
            <a:off x="1524000" y="4242117"/>
            <a:ext cx="9144000" cy="2358188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FFFFFF"/>
                </a:solidFill>
              </a:defRPr>
            </a:pPr>
            <a:r>
              <a:rPr dirty="0" err="1"/>
              <a:t>Szanse</a:t>
            </a:r>
            <a:r>
              <a:rPr dirty="0"/>
              <a:t> </a:t>
            </a:r>
            <a:r>
              <a:rPr dirty="0" err="1"/>
              <a:t>i</a:t>
            </a:r>
            <a:r>
              <a:rPr dirty="0"/>
              <a:t> </a:t>
            </a:r>
            <a:r>
              <a:rPr dirty="0" err="1"/>
              <a:t>wyzwania</a:t>
            </a:r>
            <a:r>
              <a:rPr dirty="0"/>
              <a:t> </a:t>
            </a:r>
            <a:r>
              <a:rPr dirty="0" err="1"/>
              <a:t>okresu</a:t>
            </a:r>
            <a:r>
              <a:rPr dirty="0"/>
              <a:t> </a:t>
            </a:r>
            <a:r>
              <a:rPr dirty="0" err="1"/>
              <a:t>pandemii</a:t>
            </a:r>
            <a:r>
              <a:rPr dirty="0"/>
              <a:t> 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rPr lang="pl-PL"/>
              <a:t>d</a:t>
            </a:r>
            <a:r>
              <a:rPr lang="pl-PL" smtClean="0"/>
              <a:t>r </a:t>
            </a:r>
            <a:r>
              <a:rPr dirty="0" err="1" smtClean="0"/>
              <a:t>Oliwia</a:t>
            </a:r>
            <a:r>
              <a:rPr dirty="0" smtClean="0"/>
              <a:t> </a:t>
            </a:r>
            <a:r>
              <a:rPr dirty="0" err="1"/>
              <a:t>Tarasewicz</a:t>
            </a:r>
            <a:r>
              <a:rPr dirty="0"/>
              <a:t> - </a:t>
            </a:r>
            <a:r>
              <a:rPr dirty="0" err="1"/>
              <a:t>Gryt</a:t>
            </a:r>
            <a:endParaRPr dirty="0"/>
          </a:p>
        </p:txBody>
      </p:sp>
      <p:pic>
        <p:nvPicPr>
          <p:cNvPr id="96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705726" y="5085317"/>
            <a:ext cx="4277980" cy="158285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ytuł 1"/>
          <p:cNvSpPr txBox="1">
            <a:spLocks noGrp="1"/>
          </p:cNvSpPr>
          <p:nvPr>
            <p:ph type="title"/>
          </p:nvPr>
        </p:nvSpPr>
        <p:spPr>
          <a:xfrm>
            <a:off x="1203960" y="198871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Agenda</a:t>
            </a:r>
          </a:p>
        </p:txBody>
      </p:sp>
      <p:sp>
        <p:nvSpPr>
          <p:cNvPr id="99" name="Symbol zastępczy zawartości 2"/>
          <p:cNvSpPr txBox="1">
            <a:spLocks noGrp="1"/>
          </p:cNvSpPr>
          <p:nvPr>
            <p:ph type="body" idx="1"/>
          </p:nvPr>
        </p:nvSpPr>
        <p:spPr>
          <a:xfrm>
            <a:off x="1203960" y="1775748"/>
            <a:ext cx="10515601" cy="3518147"/>
          </a:xfrm>
          <a:prstGeom prst="rect">
            <a:avLst/>
          </a:prstGeom>
        </p:spPr>
        <p:txBody>
          <a:bodyPr/>
          <a:lstStyle/>
          <a:p>
            <a:pPr marL="97971" indent="-97971" defTabSz="457200">
              <a:lnSpc>
                <a:spcPct val="120000"/>
              </a:lnSpc>
              <a:spcBef>
                <a:spcPts val="0"/>
              </a:spcBef>
              <a:defRPr sz="2700">
                <a:latin typeface="+mn-lt"/>
                <a:ea typeface="+mn-ea"/>
                <a:cs typeface="+mn-cs"/>
                <a:sym typeface="Helvetica"/>
              </a:defRPr>
            </a:pPr>
            <a:r>
              <a:t>Co zmieniła pandemia w nastrojach studentów</a:t>
            </a:r>
          </a:p>
          <a:p>
            <a:pPr marL="97971" indent="-97971" defTabSz="457200">
              <a:lnSpc>
                <a:spcPct val="120000"/>
              </a:lnSpc>
              <a:spcBef>
                <a:spcPts val="0"/>
              </a:spcBef>
              <a:defRPr sz="2700">
                <a:latin typeface="+mn-lt"/>
                <a:ea typeface="+mn-ea"/>
                <a:cs typeface="+mn-cs"/>
                <a:sym typeface="Helvetica"/>
              </a:defRPr>
            </a:pPr>
            <a:r>
              <a:t>Wyzwania dla promocji uczelni w kolejnych latach </a:t>
            </a:r>
          </a:p>
          <a:p>
            <a:pPr marL="97971" indent="-97971" defTabSz="457200">
              <a:lnSpc>
                <a:spcPct val="120000"/>
              </a:lnSpc>
              <a:spcBef>
                <a:spcPts val="0"/>
              </a:spcBef>
              <a:defRPr sz="2700">
                <a:latin typeface="+mn-lt"/>
                <a:ea typeface="+mn-ea"/>
                <a:cs typeface="+mn-cs"/>
                <a:sym typeface="Helvetica"/>
              </a:defRPr>
            </a:pPr>
            <a:r>
              <a:t>Przykłady rozwiązań promocji on-line i hybrydowej: </a:t>
            </a:r>
          </a:p>
          <a:p>
            <a:pPr marL="1012371" lvl="2" indent="-97971" defTabSz="457200">
              <a:lnSpc>
                <a:spcPct val="120000"/>
              </a:lnSpc>
              <a:spcBef>
                <a:spcPts val="0"/>
              </a:spcBef>
              <a:defRPr sz="2700">
                <a:latin typeface="+mn-lt"/>
                <a:ea typeface="+mn-ea"/>
                <a:cs typeface="+mn-cs"/>
                <a:sym typeface="Helvetica"/>
              </a:defRPr>
            </a:pPr>
            <a:r>
              <a:t>narzędzia</a:t>
            </a:r>
          </a:p>
          <a:p>
            <a:pPr marL="1012371" lvl="2" indent="-97971" defTabSz="457200">
              <a:lnSpc>
                <a:spcPct val="120000"/>
              </a:lnSpc>
              <a:spcBef>
                <a:spcPts val="0"/>
              </a:spcBef>
              <a:defRPr sz="2700">
                <a:latin typeface="+mn-lt"/>
                <a:ea typeface="+mn-ea"/>
                <a:cs typeface="+mn-cs"/>
                <a:sym typeface="Helvetica"/>
              </a:defRPr>
            </a:pPr>
            <a:r>
              <a:t>kanały komunikacyjne</a:t>
            </a:r>
          </a:p>
          <a:p>
            <a:pPr marL="1012371" lvl="2" indent="-97971" defTabSz="457200">
              <a:lnSpc>
                <a:spcPct val="120000"/>
              </a:lnSpc>
              <a:spcBef>
                <a:spcPts val="0"/>
              </a:spcBef>
              <a:defRPr sz="2700">
                <a:latin typeface="+mn-lt"/>
                <a:ea typeface="+mn-ea"/>
                <a:cs typeface="+mn-cs"/>
                <a:sym typeface="Helvetica"/>
              </a:defRPr>
            </a:pPr>
            <a:r>
              <a:t>treści</a:t>
            </a:r>
          </a:p>
        </p:txBody>
      </p:sp>
      <p:pic>
        <p:nvPicPr>
          <p:cNvPr id="100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55472" y="5584323"/>
            <a:ext cx="10242968" cy="981161"/>
          </a:xfrm>
          <a:prstGeom prst="rect">
            <a:avLst/>
          </a:prstGeom>
          <a:ln w="12700">
            <a:miter lim="400000"/>
          </a:ln>
        </p:spPr>
      </p:pic>
      <p:pic>
        <p:nvPicPr>
          <p:cNvPr id="6" name="Zástupný symbol pro obsah 4"/>
          <p:cNvPicPr/>
          <p:nvPr/>
        </p:nvPicPr>
        <p:blipFill>
          <a:blip r:embed="rId3"/>
          <a:stretch/>
        </p:blipFill>
        <p:spPr>
          <a:xfrm rot="16200000">
            <a:off x="-2487557" y="2887395"/>
            <a:ext cx="5927706" cy="550658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ytuł 1"/>
          <p:cNvSpPr txBox="1">
            <a:spLocks noGrp="1"/>
          </p:cNvSpPr>
          <p:nvPr>
            <p:ph type="title"/>
          </p:nvPr>
        </p:nvSpPr>
        <p:spPr>
          <a:xfrm>
            <a:off x="1203960" y="198871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Bliższe i dalsze skutki pandemii</a:t>
            </a:r>
          </a:p>
        </p:txBody>
      </p:sp>
      <p:sp>
        <p:nvSpPr>
          <p:cNvPr id="103" name="Symbol zastępczy zawartości 2"/>
          <p:cNvSpPr txBox="1">
            <a:spLocks noGrp="1"/>
          </p:cNvSpPr>
          <p:nvPr>
            <p:ph type="body" idx="1"/>
          </p:nvPr>
        </p:nvSpPr>
        <p:spPr>
          <a:xfrm>
            <a:off x="1203960" y="1775748"/>
            <a:ext cx="10515601" cy="3518147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151597" indent="-151597" defTabSz="384047">
              <a:lnSpc>
                <a:spcPct val="120000"/>
              </a:lnSpc>
              <a:spcBef>
                <a:spcPts val="0"/>
              </a:spcBef>
              <a:buFontTx/>
              <a:defRPr sz="1512" spc="15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Izolacja uczniów i studentów w domach</a:t>
            </a:r>
          </a:p>
          <a:p>
            <a:pPr marL="151597" indent="-151597" defTabSz="384047">
              <a:lnSpc>
                <a:spcPct val="120000"/>
              </a:lnSpc>
              <a:spcBef>
                <a:spcPts val="0"/>
              </a:spcBef>
              <a:buFontTx/>
              <a:defRPr sz="1512" spc="15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Spadek jakości nauczania w wyniku ograniczonych kompetencji cyfrowych kadry</a:t>
            </a:r>
          </a:p>
          <a:p>
            <a:pPr marL="151597" indent="-151597" defTabSz="384047">
              <a:lnSpc>
                <a:spcPct val="120000"/>
              </a:lnSpc>
              <a:spcBef>
                <a:spcPts val="0"/>
              </a:spcBef>
              <a:buFontTx/>
              <a:defRPr sz="1512" spc="15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Niemożność skorzystania z wartości dodanej uczelni </a:t>
            </a:r>
          </a:p>
          <a:p>
            <a:pPr marL="151597" indent="-151597" defTabSz="384047">
              <a:lnSpc>
                <a:spcPct val="120000"/>
              </a:lnSpc>
              <a:spcBef>
                <a:spcPts val="0"/>
              </a:spcBef>
              <a:buFontTx/>
              <a:defRPr sz="1512" spc="15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Niemożność prowadzenia życia studenckiego</a:t>
            </a:r>
          </a:p>
          <a:p>
            <a:pPr marL="151597" indent="-151597" defTabSz="384047">
              <a:lnSpc>
                <a:spcPct val="120000"/>
              </a:lnSpc>
              <a:spcBef>
                <a:spcPts val="0"/>
              </a:spcBef>
              <a:buFontTx/>
              <a:defRPr sz="1512" spc="15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Rosnąca liczba alternatyw dla wyższej uczelni</a:t>
            </a:r>
          </a:p>
          <a:p>
            <a:pPr marL="151597" indent="-151597" defTabSz="384047">
              <a:lnSpc>
                <a:spcPct val="120000"/>
              </a:lnSpc>
              <a:spcBef>
                <a:spcPts val="0"/>
              </a:spcBef>
              <a:buFontTx/>
              <a:defRPr sz="1512" spc="15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Krytyczny stosunek do wartości oferty uczelni </a:t>
            </a:r>
          </a:p>
          <a:p>
            <a:pPr marL="82295" indent="-82295" defTabSz="384047">
              <a:lnSpc>
                <a:spcPct val="150000"/>
              </a:lnSpc>
              <a:spcBef>
                <a:spcPts val="0"/>
              </a:spcBef>
              <a:defRPr sz="1679">
                <a:latin typeface="+mn-lt"/>
                <a:ea typeface="+mn-ea"/>
                <a:cs typeface="+mn-cs"/>
                <a:sym typeface="Helvetica"/>
              </a:defRPr>
            </a:pPr>
            <a:r>
              <a:t> </a:t>
            </a:r>
            <a:r>
              <a:rPr sz="1512"/>
              <a:t>Rosnąca liczba alternatyw dla wyższej edukacji </a:t>
            </a:r>
          </a:p>
          <a:p>
            <a:pPr marL="151597" indent="-151597" defTabSz="384047">
              <a:lnSpc>
                <a:spcPct val="120000"/>
              </a:lnSpc>
              <a:spcBef>
                <a:spcPts val="0"/>
              </a:spcBef>
              <a:buFontTx/>
              <a:defRPr sz="1512" spc="15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Wypalenie i niepewność </a:t>
            </a:r>
          </a:p>
          <a:p>
            <a:pPr marL="151597" indent="-151597" defTabSz="384047">
              <a:lnSpc>
                <a:spcPct val="120000"/>
              </a:lnSpc>
              <a:spcBef>
                <a:spcPts val="0"/>
              </a:spcBef>
              <a:buFontTx/>
              <a:defRPr sz="1512" spc="15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Niemożność skorzystania z tradycyjnych narzędzi promocyjnych: </a:t>
            </a:r>
          </a:p>
          <a:p>
            <a:pPr marL="471637" lvl="1" indent="-151597" defTabSz="384047">
              <a:lnSpc>
                <a:spcPct val="120000"/>
              </a:lnSpc>
              <a:spcBef>
                <a:spcPts val="0"/>
              </a:spcBef>
              <a:buFontTx/>
              <a:defRPr sz="1512" spc="15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Dni otwarte</a:t>
            </a:r>
          </a:p>
          <a:p>
            <a:pPr marL="471637" lvl="1" indent="-151597" defTabSz="384047">
              <a:lnSpc>
                <a:spcPct val="120000"/>
              </a:lnSpc>
              <a:spcBef>
                <a:spcPts val="0"/>
              </a:spcBef>
              <a:buFontTx/>
              <a:defRPr sz="1512" spc="15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Prezentacja oferty w szkołach</a:t>
            </a:r>
          </a:p>
          <a:p>
            <a:pPr marL="471637" lvl="1" indent="-151597" defTabSz="384047">
              <a:lnSpc>
                <a:spcPct val="120000"/>
              </a:lnSpc>
              <a:spcBef>
                <a:spcPts val="0"/>
              </a:spcBef>
              <a:buFontTx/>
              <a:defRPr sz="1512" spc="15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Wykłady i seminaria budujące markę uczelni</a:t>
            </a:r>
          </a:p>
          <a:p>
            <a:pPr marL="471637" lvl="1" indent="-151597" defTabSz="384047">
              <a:lnSpc>
                <a:spcPct val="120000"/>
              </a:lnSpc>
              <a:spcBef>
                <a:spcPts val="0"/>
              </a:spcBef>
              <a:buFontTx/>
              <a:defRPr sz="1512" spc="15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Spotkania i eventy stacjonarne </a:t>
            </a:r>
          </a:p>
        </p:txBody>
      </p:sp>
      <p:pic>
        <p:nvPicPr>
          <p:cNvPr id="104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55472" y="5584323"/>
            <a:ext cx="10242968" cy="981161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Zástupný symbol pro obsah 4"/>
          <p:cNvPicPr/>
          <p:nvPr/>
        </p:nvPicPr>
        <p:blipFill>
          <a:blip r:embed="rId3"/>
          <a:stretch/>
        </p:blipFill>
        <p:spPr>
          <a:xfrm rot="16200000">
            <a:off x="-2487557" y="2887395"/>
            <a:ext cx="5927706" cy="550658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Tytuł 1"/>
          <p:cNvSpPr txBox="1">
            <a:spLocks noGrp="1"/>
          </p:cNvSpPr>
          <p:nvPr>
            <p:ph type="title"/>
          </p:nvPr>
        </p:nvSpPr>
        <p:spPr>
          <a:xfrm>
            <a:off x="1203960" y="198871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Globalny trend - przykład USA</a:t>
            </a:r>
          </a:p>
          <a:p>
            <a:pPr>
              <a:defRPr sz="3000"/>
            </a:pPr>
            <a:r>
              <a:t>Źródło: Forbes, Gallup </a:t>
            </a:r>
          </a:p>
        </p:txBody>
      </p:sp>
      <p:sp>
        <p:nvSpPr>
          <p:cNvPr id="107" name="Symbol zastępczy zawartości 2"/>
          <p:cNvSpPr txBox="1">
            <a:spLocks noGrp="1"/>
          </p:cNvSpPr>
          <p:nvPr>
            <p:ph type="body" idx="1"/>
          </p:nvPr>
        </p:nvSpPr>
        <p:spPr>
          <a:xfrm>
            <a:off x="1203960" y="1775748"/>
            <a:ext cx="10515601" cy="3518147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97971" indent="-97971" defTabSz="457200">
              <a:lnSpc>
                <a:spcPct val="120000"/>
              </a:lnSpc>
              <a:spcBef>
                <a:spcPts val="0"/>
              </a:spcBef>
              <a:defRPr sz="2400">
                <a:latin typeface="+mn-lt"/>
                <a:ea typeface="+mn-ea"/>
                <a:cs typeface="+mn-cs"/>
                <a:sym typeface="Helvetica"/>
              </a:defRPr>
            </a:pPr>
            <a:r>
              <a:t> </a:t>
            </a:r>
            <a:r>
              <a:rPr sz="2100"/>
              <a:t>20% przyszłych studentów Harvardu zdecydowało się </a:t>
            </a:r>
            <a:r>
              <a:rPr sz="2100" b="1"/>
              <a:t>nie rozpocząć </a:t>
            </a:r>
            <a:r>
              <a:rPr sz="2100"/>
              <a:t>studiów w tym roku akademickim (2021)</a:t>
            </a:r>
          </a:p>
          <a:p>
            <a:pPr marL="97971" indent="-97971" defTabSz="457200">
              <a:lnSpc>
                <a:spcPct val="120000"/>
              </a:lnSpc>
              <a:spcBef>
                <a:spcPts val="0"/>
              </a:spcBef>
              <a:defRPr sz="2100">
                <a:latin typeface="+mn-lt"/>
                <a:ea typeface="+mn-ea"/>
                <a:cs typeface="+mn-cs"/>
                <a:sym typeface="Helvetica"/>
              </a:defRPr>
            </a:pPr>
            <a:r>
              <a:t> 40% spodziewanych studentów pierwszego roku twierdzi, że najprawdopodobniej </a:t>
            </a:r>
            <a:r>
              <a:rPr b="1"/>
              <a:t>nie będzie uczestniczyć </a:t>
            </a:r>
            <a:r>
              <a:t>w studiach tej jesieni.</a:t>
            </a:r>
          </a:p>
          <a:p>
            <a:pPr marL="97971" indent="-97971" defTabSz="457200">
              <a:lnSpc>
                <a:spcPct val="120000"/>
              </a:lnSpc>
              <a:spcBef>
                <a:spcPts val="0"/>
              </a:spcBef>
              <a:defRPr sz="2100">
                <a:latin typeface="+mn-lt"/>
                <a:ea typeface="+mn-ea"/>
                <a:cs typeface="+mn-cs"/>
                <a:sym typeface="Helvetica"/>
              </a:defRPr>
            </a:pPr>
            <a:r>
              <a:t> 28% studentów starszych roczników twierdziło latem, że </a:t>
            </a:r>
            <a:r>
              <a:rPr b="1"/>
              <a:t>nie wraca na uczelnię </a:t>
            </a:r>
            <a:r>
              <a:t>lub jeszcze nie zdecydowało. </a:t>
            </a:r>
          </a:p>
          <a:p>
            <a:pPr marL="97971" indent="-97971" defTabSz="457200">
              <a:lnSpc>
                <a:spcPct val="120000"/>
              </a:lnSpc>
              <a:spcBef>
                <a:spcPts val="0"/>
              </a:spcBef>
              <a:defRPr sz="2100">
                <a:latin typeface="+mn-lt"/>
                <a:ea typeface="+mn-ea"/>
                <a:cs typeface="+mn-cs"/>
                <a:sym typeface="Helvetica"/>
              </a:defRPr>
            </a:pPr>
            <a:r>
              <a:t> Na pytanie, jak ważna jest dzisiaj edukacja uniwersytecka</a:t>
            </a:r>
          </a:p>
          <a:p>
            <a:pPr marL="1012371" lvl="2" indent="-97971" defTabSz="457200">
              <a:lnSpc>
                <a:spcPct val="120000"/>
              </a:lnSpc>
              <a:spcBef>
                <a:spcPts val="0"/>
              </a:spcBef>
              <a:defRPr sz="2100">
                <a:latin typeface="+mn-lt"/>
                <a:ea typeface="+mn-ea"/>
                <a:cs typeface="+mn-cs"/>
                <a:sym typeface="Helvetica"/>
              </a:defRPr>
            </a:pPr>
            <a:r>
              <a:t> </a:t>
            </a:r>
            <a:r>
              <a:rPr b="1"/>
              <a:t>2020: 41% </a:t>
            </a:r>
            <a:r>
              <a:t>Amerykanów w wieku 18-29 lat odpowiada „bardzo ważne”</a:t>
            </a:r>
          </a:p>
          <a:p>
            <a:pPr marL="1012371" lvl="2" indent="-97971" defTabSz="457200">
              <a:lnSpc>
                <a:spcPct val="120000"/>
              </a:lnSpc>
              <a:spcBef>
                <a:spcPts val="0"/>
              </a:spcBef>
              <a:defRPr sz="2100">
                <a:latin typeface="+mn-lt"/>
                <a:ea typeface="+mn-ea"/>
                <a:cs typeface="+mn-cs"/>
                <a:sym typeface="Helvetica"/>
              </a:defRPr>
            </a:pPr>
            <a:r>
              <a:rPr b="1"/>
              <a:t> 2013: 74%</a:t>
            </a:r>
            <a:r>
              <a:t> Amerykanów w wieku 18-29 lat odpowiada „bardzo ważne” </a:t>
            </a:r>
          </a:p>
        </p:txBody>
      </p:sp>
      <p:pic>
        <p:nvPicPr>
          <p:cNvPr id="108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55472" y="5584323"/>
            <a:ext cx="10242968" cy="981161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Zástupný symbol pro obsah 4"/>
          <p:cNvPicPr/>
          <p:nvPr/>
        </p:nvPicPr>
        <p:blipFill>
          <a:blip r:embed="rId3"/>
          <a:stretch/>
        </p:blipFill>
        <p:spPr>
          <a:xfrm rot="16200000">
            <a:off x="-2487557" y="2887395"/>
            <a:ext cx="5927706" cy="550658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ytuł 1"/>
          <p:cNvSpPr txBox="1">
            <a:spLocks noGrp="1"/>
          </p:cNvSpPr>
          <p:nvPr>
            <p:ph type="title"/>
          </p:nvPr>
        </p:nvSpPr>
        <p:spPr>
          <a:xfrm>
            <a:off x="1203960" y="198871"/>
            <a:ext cx="10515601" cy="1325563"/>
          </a:xfrm>
          <a:prstGeom prst="rect">
            <a:avLst/>
          </a:prstGeom>
        </p:spPr>
        <p:txBody>
          <a:bodyPr/>
          <a:lstStyle/>
          <a:p>
            <a:pPr defTabSz="694944">
              <a:defRPr sz="3343"/>
            </a:pPr>
            <a:r>
              <a:t>Pandemia to nie zaburzenie - hybryda to nowa rzeczywistość</a:t>
            </a:r>
          </a:p>
          <a:p>
            <a:pPr defTabSz="694944">
              <a:defRPr sz="3343"/>
            </a:pPr>
            <a:r>
              <a:t>Wyzwania na najbliższy czas: </a:t>
            </a:r>
          </a:p>
        </p:txBody>
      </p:sp>
      <p:sp>
        <p:nvSpPr>
          <p:cNvPr id="111" name="Symbol zastępczy zawartości 2"/>
          <p:cNvSpPr txBox="1">
            <a:spLocks noGrp="1"/>
          </p:cNvSpPr>
          <p:nvPr>
            <p:ph type="body" idx="1"/>
          </p:nvPr>
        </p:nvSpPr>
        <p:spPr>
          <a:xfrm>
            <a:off x="1203960" y="1775748"/>
            <a:ext cx="10515601" cy="3518147"/>
          </a:xfrm>
          <a:prstGeom prst="rect">
            <a:avLst/>
          </a:prstGeom>
        </p:spPr>
        <p:txBody>
          <a:bodyPr/>
          <a:lstStyle/>
          <a:p>
            <a:pPr marL="97971" indent="-97971" defTabSz="457200">
              <a:lnSpc>
                <a:spcPct val="200000"/>
              </a:lnSpc>
              <a:spcBef>
                <a:spcPts val="0"/>
              </a:spcBef>
              <a:defRPr sz="2000">
                <a:latin typeface="+mn-lt"/>
                <a:ea typeface="+mn-ea"/>
                <a:cs typeface="+mn-cs"/>
                <a:sym typeface="Helvetica"/>
              </a:defRPr>
            </a:pPr>
            <a:r>
              <a:t> Dostosowanie uczelni do zmieniających się potrzeb</a:t>
            </a:r>
          </a:p>
          <a:p>
            <a:pPr marL="97971" indent="-97971" defTabSz="457200">
              <a:lnSpc>
                <a:spcPct val="200000"/>
              </a:lnSpc>
              <a:spcBef>
                <a:spcPts val="0"/>
              </a:spcBef>
              <a:defRPr sz="2000">
                <a:latin typeface="+mn-lt"/>
                <a:ea typeface="+mn-ea"/>
                <a:cs typeface="+mn-cs"/>
                <a:sym typeface="Helvetica"/>
              </a:defRPr>
            </a:pPr>
            <a:r>
              <a:t> Nawiązanie kontaktów na nowo - networking online </a:t>
            </a:r>
          </a:p>
          <a:p>
            <a:pPr marL="97971" indent="-97971" defTabSz="457200">
              <a:lnSpc>
                <a:spcPct val="200000"/>
              </a:lnSpc>
              <a:spcBef>
                <a:spcPts val="0"/>
              </a:spcBef>
              <a:defRPr sz="2000">
                <a:latin typeface="+mn-lt"/>
                <a:ea typeface="+mn-ea"/>
                <a:cs typeface="+mn-cs"/>
                <a:sym typeface="Helvetica"/>
              </a:defRPr>
            </a:pPr>
            <a:r>
              <a:t> Zmiana narzędzi marketingu i przekazu</a:t>
            </a:r>
          </a:p>
          <a:p>
            <a:pPr marL="97971" indent="-97971" defTabSz="457200">
              <a:lnSpc>
                <a:spcPct val="200000"/>
              </a:lnSpc>
              <a:spcBef>
                <a:spcPts val="0"/>
              </a:spcBef>
              <a:defRPr sz="2000">
                <a:latin typeface="+mn-lt"/>
                <a:ea typeface="+mn-ea"/>
                <a:cs typeface="+mn-cs"/>
                <a:sym typeface="Helvetica"/>
              </a:defRPr>
            </a:pPr>
            <a:r>
              <a:t> Wdrażanie nowych technologii</a:t>
            </a:r>
          </a:p>
          <a:p>
            <a:pPr marL="97971" indent="-97971" defTabSz="457200">
              <a:lnSpc>
                <a:spcPct val="200000"/>
              </a:lnSpc>
              <a:spcBef>
                <a:spcPts val="0"/>
              </a:spcBef>
              <a:defRPr sz="2000">
                <a:latin typeface="+mn-lt"/>
                <a:ea typeface="+mn-ea"/>
                <a:cs typeface="+mn-cs"/>
                <a:sym typeface="Helvetica"/>
              </a:defRPr>
            </a:pPr>
            <a:r>
              <a:t> Rozwijanie kompetencji cyfrowych kadry </a:t>
            </a:r>
          </a:p>
        </p:txBody>
      </p:sp>
      <p:pic>
        <p:nvPicPr>
          <p:cNvPr id="112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55472" y="5584323"/>
            <a:ext cx="10242968" cy="981161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Zástupný symbol pro obsah 4"/>
          <p:cNvPicPr/>
          <p:nvPr/>
        </p:nvPicPr>
        <p:blipFill>
          <a:blip r:embed="rId3"/>
          <a:stretch/>
        </p:blipFill>
        <p:spPr>
          <a:xfrm rot="16200000">
            <a:off x="-2487557" y="2887395"/>
            <a:ext cx="5927706" cy="550658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Tytuł 1"/>
          <p:cNvSpPr txBox="1">
            <a:spLocks noGrp="1"/>
          </p:cNvSpPr>
          <p:nvPr>
            <p:ph type="title"/>
          </p:nvPr>
        </p:nvSpPr>
        <p:spPr>
          <a:xfrm>
            <a:off x="1203960" y="198871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Najpierw oferta - później promocja</a:t>
            </a:r>
          </a:p>
        </p:txBody>
      </p:sp>
      <p:sp>
        <p:nvSpPr>
          <p:cNvPr id="115" name="Symbol zastępczy zawartości 2"/>
          <p:cNvSpPr txBox="1">
            <a:spLocks noGrp="1"/>
          </p:cNvSpPr>
          <p:nvPr>
            <p:ph type="body" idx="1"/>
          </p:nvPr>
        </p:nvSpPr>
        <p:spPr>
          <a:xfrm>
            <a:off x="1203960" y="1775748"/>
            <a:ext cx="10515601" cy="3518147"/>
          </a:xfrm>
          <a:prstGeom prst="rect">
            <a:avLst/>
          </a:prstGeom>
        </p:spPr>
        <p:txBody>
          <a:bodyPr/>
          <a:lstStyle/>
          <a:p>
            <a:pPr>
              <a:defRPr>
                <a:latin typeface="Arial Unicode MS"/>
                <a:ea typeface="Arial Unicode MS"/>
                <a:cs typeface="Arial Unicode MS"/>
                <a:sym typeface="Arial Unicode MS"/>
              </a:defRPr>
            </a:pPr>
            <a:r>
              <a:t>Digitalizacja zajęć</a:t>
            </a:r>
          </a:p>
          <a:p>
            <a:pPr>
              <a:defRPr>
                <a:latin typeface="Arial Unicode MS"/>
                <a:ea typeface="Arial Unicode MS"/>
                <a:cs typeface="Arial Unicode MS"/>
                <a:sym typeface="Arial Unicode MS"/>
              </a:defRPr>
            </a:pPr>
            <a:r>
              <a:t>Wprowadzenie hybrydowych metod nauczania</a:t>
            </a:r>
          </a:p>
          <a:p>
            <a:pPr>
              <a:defRPr>
                <a:latin typeface="Arial Unicode MS"/>
                <a:ea typeface="Arial Unicode MS"/>
                <a:cs typeface="Arial Unicode MS"/>
                <a:sym typeface="Arial Unicode MS"/>
              </a:defRPr>
            </a:pPr>
            <a:r>
              <a:t>Wprowadzenie krótkich kursów online promujących uczelnię, jej zasoby i jej pracowników</a:t>
            </a:r>
          </a:p>
          <a:p>
            <a:pPr>
              <a:defRPr>
                <a:latin typeface="Arial Unicode MS"/>
                <a:ea typeface="Arial Unicode MS"/>
                <a:cs typeface="Arial Unicode MS"/>
                <a:sym typeface="Arial Unicode MS"/>
              </a:defRPr>
            </a:pPr>
            <a:r>
              <a:t>Współpraca (także zdalna) ze szkołami średnimi i wzbogacanie ich oferty </a:t>
            </a:r>
          </a:p>
        </p:txBody>
      </p:sp>
      <p:pic>
        <p:nvPicPr>
          <p:cNvPr id="116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55472" y="5584323"/>
            <a:ext cx="10242968" cy="981161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Zástupný symbol pro obsah 4"/>
          <p:cNvPicPr/>
          <p:nvPr/>
        </p:nvPicPr>
        <p:blipFill>
          <a:blip r:embed="rId3"/>
          <a:stretch/>
        </p:blipFill>
        <p:spPr>
          <a:xfrm rot="16200000">
            <a:off x="-2487557" y="2887395"/>
            <a:ext cx="5927706" cy="550658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Tytuł 1"/>
          <p:cNvSpPr txBox="1">
            <a:spLocks noGrp="1"/>
          </p:cNvSpPr>
          <p:nvPr>
            <p:ph type="title"/>
          </p:nvPr>
        </p:nvSpPr>
        <p:spPr>
          <a:xfrm>
            <a:off x="1203960" y="198871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Zanim zaczniemy promować uczelnię</a:t>
            </a:r>
          </a:p>
        </p:txBody>
      </p:sp>
      <p:sp>
        <p:nvSpPr>
          <p:cNvPr id="119" name="Symbol zastępczy zawartości 2"/>
          <p:cNvSpPr txBox="1">
            <a:spLocks noGrp="1"/>
          </p:cNvSpPr>
          <p:nvPr>
            <p:ph type="body" idx="1"/>
          </p:nvPr>
        </p:nvSpPr>
        <p:spPr>
          <a:xfrm>
            <a:off x="1203960" y="1775748"/>
            <a:ext cx="10515601" cy="3518147"/>
          </a:xfrm>
          <a:prstGeom prst="rect">
            <a:avLst/>
          </a:prstGeom>
        </p:spPr>
        <p:txBody>
          <a:bodyPr/>
          <a:lstStyle/>
          <a:p>
            <a:pPr marL="201168" indent="-201168" defTabSz="804672">
              <a:spcBef>
                <a:spcPts val="800"/>
              </a:spcBef>
              <a:defRPr sz="2464">
                <a:latin typeface="Arial"/>
                <a:ea typeface="Arial"/>
                <a:cs typeface="Arial"/>
                <a:sym typeface="Arial"/>
              </a:defRPr>
            </a:pPr>
            <a:r>
              <a:t>Kim są nasi odbiorcy?</a:t>
            </a:r>
          </a:p>
          <a:p>
            <a:pPr marL="201168" indent="-201168" defTabSz="804672">
              <a:spcBef>
                <a:spcPts val="800"/>
              </a:spcBef>
              <a:defRPr sz="2464">
                <a:latin typeface="Arial"/>
                <a:ea typeface="Arial"/>
                <a:cs typeface="Arial"/>
                <a:sym typeface="Arial"/>
              </a:defRPr>
            </a:pPr>
            <a:r>
              <a:t>Skąd są?</a:t>
            </a:r>
          </a:p>
          <a:p>
            <a:pPr marL="201168" indent="-201168" defTabSz="804672">
              <a:spcBef>
                <a:spcPts val="800"/>
              </a:spcBef>
              <a:defRPr sz="2464">
                <a:latin typeface="Arial"/>
                <a:ea typeface="Arial"/>
                <a:cs typeface="Arial"/>
                <a:sym typeface="Arial"/>
              </a:defRPr>
            </a:pPr>
            <a:r>
              <a:t>Jakie są ich cele i wyzwania?</a:t>
            </a:r>
          </a:p>
          <a:p>
            <a:pPr marL="201168" indent="-201168" defTabSz="804672">
              <a:spcBef>
                <a:spcPts val="800"/>
              </a:spcBef>
              <a:defRPr sz="2464">
                <a:latin typeface="Arial"/>
                <a:ea typeface="Arial"/>
                <a:cs typeface="Arial"/>
                <a:sym typeface="Arial"/>
              </a:defRPr>
            </a:pPr>
            <a:r>
              <a:t>Jakie są teraz ich wahania i bariery?</a:t>
            </a:r>
          </a:p>
          <a:p>
            <a:pPr marL="201168" indent="-201168" defTabSz="804672">
              <a:spcBef>
                <a:spcPts val="800"/>
              </a:spcBef>
              <a:defRPr sz="2464">
                <a:latin typeface="Arial"/>
                <a:ea typeface="Arial"/>
                <a:cs typeface="Arial"/>
                <a:sym typeface="Arial"/>
              </a:defRPr>
            </a:pPr>
            <a:r>
              <a:t>Jaka jest teraz ich główna motywacja?</a:t>
            </a:r>
          </a:p>
          <a:p>
            <a:pPr marL="201168" indent="-201168" defTabSz="804672">
              <a:spcBef>
                <a:spcPts val="800"/>
              </a:spcBef>
              <a:defRPr sz="2464">
                <a:latin typeface="Arial"/>
                <a:ea typeface="Arial"/>
                <a:cs typeface="Arial"/>
                <a:sym typeface="Arial"/>
              </a:defRPr>
            </a:pPr>
            <a:r>
              <a:t>Skąd najprawdopodobniej pozyskują informacje?</a:t>
            </a:r>
          </a:p>
          <a:p>
            <a:pPr marL="201168" indent="-201168" defTabSz="804672">
              <a:spcBef>
                <a:spcPts val="800"/>
              </a:spcBef>
              <a:defRPr sz="2464">
                <a:latin typeface="Arial"/>
                <a:ea typeface="Arial"/>
                <a:cs typeface="Arial"/>
                <a:sym typeface="Arial"/>
              </a:defRPr>
            </a:pPr>
            <a:r>
              <a:t>Gdzie obecnie spędzają czas?</a:t>
            </a:r>
          </a:p>
          <a:p>
            <a:pPr marL="201168" indent="-201168" defTabSz="804672">
              <a:spcBef>
                <a:spcPts val="800"/>
              </a:spcBef>
              <a:defRPr sz="2464">
                <a:latin typeface="Arial"/>
                <a:ea typeface="Arial"/>
                <a:cs typeface="Arial"/>
                <a:sym typeface="Arial"/>
              </a:defRPr>
            </a:pPr>
            <a:r>
              <a:t>Jak ich zaangażować?</a:t>
            </a:r>
          </a:p>
        </p:txBody>
      </p:sp>
      <p:pic>
        <p:nvPicPr>
          <p:cNvPr id="120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55472" y="5584323"/>
            <a:ext cx="10242968" cy="981161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Zástupný symbol pro obsah 4"/>
          <p:cNvPicPr/>
          <p:nvPr/>
        </p:nvPicPr>
        <p:blipFill>
          <a:blip r:embed="rId3"/>
          <a:stretch/>
        </p:blipFill>
        <p:spPr>
          <a:xfrm rot="16200000">
            <a:off x="-2487557" y="2887395"/>
            <a:ext cx="5927706" cy="550658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Tytuł 1"/>
          <p:cNvSpPr txBox="1">
            <a:spLocks noGrp="1"/>
          </p:cNvSpPr>
          <p:nvPr>
            <p:ph type="title"/>
          </p:nvPr>
        </p:nvSpPr>
        <p:spPr>
          <a:xfrm>
            <a:off x="1203960" y="198871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Narzędzia promocji online</a:t>
            </a:r>
          </a:p>
        </p:txBody>
      </p:sp>
      <p:sp>
        <p:nvSpPr>
          <p:cNvPr id="123" name="Symbol zastępczy zawartości 2"/>
          <p:cNvSpPr txBox="1">
            <a:spLocks noGrp="1"/>
          </p:cNvSpPr>
          <p:nvPr>
            <p:ph type="body" idx="1"/>
          </p:nvPr>
        </p:nvSpPr>
        <p:spPr>
          <a:xfrm>
            <a:off x="1203960" y="1775748"/>
            <a:ext cx="10515601" cy="3518147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96991" indent="-96991" defTabSz="452627">
              <a:lnSpc>
                <a:spcPct val="100000"/>
              </a:lnSpc>
              <a:spcBef>
                <a:spcPts val="0"/>
              </a:spcBef>
              <a:defRPr sz="1881">
                <a:latin typeface="+mn-lt"/>
                <a:ea typeface="+mn-ea"/>
                <a:cs typeface="+mn-cs"/>
                <a:sym typeface="Helvetica"/>
              </a:defRPr>
            </a:pPr>
            <a:r>
              <a:t>Reklama - mailing, reklamy w Internecie i mediach społecznościowych (YouTube, Instagram, TikTok, Facebook)</a:t>
            </a:r>
          </a:p>
          <a:p>
            <a:pPr marL="96991" indent="-96991" defTabSz="452627">
              <a:lnSpc>
                <a:spcPct val="100000"/>
              </a:lnSpc>
              <a:spcBef>
                <a:spcPts val="0"/>
              </a:spcBef>
              <a:defRPr sz="1881">
                <a:latin typeface="+mn-lt"/>
                <a:ea typeface="+mn-ea"/>
                <a:cs typeface="+mn-cs"/>
                <a:sym typeface="Helvetica"/>
              </a:defRPr>
            </a:pPr>
            <a:r>
              <a:t>Wykłady, lekcje i seminaria online</a:t>
            </a:r>
          </a:p>
          <a:p>
            <a:pPr marL="96991" indent="-96991" defTabSz="452627">
              <a:lnSpc>
                <a:spcPct val="100000"/>
              </a:lnSpc>
              <a:spcBef>
                <a:spcPts val="0"/>
              </a:spcBef>
              <a:defRPr sz="1881">
                <a:latin typeface="+mn-lt"/>
                <a:ea typeface="+mn-ea"/>
                <a:cs typeface="+mn-cs"/>
                <a:sym typeface="Helvetica"/>
              </a:defRPr>
            </a:pPr>
            <a:r>
              <a:t>Cyfrowe wersje broszur lub map</a:t>
            </a:r>
          </a:p>
          <a:p>
            <a:pPr marL="96991" indent="-96991" defTabSz="452627">
              <a:lnSpc>
                <a:spcPct val="100000"/>
              </a:lnSpc>
              <a:spcBef>
                <a:spcPts val="0"/>
              </a:spcBef>
              <a:defRPr sz="1881">
                <a:latin typeface="+mn-lt"/>
                <a:ea typeface="+mn-ea"/>
                <a:cs typeface="+mn-cs"/>
                <a:sym typeface="Helvetica"/>
              </a:defRPr>
            </a:pPr>
            <a:r>
              <a:t>Informacje i linki do nowych wirtualnych wycieczek i otwartych wykładów online na stronie uczelni.</a:t>
            </a:r>
          </a:p>
          <a:p>
            <a:pPr marL="96991" indent="-96991" defTabSz="452627">
              <a:lnSpc>
                <a:spcPct val="100000"/>
              </a:lnSpc>
              <a:spcBef>
                <a:spcPts val="0"/>
              </a:spcBef>
              <a:defRPr sz="1881">
                <a:latin typeface="+mn-lt"/>
                <a:ea typeface="+mn-ea"/>
                <a:cs typeface="+mn-cs"/>
                <a:sym typeface="Helvetica"/>
              </a:defRPr>
            </a:pPr>
            <a:r>
              <a:t>Wirtualna wycieczka po kampusie dla potencjalnych studentów - z typową trasą i komentarzem przewodnika. </a:t>
            </a:r>
          </a:p>
          <a:p>
            <a:pPr marL="96991" indent="-96991" defTabSz="452627">
              <a:lnSpc>
                <a:spcPct val="100000"/>
              </a:lnSpc>
              <a:spcBef>
                <a:spcPts val="0"/>
              </a:spcBef>
              <a:defRPr sz="1881">
                <a:latin typeface="+mn-lt"/>
                <a:ea typeface="+mn-ea"/>
                <a:cs typeface="+mn-cs"/>
                <a:sym typeface="Helvetica"/>
              </a:defRPr>
            </a:pPr>
            <a:r>
              <a:t>Link do mapy cyfrowej utworzonej w Mapach Google, która oznacza ważne obszary na terenie kampusu</a:t>
            </a:r>
          </a:p>
          <a:p>
            <a:pPr marL="96991" indent="-96991" defTabSz="452627">
              <a:lnSpc>
                <a:spcPct val="100000"/>
              </a:lnSpc>
              <a:spcBef>
                <a:spcPts val="0"/>
              </a:spcBef>
              <a:defRPr sz="1881">
                <a:latin typeface="+mn-lt"/>
                <a:ea typeface="+mn-ea"/>
                <a:cs typeface="+mn-cs"/>
                <a:sym typeface="Helvetica"/>
              </a:defRPr>
            </a:pPr>
            <a:r>
              <a:t>Sesje Q&amp;A prowadzone przez obecnych studentów i wykładowców </a:t>
            </a:r>
          </a:p>
          <a:p>
            <a:pPr marL="96991" indent="-96991" defTabSz="452627">
              <a:lnSpc>
                <a:spcPct val="100000"/>
              </a:lnSpc>
              <a:spcBef>
                <a:spcPts val="0"/>
              </a:spcBef>
              <a:defRPr sz="1881">
                <a:latin typeface="+mn-lt"/>
                <a:ea typeface="+mn-ea"/>
                <a:cs typeface="+mn-cs"/>
                <a:sym typeface="Helvetica"/>
              </a:defRPr>
            </a:pPr>
            <a:r>
              <a:t>Grywalizacja (ramifikacja) - gra online (naukowy escape room dla uczniów, wirtualna gra miejska)</a:t>
            </a:r>
          </a:p>
        </p:txBody>
      </p:sp>
      <p:pic>
        <p:nvPicPr>
          <p:cNvPr id="124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55472" y="5584323"/>
            <a:ext cx="10242968" cy="981161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Zástupný symbol pro obsah 4"/>
          <p:cNvPicPr/>
          <p:nvPr/>
        </p:nvPicPr>
        <p:blipFill>
          <a:blip r:embed="rId3"/>
          <a:stretch/>
        </p:blipFill>
        <p:spPr>
          <a:xfrm rot="16200000">
            <a:off x="-2487557" y="2887395"/>
            <a:ext cx="5927706" cy="550658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Zrzut ekranu 2022-01-13 o 12.13.52.png" descr="Zrzut ekranu 2022-01-13 o 12.13.5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8636" y="-76970"/>
            <a:ext cx="12192001" cy="67056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ytuł 1"/>
          <p:cNvSpPr txBox="1">
            <a:spLocks noGrp="1"/>
          </p:cNvSpPr>
          <p:nvPr>
            <p:ph type="title"/>
          </p:nvPr>
        </p:nvSpPr>
        <p:spPr>
          <a:xfrm>
            <a:off x="1203960" y="198871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Komunikowane treści </a:t>
            </a:r>
          </a:p>
        </p:txBody>
      </p:sp>
      <p:sp>
        <p:nvSpPr>
          <p:cNvPr id="129" name="Symbol zastępczy zawartości 2"/>
          <p:cNvSpPr txBox="1">
            <a:spLocks noGrp="1"/>
          </p:cNvSpPr>
          <p:nvPr>
            <p:ph type="body" idx="1"/>
          </p:nvPr>
        </p:nvSpPr>
        <p:spPr>
          <a:xfrm>
            <a:off x="1219155" y="1669926"/>
            <a:ext cx="10515601" cy="3518148"/>
          </a:xfrm>
          <a:prstGeom prst="rect">
            <a:avLst/>
          </a:prstGeom>
        </p:spPr>
        <p:txBody>
          <a:bodyPr/>
          <a:lstStyle/>
          <a:p>
            <a:pPr marL="97971" indent="-97971" defTabSz="457200">
              <a:lnSpc>
                <a:spcPct val="100000"/>
              </a:lnSpc>
              <a:spcBef>
                <a:spcPts val="0"/>
              </a:spcBef>
              <a:defRPr sz="1800">
                <a:latin typeface="+mn-lt"/>
                <a:ea typeface="+mn-ea"/>
                <a:cs typeface="+mn-cs"/>
                <a:sym typeface="Helvetica"/>
              </a:defRPr>
            </a:pPr>
            <a:r>
              <a:t>Polityka uczelni w sprawie COVID-19</a:t>
            </a:r>
          </a:p>
          <a:p>
            <a:pPr marL="97971" indent="-97971" defTabSz="457200">
              <a:lnSpc>
                <a:spcPct val="100000"/>
              </a:lnSpc>
              <a:spcBef>
                <a:spcPts val="0"/>
              </a:spcBef>
              <a:defRPr sz="1800">
                <a:latin typeface="+mn-lt"/>
                <a:ea typeface="+mn-ea"/>
                <a:cs typeface="+mn-cs"/>
                <a:sym typeface="Helvetica"/>
              </a:defRPr>
            </a:pPr>
            <a:r>
              <a:t>Informacje o nowych programach i zmianach w szkole oraz o tym, gdzie można uzyskać do nich dostęp</a:t>
            </a:r>
          </a:p>
          <a:p>
            <a:pPr marL="97971" indent="-97971" defTabSz="457200">
              <a:lnSpc>
                <a:spcPct val="100000"/>
              </a:lnSpc>
              <a:spcBef>
                <a:spcPts val="0"/>
              </a:spcBef>
              <a:defRPr sz="1800">
                <a:latin typeface="+mn-lt"/>
                <a:ea typeface="+mn-ea"/>
                <a:cs typeface="+mn-cs"/>
                <a:sym typeface="Helvetica"/>
              </a:defRPr>
            </a:pPr>
            <a:r>
              <a:t>Promowanie społeczności i łączności oraz sposoby, w jaki uczniowie mogą się wirtualnie zaangażować</a:t>
            </a:r>
          </a:p>
          <a:p>
            <a:pPr marL="97971" indent="-97971" defTabSz="457200">
              <a:lnSpc>
                <a:spcPct val="100000"/>
              </a:lnSpc>
              <a:spcBef>
                <a:spcPts val="0"/>
              </a:spcBef>
              <a:defRPr sz="1800">
                <a:latin typeface="+mn-lt"/>
                <a:ea typeface="+mn-ea"/>
                <a:cs typeface="+mn-cs"/>
                <a:sym typeface="Helvetica"/>
              </a:defRPr>
            </a:pPr>
            <a:r>
              <a:t>Podkreślanie wartości szkolnictwa wyższego (korzystaj ze studentów i absolwentów, aby opowiedzieć o ich sukcesach)</a:t>
            </a:r>
          </a:p>
          <a:p>
            <a:pPr marL="97971" indent="-97971" defTabSz="457200">
              <a:lnSpc>
                <a:spcPct val="100000"/>
              </a:lnSpc>
              <a:spcBef>
                <a:spcPts val="0"/>
              </a:spcBef>
              <a:defRPr sz="1800">
                <a:latin typeface="+mn-lt"/>
                <a:ea typeface="+mn-ea"/>
                <a:cs typeface="+mn-cs"/>
                <a:sym typeface="Helvetica"/>
              </a:defRPr>
            </a:pPr>
            <a:r>
              <a:t>Jak będą wyglądały relacje z wykładowcami? Jakie będą praktyczne możliwości, takie jak laboratoria lub staże? </a:t>
            </a:r>
          </a:p>
          <a:p>
            <a:pPr marL="97971" indent="-97971" defTabSz="457200">
              <a:lnSpc>
                <a:spcPct val="100000"/>
              </a:lnSpc>
              <a:spcBef>
                <a:spcPts val="0"/>
              </a:spcBef>
              <a:defRPr sz="1800">
                <a:latin typeface="+mn-lt"/>
                <a:ea typeface="+mn-ea"/>
                <a:cs typeface="+mn-cs"/>
                <a:sym typeface="Helvetica"/>
              </a:defRPr>
            </a:pPr>
            <a:r>
              <a:t>Jak zapewnisz potencjalnych studentów, że oferujesz coś więcej niż usługę przesyłania strumieniowego na żywo? </a:t>
            </a:r>
          </a:p>
          <a:p>
            <a:pPr marL="97971" indent="-97971" defTabSz="457200">
              <a:lnSpc>
                <a:spcPct val="100000"/>
              </a:lnSpc>
              <a:spcBef>
                <a:spcPts val="0"/>
              </a:spcBef>
              <a:defRPr sz="1800">
                <a:latin typeface="+mn-lt"/>
                <a:ea typeface="+mn-ea"/>
                <a:cs typeface="+mn-cs"/>
                <a:sym typeface="Helvetica"/>
              </a:defRPr>
            </a:pPr>
            <a:r>
              <a:rPr i="1"/>
              <a:t>Study-from-home tips</a:t>
            </a:r>
            <a:r>
              <a:t> jako stories na Instagramie</a:t>
            </a:r>
          </a:p>
        </p:txBody>
      </p:sp>
      <p:pic>
        <p:nvPicPr>
          <p:cNvPr id="130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55472" y="5584323"/>
            <a:ext cx="10242968" cy="981161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Zástupný symbol pro obsah 4"/>
          <p:cNvPicPr/>
          <p:nvPr/>
        </p:nvPicPr>
        <p:blipFill>
          <a:blip r:embed="rId3"/>
          <a:stretch/>
        </p:blipFill>
        <p:spPr>
          <a:xfrm rot="16200000">
            <a:off x="-2487557" y="2887395"/>
            <a:ext cx="5927706" cy="550658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Tytuł 1"/>
          <p:cNvSpPr txBox="1">
            <a:spLocks noGrp="1"/>
          </p:cNvSpPr>
          <p:nvPr>
            <p:ph type="title"/>
          </p:nvPr>
        </p:nvSpPr>
        <p:spPr>
          <a:xfrm>
            <a:off x="1203960" y="198871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Dodatkowe wskazówki - kiedy taka promocja się uda?</a:t>
            </a:r>
          </a:p>
        </p:txBody>
      </p:sp>
      <p:sp>
        <p:nvSpPr>
          <p:cNvPr id="133" name="Symbol zastępczy zawartości 2"/>
          <p:cNvSpPr txBox="1">
            <a:spLocks noGrp="1"/>
          </p:cNvSpPr>
          <p:nvPr>
            <p:ph type="body" idx="1"/>
          </p:nvPr>
        </p:nvSpPr>
        <p:spPr>
          <a:xfrm>
            <a:off x="1203960" y="1775748"/>
            <a:ext cx="10515601" cy="3518147"/>
          </a:xfrm>
          <a:prstGeom prst="rect">
            <a:avLst/>
          </a:prstGeom>
        </p:spPr>
        <p:txBody>
          <a:bodyPr/>
          <a:lstStyle/>
          <a:p>
            <a:pPr marL="97971" indent="-97971" defTabSz="457200">
              <a:lnSpc>
                <a:spcPct val="120000"/>
              </a:lnSpc>
              <a:spcBef>
                <a:spcPts val="0"/>
              </a:spcBef>
              <a:defRPr sz="2600">
                <a:latin typeface="+mn-lt"/>
                <a:ea typeface="+mn-ea"/>
                <a:cs typeface="+mn-cs"/>
                <a:sym typeface="Helvetica"/>
              </a:defRPr>
            </a:pPr>
            <a:r>
              <a:t> Spraw, aby każde połączenie było interaktywne</a:t>
            </a:r>
          </a:p>
          <a:p>
            <a:pPr marL="97971" indent="-97971" defTabSz="457200">
              <a:lnSpc>
                <a:spcPct val="120000"/>
              </a:lnSpc>
              <a:spcBef>
                <a:spcPts val="0"/>
              </a:spcBef>
              <a:defRPr sz="2600">
                <a:latin typeface="+mn-lt"/>
                <a:ea typeface="+mn-ea"/>
                <a:cs typeface="+mn-cs"/>
                <a:sym typeface="Helvetica"/>
              </a:defRPr>
            </a:pPr>
            <a:r>
              <a:t> Znajduj swoich odbiorców w tych miejscach online, w których zazwyczaj spędzają swój czas (dużo czasu!)</a:t>
            </a:r>
          </a:p>
          <a:p>
            <a:pPr marL="97971" indent="-97971" defTabSz="457200">
              <a:lnSpc>
                <a:spcPct val="120000"/>
              </a:lnSpc>
              <a:spcBef>
                <a:spcPts val="0"/>
              </a:spcBef>
              <a:defRPr sz="2600">
                <a:latin typeface="+mn-lt"/>
                <a:ea typeface="+mn-ea"/>
                <a:cs typeface="+mn-cs"/>
                <a:sym typeface="Helvetica"/>
              </a:defRPr>
            </a:pPr>
            <a:r>
              <a:t> Uwzględnij aktualne komentarze uczniów we wszystkich obszarach</a:t>
            </a:r>
          </a:p>
          <a:p>
            <a:pPr marL="97971" indent="-97971" defTabSz="457200">
              <a:lnSpc>
                <a:spcPct val="120000"/>
              </a:lnSpc>
              <a:spcBef>
                <a:spcPts val="0"/>
              </a:spcBef>
              <a:defRPr sz="2600">
                <a:latin typeface="+mn-lt"/>
                <a:ea typeface="+mn-ea"/>
                <a:cs typeface="+mn-cs"/>
                <a:sym typeface="Helvetica"/>
              </a:defRPr>
            </a:pPr>
            <a:r>
              <a:t> Sprawdzaj nastroje poprzez ankiety i kwestionariusze </a:t>
            </a:r>
          </a:p>
          <a:p>
            <a:pPr marL="97971" indent="-97971" defTabSz="457200">
              <a:lnSpc>
                <a:spcPct val="120000"/>
              </a:lnSpc>
              <a:spcBef>
                <a:spcPts val="0"/>
              </a:spcBef>
              <a:defRPr sz="2600">
                <a:latin typeface="+mn-lt"/>
                <a:ea typeface="+mn-ea"/>
                <a:cs typeface="+mn-cs"/>
                <a:sym typeface="Helvetica"/>
              </a:defRPr>
            </a:pPr>
            <a:r>
              <a:t> Używaj mediów pozwalających na interakcję </a:t>
            </a:r>
          </a:p>
        </p:txBody>
      </p:sp>
      <p:pic>
        <p:nvPicPr>
          <p:cNvPr id="134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55472" y="5584323"/>
            <a:ext cx="10242968" cy="981161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Zástupný symbol pro obsah 4"/>
          <p:cNvPicPr/>
          <p:nvPr/>
        </p:nvPicPr>
        <p:blipFill>
          <a:blip r:embed="rId3"/>
          <a:stretch/>
        </p:blipFill>
        <p:spPr>
          <a:xfrm rot="16200000">
            <a:off x="-2487557" y="2887395"/>
            <a:ext cx="5927706" cy="550658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Avatarland-pokaz-na-3-ekrany-20210512--1024x600.jpeg" descr="Avatarland-pokaz-na-3-ekrany-20210512--1024x600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868" y="0"/>
            <a:ext cx="11704321" cy="6858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Motyw pakietu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Motyw pakietu Office">
  <a:themeElements>
    <a:clrScheme name="Motyw pakietu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Motyw pakietu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603</Words>
  <Application>Microsoft Office PowerPoint</Application>
  <PresentationFormat>Panoramiczny</PresentationFormat>
  <Paragraphs>76</Paragraphs>
  <Slides>13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9" baseType="lpstr">
      <vt:lpstr>Arial Unicode MS</vt:lpstr>
      <vt:lpstr>Arial</vt:lpstr>
      <vt:lpstr>Calibri</vt:lpstr>
      <vt:lpstr>Calibri Light</vt:lpstr>
      <vt:lpstr>Helvetica</vt:lpstr>
      <vt:lpstr>Motyw pakietu Office</vt:lpstr>
      <vt:lpstr>Promocja uczelni</vt:lpstr>
      <vt:lpstr>Agenda</vt:lpstr>
      <vt:lpstr>Bliższe i dalsze skutki pandemii</vt:lpstr>
      <vt:lpstr>Globalny trend - przykład USA Źródło: Forbes, Gallup </vt:lpstr>
      <vt:lpstr>Pandemia to nie zaburzenie - hybryda to nowa rzeczywistość Wyzwania na najbliższy czas: </vt:lpstr>
      <vt:lpstr>Najpierw oferta - później promocja</vt:lpstr>
      <vt:lpstr>Zanim zaczniemy promować uczelnię</vt:lpstr>
      <vt:lpstr>Narzędzia promocji online</vt:lpstr>
      <vt:lpstr>Prezentacja programu PowerPoint</vt:lpstr>
      <vt:lpstr>Komunikowane treści </vt:lpstr>
      <vt:lpstr>Dodatkowe wskazówki - kiedy taka promocja się uda?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Promocja uczelni</dc:title>
  <dc:creator>Alina Zagórska</dc:creator>
  <cp:lastModifiedBy>Kacper Kaniewski</cp:lastModifiedBy>
  <cp:revision>2</cp:revision>
  <dcterms:modified xsi:type="dcterms:W3CDTF">2023-08-25T09:14:14Z</dcterms:modified>
</cp:coreProperties>
</file>