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603360" y="1682640"/>
            <a:ext cx="1078200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603360" y="1682640"/>
            <a:ext cx="1078200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82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B4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/>
          <p:nvPr/>
        </p:nvSpPr>
        <p:spPr>
          <a:xfrm>
            <a:off x="0" y="0"/>
            <a:ext cx="12191760" cy="6857640"/>
          </a:xfrm>
          <a:prstGeom prst="rect">
            <a:avLst/>
          </a:prstGeom>
          <a:solidFill>
            <a:srgbClr val="50B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>
              <a:lnSpc>
                <a:spcPct val="80000"/>
              </a:lnSpc>
            </a:pPr>
            <a:r>
              <a:rPr lang="cs-CZ" sz="8800" b="0" strike="noStrike" spc="-120">
                <a:solidFill>
                  <a:srgbClr val="FFFFFF"/>
                </a:solidFill>
                <a:latin typeface="Calibri Light"/>
              </a:rPr>
              <a:t>Kliknutím lze upravit styl.</a:t>
            </a:r>
            <a:endParaRPr lang="en-US" sz="8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dt"/>
          </p:nvPr>
        </p:nvSpPr>
        <p:spPr>
          <a:xfrm>
            <a:off x="685800" y="6412320"/>
            <a:ext cx="4114440" cy="22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5A0EB7CB-1B04-4A64-A1FC-5BD30A17B52A}" type="datetime">
              <a:rPr lang="cs-CZ" sz="950" b="0" strike="noStrike" spc="-1">
                <a:solidFill>
                  <a:srgbClr val="FFFFFF">
                    <a:alpha val="80000"/>
                  </a:srgbClr>
                </a:solidFill>
                <a:latin typeface="Calibri Light"/>
              </a:rPr>
              <a:t>21.05.2023</a:t>
            </a:fld>
            <a:endParaRPr lang="cs-CZ" sz="950" b="0" strike="noStrike" spc="-1">
              <a:latin typeface="Times New Roman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840" cy="22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sldNum"/>
          </p:nvPr>
        </p:nvSpPr>
        <p:spPr>
          <a:xfrm>
            <a:off x="8763840" y="5876280"/>
            <a:ext cx="2925720" cy="13968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</a:pPr>
            <a:fld id="{8FA17702-2021-42CB-83AD-18BCCEF9784E}" type="slidenum">
              <a:rPr lang="cs-CZ" sz="10300" b="0" strike="noStrike" spc="-1">
                <a:solidFill>
                  <a:srgbClr val="FFFFFF">
                    <a:alpha val="25000"/>
                  </a:srgbClr>
                </a:solidFill>
                <a:latin typeface="Calibri Light"/>
              </a:rPr>
              <a:t>‹#›</a:t>
            </a:fld>
            <a:endParaRPr lang="cs-CZ" sz="10300" b="0" strike="noStrike" spc="-1">
              <a:latin typeface="Times New Roman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strike="noStrike" spc="-1">
                <a:solidFill>
                  <a:srgbClr val="262626"/>
                </a:solidFill>
                <a:latin typeface="Calibri Light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i="1" strike="noStrike" spc="-1">
                <a:solidFill>
                  <a:srgbClr val="262626"/>
                </a:solidFill>
                <a:latin typeface="Calibri Light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262626"/>
                </a:solidFill>
                <a:latin typeface="Calibri Light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rgbClr val="262626"/>
                </a:solidFill>
                <a:latin typeface="Calibri Light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262626"/>
                </a:solidFill>
                <a:latin typeface="Calibri Light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262626"/>
                </a:solidFill>
                <a:latin typeface="Calibri Light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262626"/>
                </a:solidFill>
                <a:latin typeface="Calibri Light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Kliknutím lze upravit styl.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Arial"/>
              <a:buChar char=" 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Po kliknutí můžete upravovat styly textu v předloze.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Arial"/>
              <a:buChar char=" 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Druhá úroveň</a:t>
            </a:r>
            <a:endParaRPr lang="en-US" sz="2400" b="0" i="1" strike="noStrike" spc="-1">
              <a:solidFill>
                <a:srgbClr val="262626"/>
              </a:solidFill>
              <a:latin typeface="Calibri Light"/>
            </a:endParaRPr>
          </a:p>
          <a:p>
            <a:pPr marL="548640" lvl="2" indent="-54864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Arial"/>
              <a:buChar char=" "/>
            </a:pPr>
            <a:r>
              <a:rPr lang="cs-CZ" sz="2000" b="0" i="1" strike="noStrike" spc="-1">
                <a:solidFill>
                  <a:srgbClr val="262626"/>
                </a:solidFill>
                <a:latin typeface="Calibri Light"/>
              </a:rPr>
              <a:t>Třetí úroveň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Arial"/>
              <a:buChar char=" "/>
            </a:pPr>
            <a:r>
              <a:rPr lang="cs-CZ" sz="1800" b="0" strike="noStrike" spc="-1">
                <a:solidFill>
                  <a:srgbClr val="262626"/>
                </a:solidFill>
                <a:latin typeface="Calibri Light"/>
              </a:rPr>
              <a:t>Čtvrtá úroveň</a:t>
            </a:r>
            <a:endParaRPr lang="en-US" sz="1800" b="0" strike="noStrike" spc="-1">
              <a:solidFill>
                <a:srgbClr val="262626"/>
              </a:solidFill>
              <a:latin typeface="Calibri Light"/>
            </a:endParaRPr>
          </a:p>
          <a:p>
            <a:pPr marL="1097280" lvl="4" indent="-10972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Arial"/>
              <a:buChar char=" "/>
            </a:pPr>
            <a:r>
              <a:rPr lang="cs-CZ" sz="1800" b="0" strike="noStrike" spc="-1">
                <a:solidFill>
                  <a:srgbClr val="262626"/>
                </a:solidFill>
                <a:latin typeface="Calibri Light"/>
              </a:rPr>
              <a:t>Pátá úroveň</a:t>
            </a:r>
            <a:endParaRPr lang="en-US" sz="1800" b="0" strike="noStrike" spc="-1">
              <a:solidFill>
                <a:srgbClr val="262626"/>
              </a:solidFill>
              <a:latin typeface="Calibri Light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dt"/>
          </p:nvPr>
        </p:nvSpPr>
        <p:spPr>
          <a:xfrm>
            <a:off x="685800" y="6412320"/>
            <a:ext cx="4114440" cy="22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31418A28-D3F5-4BB4-8E98-92402F66291A}" type="datetime">
              <a:rPr lang="cs-CZ" sz="950" b="0" strike="noStrike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21.05.2023</a:t>
            </a:fld>
            <a:endParaRPr lang="cs-CZ" sz="950" b="0" strike="noStrike" spc="-1">
              <a:latin typeface="Times New Roman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840" cy="22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46" name="PlaceHolder 5"/>
          <p:cNvSpPr>
            <a:spLocks noGrp="1"/>
          </p:cNvSpPr>
          <p:nvPr>
            <p:ph type="sldNum"/>
          </p:nvPr>
        </p:nvSpPr>
        <p:spPr>
          <a:xfrm>
            <a:off x="8763840" y="5876280"/>
            <a:ext cx="2925720" cy="13968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r">
              <a:lnSpc>
                <a:spcPct val="100000"/>
              </a:lnSpc>
            </a:pPr>
            <a:fld id="{C77F04E5-9921-4C87-B7EE-D0B945F4E9F5}" type="slidenum">
              <a:rPr lang="cs-CZ" sz="10300" b="0" strike="noStrike" spc="-1">
                <a:solidFill>
                  <a:srgbClr val="50B4C8">
                    <a:alpha val="25000"/>
                  </a:srgbClr>
                </a:solidFill>
                <a:latin typeface="Calibri Light"/>
              </a:rPr>
              <a:t>‹#›</a:t>
            </a:fld>
            <a:endParaRPr lang="cs-CZ" sz="103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ctr">
              <a:lnSpc>
                <a:spcPct val="80000"/>
              </a:lnSpc>
            </a:pPr>
            <a:r>
              <a:rPr lang="cs-CZ" sz="8800" b="0" strike="noStrike" spc="-120">
                <a:solidFill>
                  <a:srgbClr val="FFFFFF"/>
                </a:solidFill>
                <a:latin typeface="Calibri Light"/>
              </a:rPr>
              <a:t>Co z emeryturami?</a:t>
            </a:r>
            <a:endParaRPr lang="en-US" sz="8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subTitle"/>
          </p:nvPr>
        </p:nvSpPr>
        <p:spPr>
          <a:xfrm>
            <a:off x="667440" y="5350320"/>
            <a:ext cx="9227880" cy="1030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FFFFFF"/>
                </a:solidFill>
                <a:latin typeface="Calibri Light"/>
              </a:rPr>
              <a:t>Ing. Martin Sládek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FFFFFF"/>
                </a:solidFill>
                <a:latin typeface="Calibri Light"/>
              </a:rPr>
              <a:t>27.2.2023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85" name="Zástupný symbol pro obsah 4"/>
          <p:cNvPicPr/>
          <p:nvPr/>
        </p:nvPicPr>
        <p:blipFill>
          <a:blip r:embed="rId2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86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FFFFFF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FFFFFF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Co to jest emerytura?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85000"/>
              </a:lnSpc>
              <a:spcBef>
                <a:spcPts val="1301"/>
              </a:spcBef>
            </a:pP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>
              <a:lnSpc>
                <a:spcPct val="85000"/>
              </a:lnSpc>
              <a:spcBef>
                <a:spcPts val="1301"/>
              </a:spcBef>
            </a:pP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Świadczenie z ubezpieczenia emerytalnego mające na celu zabezpieczenie potrzeb życiowych seniorów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89" name="Zástupný symbol pro obsah 4"/>
          <p:cNvPicPr/>
          <p:nvPr/>
        </p:nvPicPr>
        <p:blipFill>
          <a:blip r:embed="rId2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90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Warunki przyznania świadczenia emerytalnego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Osiągnięcie wieku emerytalnego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Uzyskanie niezbędnego okresu ubezpieczenia emerytalnego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93" name="Zástupný symbol pro obsah 4"/>
          <p:cNvPicPr/>
          <p:nvPr/>
        </p:nvPicPr>
        <p:blipFill>
          <a:blip r:embed="rId2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94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Osiągnięcie wieku emerytalnego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pl-PL" sz="2800" b="0" strike="noStrike" spc="-1">
                <a:solidFill>
                  <a:srgbClr val="262626"/>
                </a:solidFill>
                <a:latin typeface="Calibri Light"/>
              </a:rPr>
              <a:t>Osoby urodzone przed 1936 rokiem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548640" lvl="2" indent="-54864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Mężczyźni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200" b="0" strike="noStrike" spc="-1">
                <a:solidFill>
                  <a:srgbClr val="262626"/>
                </a:solidFill>
                <a:latin typeface="Calibri Light"/>
              </a:rPr>
              <a:t>60 lat</a:t>
            </a:r>
            <a:endParaRPr lang="en-US" sz="2200" b="0" strike="noStrike" spc="-1">
              <a:solidFill>
                <a:srgbClr val="262626"/>
              </a:solidFill>
              <a:latin typeface="Calibri Light"/>
            </a:endParaRPr>
          </a:p>
          <a:p>
            <a:pPr marL="548640" lvl="2" indent="-54864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Kobiety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200" b="0" strike="noStrike" spc="-1">
                <a:solidFill>
                  <a:srgbClr val="262626"/>
                </a:solidFill>
                <a:latin typeface="Calibri Light"/>
              </a:rPr>
              <a:t>53 lat, w przypadku gdy wychowały przynajmniej 5-cioro dzieci</a:t>
            </a:r>
            <a:endParaRPr lang="en-US" sz="22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200" b="0" strike="noStrike" spc="-1">
                <a:solidFill>
                  <a:srgbClr val="262626"/>
                </a:solidFill>
                <a:latin typeface="Calibri Light"/>
              </a:rPr>
              <a:t>54 let, w przypadku gdy wychowały przynajmniej tróje lub czworo dzieci</a:t>
            </a:r>
            <a:endParaRPr lang="en-US" sz="22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200" b="0" strike="noStrike" spc="-1">
                <a:solidFill>
                  <a:srgbClr val="262626"/>
                </a:solidFill>
                <a:latin typeface="Calibri Light"/>
              </a:rPr>
              <a:t>55 let, w przypadku gdy wychowały przynajmniej dwoje dzieci</a:t>
            </a:r>
            <a:endParaRPr lang="en-US" sz="22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200" b="0" strike="noStrike" spc="-1">
                <a:solidFill>
                  <a:srgbClr val="262626"/>
                </a:solidFill>
                <a:latin typeface="Calibri Light"/>
              </a:rPr>
              <a:t>56 let, w przypadku gdy wychowały przynajmniej jedno dziecko</a:t>
            </a:r>
            <a:endParaRPr lang="en-US" sz="22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200" b="0" strike="noStrike" spc="-1">
                <a:solidFill>
                  <a:srgbClr val="262626"/>
                </a:solidFill>
                <a:latin typeface="Calibri Light"/>
              </a:rPr>
              <a:t>57 lat</a:t>
            </a:r>
            <a:endParaRPr lang="en-US" sz="22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97" name="Zástupný symbol pro obsah 4"/>
          <p:cNvPicPr/>
          <p:nvPr/>
        </p:nvPicPr>
        <p:blipFill>
          <a:blip r:embed="rId2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98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" dur="500" fill="hold"/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500" fill="hold"/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500" fill="hold"/>
                                        <p:tgtEl>
                                          <p:spTgt spid="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500" fill="hold"/>
                                        <p:tgtEl>
                                          <p:spTgt spid="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9" dur="500" fill="hold"/>
                                        <p:tgtEl>
                                          <p:spTgt spid="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500" fill="hold"/>
                                        <p:tgtEl>
                                          <p:spTgt spid="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76800" y="680040"/>
            <a:ext cx="10772280" cy="9644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Osiągnięcie wieku emerytalnego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676800" y="1432800"/>
            <a:ext cx="10753200" cy="4344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Osoby urodzone w przedziale lat 1936-1971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  <a:p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01" name="Obrázek 8"/>
          <p:cNvPicPr/>
          <p:nvPr/>
        </p:nvPicPr>
        <p:blipFill>
          <a:blip r:embed="rId2"/>
          <a:stretch/>
        </p:blipFill>
        <p:spPr>
          <a:xfrm>
            <a:off x="1491840" y="2000160"/>
            <a:ext cx="9122760" cy="4289040"/>
          </a:xfrm>
          <a:prstGeom prst="rect">
            <a:avLst/>
          </a:prstGeom>
          <a:ln w="0">
            <a:noFill/>
          </a:ln>
        </p:spPr>
      </p:pic>
      <p:pic>
        <p:nvPicPr>
          <p:cNvPr id="102" name="Zástupný symbol pro obsah 4"/>
          <p:cNvPicPr/>
          <p:nvPr/>
        </p:nvPicPr>
        <p:blipFill>
          <a:blip r:embed="rId3"/>
          <a:stretch/>
        </p:blipFill>
        <p:spPr>
          <a:xfrm>
            <a:off x="2454840" y="1378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03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Osiągnięcie wieku emerytalnego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pl-PL" sz="2800" b="0" strike="noStrike" spc="-1">
                <a:solidFill>
                  <a:srgbClr val="262626"/>
                </a:solidFill>
                <a:latin typeface="Calibri Light"/>
              </a:rPr>
              <a:t>Osoby urodzone po 1971 roku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548640" lvl="2" indent="-54864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pl-PL" sz="2400" b="0" strike="noStrike" spc="-1">
                <a:solidFill>
                  <a:srgbClr val="262626"/>
                </a:solidFill>
                <a:latin typeface="Calibri Light"/>
              </a:rPr>
              <a:t>65 let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06" name="Zástupný symbol pro obsah 4"/>
          <p:cNvPicPr/>
          <p:nvPr/>
        </p:nvPicPr>
        <p:blipFill>
          <a:blip r:embed="rId2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07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Uzyskanie niezbędnego okresu ubezpieczenia emerytalnego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strike="noStrike" spc="-1">
                <a:solidFill>
                  <a:srgbClr val="262626"/>
                </a:solidFill>
                <a:latin typeface="Calibri Light"/>
              </a:rPr>
              <a:t>Osiągnięcie wieku emerytalnego  ---- niezbędny okres ubezpieczenia --- </a:t>
            </a:r>
          </a:p>
        </p:txBody>
      </p:sp>
      <p:pic>
        <p:nvPicPr>
          <p:cNvPr id="110" name="Obrázek 12"/>
          <p:cNvPicPr/>
          <p:nvPr/>
        </p:nvPicPr>
        <p:blipFill>
          <a:blip r:embed="rId2"/>
          <a:stretch/>
        </p:blipFill>
        <p:spPr>
          <a:xfrm>
            <a:off x="0" y="2344320"/>
            <a:ext cx="6705720" cy="3787200"/>
          </a:xfrm>
          <a:prstGeom prst="rect">
            <a:avLst/>
          </a:prstGeom>
          <a:ln w="0">
            <a:noFill/>
          </a:ln>
        </p:spPr>
      </p:pic>
      <p:pic>
        <p:nvPicPr>
          <p:cNvPr id="111" name="Obrázek 14"/>
          <p:cNvPicPr/>
          <p:nvPr/>
        </p:nvPicPr>
        <p:blipFill>
          <a:blip r:embed="rId3"/>
          <a:stretch/>
        </p:blipFill>
        <p:spPr>
          <a:xfrm>
            <a:off x="6647400" y="2831760"/>
            <a:ext cx="5798880" cy="2598120"/>
          </a:xfrm>
          <a:prstGeom prst="rect">
            <a:avLst/>
          </a:prstGeom>
          <a:ln w="0">
            <a:noFill/>
          </a:ln>
        </p:spPr>
      </p:pic>
      <p:pic>
        <p:nvPicPr>
          <p:cNvPr id="112" name="Obrázek 16"/>
          <p:cNvPicPr/>
          <p:nvPr/>
        </p:nvPicPr>
        <p:blipFill>
          <a:blip r:embed="rId4"/>
          <a:stretch/>
        </p:blipFill>
        <p:spPr>
          <a:xfrm>
            <a:off x="6523200" y="2328840"/>
            <a:ext cx="5798880" cy="409320"/>
          </a:xfrm>
          <a:prstGeom prst="rect">
            <a:avLst/>
          </a:prstGeom>
          <a:ln w="0">
            <a:noFill/>
          </a:ln>
        </p:spPr>
      </p:pic>
      <p:pic>
        <p:nvPicPr>
          <p:cNvPr id="113" name="Zástupný symbol pro obsah 4"/>
          <p:cNvPicPr/>
          <p:nvPr/>
        </p:nvPicPr>
        <p:blipFill>
          <a:blip r:embed="rId5"/>
          <a:stretch/>
        </p:blipFill>
        <p:spPr>
          <a:xfrm>
            <a:off x="2445480" y="-684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14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Wcześniejsze przejście na emeryturę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Nie wcześniej niż 3 lata przed osiągnięciem wieku emerytalnego, jeżeli wiek emerytalny jest niższy niż 63 lata 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Nie wcześniej niż 5 lat przed osiągnięciem wieku emerytalnego, jeśli wiek emerytalny wynosi conajmniej 63 lata (najwcześniej w wieku 60 lat)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17" name="Zástupný symbol pro obsah 4"/>
          <p:cNvPicPr/>
          <p:nvPr/>
        </p:nvPicPr>
        <p:blipFill>
          <a:blip r:embed="rId2"/>
          <a:stretch/>
        </p:blipFill>
        <p:spPr>
          <a:xfrm>
            <a:off x="2505960" y="25992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18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Wysokość emerytury?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Zależy od uzyskanego okresu ubezpieczenia i wysokości osiąganych dochodów (dochód liczy się od 1986roku)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2 części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548640" lvl="2" indent="-54864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Podstawowa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Jednakowa dla wszystkich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548640" lvl="2" indent="-54864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Udział procentowy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Indywidulanie w zależności od czasu i wysokości dochodu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Kalkulacja jest dość skomplikowana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>
              <a:lnSpc>
                <a:spcPct val="85000"/>
              </a:lnSpc>
              <a:spcBef>
                <a:spcPts val="1301"/>
              </a:spcBef>
            </a:pPr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21" name="Zástupný symbol pro obsah 4"/>
          <p:cNvPicPr/>
          <p:nvPr/>
        </p:nvPicPr>
        <p:blipFill>
          <a:blip r:embed="rId2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22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" dur="500" fill="hold"/>
                                        <p:tgtEl>
                                          <p:spTgt spid="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500" fill="hold"/>
                                        <p:tgtEl>
                                          <p:spTgt spid="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1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1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57360" y="0"/>
            <a:ext cx="10772280" cy="8848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Wysokość średniej emerytury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124" name="Zástupný obsah 5"/>
          <p:cNvPicPr/>
          <p:nvPr/>
        </p:nvPicPr>
        <p:blipFill>
          <a:blip r:embed="rId2"/>
          <a:stretch/>
        </p:blipFill>
        <p:spPr>
          <a:xfrm>
            <a:off x="2017440" y="677880"/>
            <a:ext cx="8318520" cy="5769360"/>
          </a:xfrm>
          <a:prstGeom prst="rect">
            <a:avLst/>
          </a:prstGeom>
          <a:ln w="0">
            <a:noFill/>
          </a:ln>
        </p:spPr>
      </p:pic>
      <p:sp>
        <p:nvSpPr>
          <p:cNvPr id="125" name="PlaceHolder 2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pl-PL" sz="5400" b="0" strike="noStrike" spc="-120">
                <a:solidFill>
                  <a:srgbClr val="50B4C8"/>
                </a:solidFill>
                <a:latin typeface="Calibri Light"/>
              </a:rPr>
              <a:t>Finansowanie systemu emerytalnego w Czechach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 </a:t>
            </a:r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  <a:p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System stały</a:t>
            </a:r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  <a:p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* państwo finansuje emerytury obecnych emerytów ze składek obywateli aktywnych zawodowo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*konieczne jest, aby było wystarczająco dużo ludzi zaangażowanych w gospodarkę, którzy wpłacają pieniądze na ubezpieczenia emerytalne, aby z tych pieniędzy można było wypłacać emerytury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28" name="Zástupný symbol pro obsah 4"/>
          <p:cNvPicPr/>
          <p:nvPr/>
        </p:nvPicPr>
        <p:blipFill>
          <a:blip r:embed="rId2"/>
          <a:stretch/>
        </p:blipFill>
        <p:spPr>
          <a:xfrm>
            <a:off x="244548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29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pl-PL" sz="5400" b="0" strike="noStrike" spc="-120">
                <a:solidFill>
                  <a:srgbClr val="50B4C8"/>
                </a:solidFill>
                <a:latin typeface="Calibri Light"/>
              </a:rPr>
              <a:t>W czym tkwi problem?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 </a:t>
            </a:r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Liczba pracujących vs liczba emerytów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Wykres demograficzny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32" name="Zástupný symbol pro obsah 4"/>
          <p:cNvPicPr/>
          <p:nvPr/>
        </p:nvPicPr>
        <p:blipFill>
          <a:blip r:embed="rId2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33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Zástupný symbol pro obsah 4"/>
          <p:cNvPicPr/>
          <p:nvPr/>
        </p:nvPicPr>
        <p:blipFill>
          <a:blip r:embed="rId2"/>
          <a:stretch/>
        </p:blipFill>
        <p:spPr>
          <a:xfrm>
            <a:off x="0" y="146880"/>
            <a:ext cx="5514480" cy="511920"/>
          </a:xfrm>
          <a:prstGeom prst="rect">
            <a:avLst/>
          </a:prstGeom>
          <a:ln w="0">
            <a:noFill/>
          </a:ln>
        </p:spPr>
      </p:pic>
      <p:sp>
        <p:nvSpPr>
          <p:cNvPr id="135" name="PlaceHolder 1"/>
          <p:cNvSpPr>
            <a:spLocks noGrp="1"/>
          </p:cNvSpPr>
          <p:nvPr>
            <p:ph type="ftr"/>
          </p:nvPr>
        </p:nvSpPr>
        <p:spPr>
          <a:xfrm>
            <a:off x="160200" y="6184080"/>
            <a:ext cx="2271600" cy="442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  <p:pic>
        <p:nvPicPr>
          <p:cNvPr id="136" name="Zástupný symbol pro obsah 4"/>
          <p:cNvPicPr/>
          <p:nvPr/>
        </p:nvPicPr>
        <p:blipFill>
          <a:blip r:embed="rId2"/>
          <a:stretch/>
        </p:blipFill>
        <p:spPr>
          <a:xfrm>
            <a:off x="6620760" y="141480"/>
            <a:ext cx="5570640" cy="517320"/>
          </a:xfrm>
          <a:prstGeom prst="rect">
            <a:avLst/>
          </a:prstGeom>
          <a:ln w="0">
            <a:noFill/>
          </a:ln>
        </p:spPr>
      </p:pic>
      <p:pic>
        <p:nvPicPr>
          <p:cNvPr id="137" name="Obrázek 6"/>
          <p:cNvPicPr/>
          <p:nvPr/>
        </p:nvPicPr>
        <p:blipFill>
          <a:blip r:embed="rId3"/>
          <a:stretch/>
        </p:blipFill>
        <p:spPr>
          <a:xfrm>
            <a:off x="2304360" y="0"/>
            <a:ext cx="682884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pl-PL" sz="5400" b="0" strike="noStrike" spc="-120">
                <a:solidFill>
                  <a:srgbClr val="50B4C8"/>
                </a:solidFill>
                <a:latin typeface="Calibri Light"/>
              </a:rPr>
              <a:t>Jak państwo może przystąpić do rozwiązania problemu?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Poprzez podniesie stawki ubezpieczenia emerytalnego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Poprzez podniesienie wieku emerytalnego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Wsparcie dla tworzenia oszczędności w prywatnych funduszach emerytalnych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>
              <a:lnSpc>
                <a:spcPct val="85000"/>
              </a:lnSpc>
              <a:spcBef>
                <a:spcPts val="1301"/>
              </a:spcBef>
            </a:pPr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40" name="Zástupný symbol pro obsah 4"/>
          <p:cNvPicPr/>
          <p:nvPr/>
        </p:nvPicPr>
        <p:blipFill>
          <a:blip r:embed="rId2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41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121940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może wpłynąć na rozwiązanie tego problemu zwykły człowiek?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1129040" cy="46832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9000"/>
          </a:bodyPr>
          <a:lstStyle/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Długoterminowe inwestycje i oszczędzanie środków finansowych na starość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548640" lvl="2" indent="-54864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i="1" strike="noStrike" spc="-1">
                <a:solidFill>
                  <a:srgbClr val="262626"/>
                </a:solidFill>
                <a:latin typeface="Calibri Light"/>
              </a:rPr>
              <a:t>System oszczędnościowy wspierany przez państwo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000" b="0" strike="noStrike" spc="-1">
                <a:solidFill>
                  <a:srgbClr val="262626"/>
                </a:solidFill>
                <a:latin typeface="Calibri Light"/>
              </a:rPr>
              <a:t>3 filar systemu państwowego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000" b="0" strike="noStrike" spc="-1">
                <a:solidFill>
                  <a:srgbClr val="262626"/>
                </a:solidFill>
                <a:latin typeface="Calibri Light"/>
              </a:rPr>
              <a:t>Świadczenia państwowe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000" b="0" strike="noStrike" spc="-1">
                <a:solidFill>
                  <a:srgbClr val="262626"/>
                </a:solidFill>
                <a:latin typeface="Calibri Light"/>
              </a:rPr>
              <a:t>Niskie inwestycje w zakresie opłat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000" b="0" strike="noStrike" spc="-1">
                <a:solidFill>
                  <a:srgbClr val="262626"/>
                </a:solidFill>
                <a:latin typeface="Calibri Light"/>
              </a:rPr>
              <a:t>Długoterminowe zamrożenie środków finansowych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pPr marL="548640" lvl="2" indent="-54864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i="1" strike="noStrike" spc="-1">
                <a:solidFill>
                  <a:srgbClr val="262626"/>
                </a:solidFill>
                <a:latin typeface="Calibri Light"/>
              </a:rPr>
              <a:t>Oszczędności prywatne – różne formy inwestycji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000" b="0" strike="noStrike" spc="-1">
                <a:solidFill>
                  <a:srgbClr val="262626"/>
                </a:solidFill>
                <a:latin typeface="Calibri Light"/>
              </a:rPr>
              <a:t>Akcje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000" b="0" strike="noStrike" spc="-1">
                <a:solidFill>
                  <a:srgbClr val="262626"/>
                </a:solidFill>
                <a:latin typeface="Calibri Light"/>
              </a:rPr>
              <a:t>Obligacje 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000" b="0" strike="noStrike" spc="-1">
                <a:solidFill>
                  <a:srgbClr val="262626"/>
                </a:solidFill>
                <a:latin typeface="Calibri Light"/>
              </a:rPr>
              <a:t>Fundusze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000" b="0" strike="noStrike" spc="-1">
                <a:solidFill>
                  <a:srgbClr val="262626"/>
                </a:solidFill>
                <a:latin typeface="Calibri Light"/>
              </a:rPr>
              <a:t>Giełdy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000" b="0" strike="noStrike" spc="-1">
                <a:solidFill>
                  <a:srgbClr val="262626"/>
                </a:solidFill>
                <a:latin typeface="Calibri Light"/>
              </a:rPr>
              <a:t>Surowce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pPr marL="822960" lvl="3" indent="-82296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000" b="0" strike="noStrike" spc="-1">
                <a:solidFill>
                  <a:srgbClr val="262626"/>
                </a:solidFill>
                <a:latin typeface="Calibri Light"/>
              </a:rPr>
              <a:t>…</a:t>
            </a:r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  <a:p>
            <a:endParaRPr lang="en-US" sz="20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44" name="Zástupný symbol pro obsah 4"/>
          <p:cNvPicPr/>
          <p:nvPr/>
        </p:nvPicPr>
        <p:blipFill>
          <a:blip r:embed="rId2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45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1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1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1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1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1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" dur="500" fill="hold"/>
                                        <p:tgtEl>
                                          <p:spTgt spid="1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500" fill="hold"/>
                                        <p:tgtEl>
                                          <p:spTgt spid="1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1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1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500" fill="hold"/>
                                        <p:tgtEl>
                                          <p:spTgt spid="1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500" fill="hold"/>
                                        <p:tgtEl>
                                          <p:spTgt spid="1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9" dur="500" fill="hold"/>
                                        <p:tgtEl>
                                          <p:spTgt spid="1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500" fill="hold"/>
                                        <p:tgtEl>
                                          <p:spTgt spid="1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" fill="hold"/>
                                        <p:tgtEl>
                                          <p:spTgt spid="1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1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7" dur="500" fill="hold"/>
                                        <p:tgtEl>
                                          <p:spTgt spid="1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8" dur="500" fill="hold"/>
                                        <p:tgtEl>
                                          <p:spTgt spid="1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1" dur="500" fill="hold"/>
                                        <p:tgtEl>
                                          <p:spTgt spid="1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2" dur="500" fill="hold"/>
                                        <p:tgtEl>
                                          <p:spTgt spid="1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" dur="500" fill="hold"/>
                                        <p:tgtEl>
                                          <p:spTgt spid="1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fill="hold"/>
                                        <p:tgtEl>
                                          <p:spTgt spid="1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121940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System oszczędnościowy wspierany przez państwo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1129040" cy="46832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3 filar systemu państwowego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* Dawniej dodatkowe ubezpieczenia emerytalne – dziś przekształcone fundusze (TF) i dodatkowe oszczędności emerytalne (DPS)</a:t>
            </a:r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Świadczenia państwowe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Możliwość uzyskania świadczenia od pracodawcy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Możliwość skorzystania z ulgi podatkowej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Niskie inwestycje o niskich opłatach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pPr marL="347400" lvl="1" indent="-343080">
              <a:lnSpc>
                <a:spcPct val="85000"/>
              </a:lnSpc>
              <a:spcBef>
                <a:spcPts val="6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800" b="0" strike="noStrike" spc="-1">
                <a:solidFill>
                  <a:srgbClr val="262626"/>
                </a:solidFill>
                <a:latin typeface="Calibri Light"/>
              </a:rPr>
              <a:t>Długoterminowe zmrożenie środków finansowych</a:t>
            </a:r>
            <a:endParaRPr lang="en-US" sz="2800" b="0" i="1" strike="noStrike" spc="-1">
              <a:solidFill>
                <a:srgbClr val="262626"/>
              </a:solidFill>
              <a:latin typeface="Calibri Light"/>
            </a:endParaRPr>
          </a:p>
          <a:p>
            <a:endParaRPr lang="en-US" sz="28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48" name="Obrázek 4"/>
          <p:cNvPicPr/>
          <p:nvPr/>
        </p:nvPicPr>
        <p:blipFill>
          <a:blip r:embed="rId2"/>
          <a:stretch/>
        </p:blipFill>
        <p:spPr>
          <a:xfrm>
            <a:off x="7581240" y="2877120"/>
            <a:ext cx="4224240" cy="3529440"/>
          </a:xfrm>
          <a:prstGeom prst="rect">
            <a:avLst/>
          </a:prstGeom>
          <a:ln w="0">
            <a:noFill/>
          </a:ln>
        </p:spPr>
      </p:pic>
      <p:pic>
        <p:nvPicPr>
          <p:cNvPr id="149" name="Zástupný symbol pro obsah 4"/>
          <p:cNvPicPr/>
          <p:nvPr/>
        </p:nvPicPr>
        <p:blipFill>
          <a:blip r:embed="rId3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50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" fill="hold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fill="hold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" dur="500" fill="hold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500" fill="hold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" dur="500" fill="hold"/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500" fill="hold"/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121940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System oszczędnościowy z udziałem państwa - TF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152" name="Zástupný obsah 5"/>
          <p:cNvPicPr/>
          <p:nvPr/>
        </p:nvPicPr>
        <p:blipFill>
          <a:blip r:embed="rId2"/>
          <a:stretch/>
        </p:blipFill>
        <p:spPr>
          <a:xfrm>
            <a:off x="824040" y="2406600"/>
            <a:ext cx="10362960" cy="2838240"/>
          </a:xfrm>
          <a:prstGeom prst="rect">
            <a:avLst/>
          </a:prstGeom>
          <a:ln w="0">
            <a:noFill/>
          </a:ln>
        </p:spPr>
      </p:pic>
      <p:pic>
        <p:nvPicPr>
          <p:cNvPr id="153" name="Zástupný symbol pro obsah 4"/>
          <p:cNvPicPr/>
          <p:nvPr/>
        </p:nvPicPr>
        <p:blipFill>
          <a:blip r:embed="rId3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54" name="PlaceHolder 2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657360" y="122400"/>
            <a:ext cx="11219400" cy="8085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System oszczędnościowy z udziałem państwa - DPS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57" name="Obrázek 6"/>
          <p:cNvPicPr/>
          <p:nvPr/>
        </p:nvPicPr>
        <p:blipFill>
          <a:blip r:embed="rId2"/>
          <a:stretch/>
        </p:blipFill>
        <p:spPr>
          <a:xfrm>
            <a:off x="2603520" y="776880"/>
            <a:ext cx="7227720" cy="6103440"/>
          </a:xfrm>
          <a:prstGeom prst="rect">
            <a:avLst/>
          </a:prstGeom>
          <a:ln w="0">
            <a:noFill/>
          </a:ln>
        </p:spPr>
      </p:pic>
      <p:pic>
        <p:nvPicPr>
          <p:cNvPr id="158" name="Zástupný symbol pro obsah 4"/>
          <p:cNvPicPr/>
          <p:nvPr/>
        </p:nvPicPr>
        <p:blipFill>
          <a:blip r:embed="rId3"/>
          <a:stretch/>
        </p:blipFill>
        <p:spPr>
          <a:xfrm>
            <a:off x="3891600" y="0"/>
            <a:ext cx="3479760" cy="312480"/>
          </a:xfrm>
          <a:prstGeom prst="rect">
            <a:avLst/>
          </a:prstGeom>
          <a:ln w="0">
            <a:noFill/>
          </a:ln>
        </p:spPr>
      </p:pic>
      <p:sp>
        <p:nvSpPr>
          <p:cNvPr id="159" name="PlaceHolder 3"/>
          <p:cNvSpPr>
            <a:spLocks noGrp="1"/>
          </p:cNvSpPr>
          <p:nvPr>
            <p:ph type="ftr"/>
          </p:nvPr>
        </p:nvSpPr>
        <p:spPr>
          <a:xfrm>
            <a:off x="273240" y="5951160"/>
            <a:ext cx="211032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Długoterminowe narzędzia prywatne: akcje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62" name="Obrázek 5"/>
          <p:cNvPicPr/>
          <p:nvPr/>
        </p:nvPicPr>
        <p:blipFill>
          <a:blip r:embed="rId2"/>
          <a:stretch/>
        </p:blipFill>
        <p:spPr>
          <a:xfrm>
            <a:off x="2443320" y="1703520"/>
            <a:ext cx="7200720" cy="4885920"/>
          </a:xfrm>
          <a:prstGeom prst="rect">
            <a:avLst/>
          </a:prstGeom>
          <a:ln w="0">
            <a:noFill/>
          </a:ln>
        </p:spPr>
      </p:pic>
      <p:pic>
        <p:nvPicPr>
          <p:cNvPr id="163" name="Zástupný symbol pro obsah 4"/>
          <p:cNvPicPr/>
          <p:nvPr/>
        </p:nvPicPr>
        <p:blipFill>
          <a:blip r:embed="rId3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64" name="PlaceHolder 3"/>
          <p:cNvSpPr>
            <a:spLocks noGrp="1"/>
          </p:cNvSpPr>
          <p:nvPr>
            <p:ph type="ftr"/>
          </p:nvPr>
        </p:nvSpPr>
        <p:spPr>
          <a:xfrm>
            <a:off x="104400" y="6085800"/>
            <a:ext cx="218592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Długoterminowe narzędzia prywatne: indeksy giełdowe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67" name="Obrázek 4"/>
          <p:cNvPicPr/>
          <p:nvPr/>
        </p:nvPicPr>
        <p:blipFill>
          <a:blip r:embed="rId2"/>
          <a:stretch/>
        </p:blipFill>
        <p:spPr>
          <a:xfrm>
            <a:off x="2438280" y="2011680"/>
            <a:ext cx="7210080" cy="4647960"/>
          </a:xfrm>
          <a:prstGeom prst="rect">
            <a:avLst/>
          </a:prstGeom>
          <a:ln w="0">
            <a:noFill/>
          </a:ln>
        </p:spPr>
      </p:pic>
      <p:pic>
        <p:nvPicPr>
          <p:cNvPr id="168" name="Zástupný symbol pro obsah 4"/>
          <p:cNvPicPr/>
          <p:nvPr/>
        </p:nvPicPr>
        <p:blipFill>
          <a:blip r:embed="rId3"/>
          <a:stretch/>
        </p:blipFill>
        <p:spPr>
          <a:xfrm>
            <a:off x="251532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69" name="PlaceHolder 3"/>
          <p:cNvSpPr>
            <a:spLocks noGrp="1"/>
          </p:cNvSpPr>
          <p:nvPr>
            <p:ph type="ftr"/>
          </p:nvPr>
        </p:nvSpPr>
        <p:spPr>
          <a:xfrm>
            <a:off x="263160" y="6158160"/>
            <a:ext cx="22518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Długoterminowe narzędzia prywatne: fundusze inwestycyjne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72" name="Obrázek 4"/>
          <p:cNvPicPr/>
          <p:nvPr/>
        </p:nvPicPr>
        <p:blipFill>
          <a:blip r:embed="rId2"/>
          <a:stretch/>
        </p:blipFill>
        <p:spPr>
          <a:xfrm>
            <a:off x="622440" y="1887840"/>
            <a:ext cx="10947240" cy="4989960"/>
          </a:xfrm>
          <a:prstGeom prst="rect">
            <a:avLst/>
          </a:prstGeom>
          <a:ln w="0">
            <a:noFill/>
          </a:ln>
        </p:spPr>
      </p:pic>
      <p:pic>
        <p:nvPicPr>
          <p:cNvPr id="173" name="Zástupný symbol pro obsah 4"/>
          <p:cNvPicPr/>
          <p:nvPr/>
        </p:nvPicPr>
        <p:blipFill>
          <a:blip r:embed="rId3"/>
          <a:stretch/>
        </p:blipFill>
        <p:spPr>
          <a:xfrm>
            <a:off x="2435400" y="0"/>
            <a:ext cx="7215840" cy="670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Długoterminowe narzędzia/instrumenty prywatne: nieruchomości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76" name="Obrázek 8"/>
          <p:cNvPicPr/>
          <p:nvPr/>
        </p:nvPicPr>
        <p:blipFill>
          <a:blip r:embed="rId2"/>
          <a:stretch/>
        </p:blipFill>
        <p:spPr>
          <a:xfrm>
            <a:off x="201600" y="1987560"/>
            <a:ext cx="11788560" cy="3364200"/>
          </a:xfrm>
          <a:prstGeom prst="rect">
            <a:avLst/>
          </a:prstGeom>
          <a:ln w="0">
            <a:noFill/>
          </a:ln>
        </p:spPr>
      </p:pic>
      <p:pic>
        <p:nvPicPr>
          <p:cNvPr id="177" name="Zástupný symbol pro obsah 4"/>
          <p:cNvPicPr/>
          <p:nvPr/>
        </p:nvPicPr>
        <p:blipFill>
          <a:blip r:embed="rId3"/>
          <a:stretch/>
        </p:blipFill>
        <p:spPr>
          <a:xfrm>
            <a:off x="248796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78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(Długoterminowe narzędzia prywatne: surowce (złoto)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81" name="Obrázek 3"/>
          <p:cNvPicPr/>
          <p:nvPr/>
        </p:nvPicPr>
        <p:blipFill>
          <a:blip r:embed="rId2"/>
          <a:stretch/>
        </p:blipFill>
        <p:spPr>
          <a:xfrm>
            <a:off x="1258920" y="2011680"/>
            <a:ext cx="9673560" cy="4798800"/>
          </a:xfrm>
          <a:prstGeom prst="rect">
            <a:avLst/>
          </a:prstGeom>
          <a:ln w="0">
            <a:noFill/>
          </a:ln>
        </p:spPr>
      </p:pic>
      <p:pic>
        <p:nvPicPr>
          <p:cNvPr id="182" name="Zástupný symbol pro obsah 4"/>
          <p:cNvPicPr/>
          <p:nvPr/>
        </p:nvPicPr>
        <p:blipFill>
          <a:blip r:embed="rId3"/>
          <a:stretch/>
        </p:blipFill>
        <p:spPr>
          <a:xfrm>
            <a:off x="2487960" y="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83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2280" cy="16578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(Długoterminowe narzędzia prywatne: surowce ( nafta))</a:t>
            </a:r>
            <a:endParaRPr lang="en-US" sz="5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85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3200" cy="3765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en-US" sz="2400" b="0" strike="noStrike" spc="-1">
              <a:solidFill>
                <a:srgbClr val="262626"/>
              </a:solidFill>
              <a:latin typeface="Calibri Light"/>
            </a:endParaRPr>
          </a:p>
        </p:txBody>
      </p:sp>
      <p:pic>
        <p:nvPicPr>
          <p:cNvPr id="186" name="Obrázek 4"/>
          <p:cNvPicPr/>
          <p:nvPr/>
        </p:nvPicPr>
        <p:blipFill>
          <a:blip r:embed="rId2"/>
          <a:stretch/>
        </p:blipFill>
        <p:spPr>
          <a:xfrm>
            <a:off x="2485800" y="1938240"/>
            <a:ext cx="6952320" cy="4919400"/>
          </a:xfrm>
          <a:prstGeom prst="rect">
            <a:avLst/>
          </a:prstGeom>
          <a:ln w="0">
            <a:noFill/>
          </a:ln>
        </p:spPr>
      </p:pic>
      <p:pic>
        <p:nvPicPr>
          <p:cNvPr id="187" name="Zástupný symbol pro obsah 4"/>
          <p:cNvPicPr/>
          <p:nvPr/>
        </p:nvPicPr>
        <p:blipFill>
          <a:blip r:embed="rId3"/>
          <a:stretch/>
        </p:blipFill>
        <p:spPr>
          <a:xfrm>
            <a:off x="2485800" y="4248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88" name="PlaceHolder 3"/>
          <p:cNvSpPr>
            <a:spLocks noGrp="1"/>
          </p:cNvSpPr>
          <p:nvPr>
            <p:ph type="ftr"/>
          </p:nvPr>
        </p:nvSpPr>
        <p:spPr>
          <a:xfrm>
            <a:off x="76320" y="6067080"/>
            <a:ext cx="234252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2000" cy="33523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ctr">
              <a:lnSpc>
                <a:spcPct val="80000"/>
              </a:lnSpc>
            </a:pPr>
            <a:r>
              <a:rPr lang="cs-CZ" sz="8800" b="0" strike="noStrike" spc="-120">
                <a:solidFill>
                  <a:srgbClr val="FFFFFF"/>
                </a:solidFill>
                <a:latin typeface="Calibri Light"/>
              </a:rPr>
              <a:t>Q&amp;A</a:t>
            </a:r>
            <a:endParaRPr lang="en-US" sz="88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 type="subTitle"/>
          </p:nvPr>
        </p:nvSpPr>
        <p:spPr>
          <a:xfrm>
            <a:off x="667440" y="5350320"/>
            <a:ext cx="10782000" cy="10306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algn="ctr"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r>
              <a:rPr lang="cs-CZ" sz="4000" b="0" strike="noStrike" spc="-1">
                <a:solidFill>
                  <a:srgbClr val="FFFFFF"/>
                </a:solidFill>
                <a:latin typeface="Calibri Light"/>
              </a:rPr>
              <a:t>Dziękuję za uwagę</a:t>
            </a:r>
            <a:endParaRPr lang="cs-CZ" sz="4000" b="0" strike="noStrike" spc="-1">
              <a:latin typeface="Arial"/>
            </a:endParaRPr>
          </a:p>
        </p:txBody>
      </p:sp>
      <p:pic>
        <p:nvPicPr>
          <p:cNvPr id="191" name="Zástupný symbol pro obsah 4"/>
          <p:cNvPicPr/>
          <p:nvPr/>
        </p:nvPicPr>
        <p:blipFill>
          <a:blip r:embed="rId2"/>
          <a:stretch/>
        </p:blipFill>
        <p:spPr>
          <a:xfrm>
            <a:off x="2505960" y="250560"/>
            <a:ext cx="7215840" cy="670320"/>
          </a:xfrm>
          <a:prstGeom prst="rect">
            <a:avLst/>
          </a:prstGeom>
          <a:ln w="0">
            <a:noFill/>
          </a:ln>
        </p:spPr>
      </p:pic>
      <p:sp>
        <p:nvSpPr>
          <p:cNvPr id="192" name="PlaceHolder 3"/>
          <p:cNvSpPr>
            <a:spLocks noGrp="1"/>
          </p:cNvSpPr>
          <p:nvPr>
            <p:ph type="ftr"/>
          </p:nvPr>
        </p:nvSpPr>
        <p:spPr>
          <a:xfrm>
            <a:off x="1263960" y="6356520"/>
            <a:ext cx="9072000" cy="5011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FFFFFF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</a:t>
            </a:r>
            <a:endParaRPr lang="cs-CZ" sz="950" b="0" strike="noStrike" spc="-1">
              <a:latin typeface="Times New Roman"/>
            </a:endParaRPr>
          </a:p>
          <a:p>
            <a:pPr algn="ctr"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FFFFFF">
                    <a:alpha val="80000"/>
                  </a:srgbClr>
                </a:solidFill>
                <a:latin typeface="Calibri Light"/>
              </a:rPr>
              <a:t>CZ.11.4.120/0.0/0.0/20_032/0002839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622</TotalTime>
  <Words>793</Words>
  <Application>Microsoft Office PowerPoint</Application>
  <PresentationFormat>Širokoúhlá obrazovka</PresentationFormat>
  <Paragraphs>142</Paragraphs>
  <Slides>25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33" baseType="lpstr">
      <vt:lpstr>Arial</vt:lpstr>
      <vt:lpstr>Calibri Light</vt:lpstr>
      <vt:lpstr>DejaVu Sans</vt:lpstr>
      <vt:lpstr>Symbol</vt:lpstr>
      <vt:lpstr>Times New Roman</vt:lpstr>
      <vt:lpstr>Wingdings</vt:lpstr>
      <vt:lpstr>Office Theme</vt:lpstr>
      <vt:lpstr>Office Theme</vt:lpstr>
      <vt:lpstr>Co z emeryturami?</vt:lpstr>
      <vt:lpstr>Co to jest emerytura?</vt:lpstr>
      <vt:lpstr>Warunki przyznania świadczenia emerytalnego</vt:lpstr>
      <vt:lpstr>Osiągnięcie wieku emerytalnego</vt:lpstr>
      <vt:lpstr>Osiągnięcie wieku emerytalnego</vt:lpstr>
      <vt:lpstr>Osiągnięcie wieku emerytalnego</vt:lpstr>
      <vt:lpstr>Uzyskanie niezbędnego okresu ubezpieczenia emerytalnego</vt:lpstr>
      <vt:lpstr>Wcześniejsze przejście na emeryturę</vt:lpstr>
      <vt:lpstr>Wysokość emerytury?</vt:lpstr>
      <vt:lpstr>Wysokość średniej emerytury</vt:lpstr>
      <vt:lpstr>Finansowanie systemu emerytalnego w Czechach</vt:lpstr>
      <vt:lpstr>W czym tkwi problem?</vt:lpstr>
      <vt:lpstr>Prezentace aplikace PowerPoint</vt:lpstr>
      <vt:lpstr>Jak państwo może przystąpić do rozwiązania problemu?</vt:lpstr>
      <vt:lpstr>Jak może wpłynąć na rozwiązanie tego problemu zwykły człowiek?</vt:lpstr>
      <vt:lpstr>System oszczędnościowy wspierany przez państwo</vt:lpstr>
      <vt:lpstr>System oszczędnościowy z udziałem państwa - TF</vt:lpstr>
      <vt:lpstr>System oszczędnościowy z udziałem państwa - DPS</vt:lpstr>
      <vt:lpstr>Długoterminowe narzędzia prywatne: akcje</vt:lpstr>
      <vt:lpstr>Długoterminowe narzędzia prywatne: indeksy giełdowe</vt:lpstr>
      <vt:lpstr>Długoterminowe narzędzia prywatne: fundusze inwestycyjne</vt:lpstr>
      <vt:lpstr>Długoterminowe narzędzia/instrumenty prywatne: nieruchomości</vt:lpstr>
      <vt:lpstr>(Długoterminowe narzędzia prywatne: surowce (złoto)</vt:lpstr>
      <vt:lpstr>(Długoterminowe narzędzia prywatne: surowce ( nafta))</vt:lpstr>
      <vt:lpstr>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Inflace a její reálné dopady</dc:title>
  <dc:subject/>
  <dc:creator>Martin Sládek</dc:creator>
  <dc:description/>
  <cp:lastModifiedBy>User</cp:lastModifiedBy>
  <cp:revision>29</cp:revision>
  <dcterms:created xsi:type="dcterms:W3CDTF">2022-04-24T15:57:51Z</dcterms:created>
  <dcterms:modified xsi:type="dcterms:W3CDTF">2023-05-21T18:43:43Z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Širokoúhlá obrazovka</vt:lpwstr>
  </property>
  <property fmtid="{D5CDD505-2E9C-101B-9397-08002B2CF9AE}" pid="3" name="Slides">
    <vt:i4>25</vt:i4>
  </property>
</Properties>
</file>