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3588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50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2680" y="1604520"/>
            <a:ext cx="53550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352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2680" y="1604520"/>
            <a:ext cx="53550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50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50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2680" y="3682080"/>
            <a:ext cx="53550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352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352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352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50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2680" y="3682080"/>
            <a:ext cx="53550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4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20000" y="1604520"/>
            <a:ext cx="35334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30520" y="1604520"/>
            <a:ext cx="35334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4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20000" y="3682080"/>
            <a:ext cx="35334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30520" y="3682080"/>
            <a:ext cx="35334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pl-PL" sz="1800" b="0" strike="noStrike" spc="-1">
                <a:solidFill>
                  <a:srgbClr val="000000"/>
                </a:solidFill>
                <a:latin typeface="Arial"/>
              </a:rPr>
              <a:t>Klikněte pro úpravu formátu textu nadpisu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solidFill>
                  <a:srgbClr val="000000"/>
                </a:solidFill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solidFill>
                  <a:srgbClr val="000000"/>
                </a:solidFill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39" name="TextShape 1"/>
          <p:cNvSpPr/>
          <p:nvPr/>
        </p:nvSpPr>
        <p:spPr>
          <a:xfrm>
            <a:off x="1523880" y="2721960"/>
            <a:ext cx="9143640" cy="1922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>
              <a:lnSpc>
                <a:spcPct val="100000"/>
              </a:lnSpc>
            </a:pPr>
            <a:r>
              <a:rPr lang="pl-PL" sz="60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Start-upy příležitosti a hrozby pro mladé podnikatele</a:t>
            </a:r>
            <a:endParaRPr lang="cs-CZ" sz="6000" b="0" strike="noStrike" spc="-1">
              <a:latin typeface="Arial"/>
            </a:endParaRPr>
          </a:p>
        </p:txBody>
      </p:sp>
      <p:sp>
        <p:nvSpPr>
          <p:cNvPr id="40" name="TextShape 2"/>
          <p:cNvSpPr/>
          <p:nvPr/>
        </p:nvSpPr>
        <p:spPr>
          <a:xfrm>
            <a:off x="1523880" y="4924080"/>
            <a:ext cx="9143640" cy="1655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41" name="Obraz 4"/>
          <p:cNvPicPr/>
          <p:nvPr/>
        </p:nvPicPr>
        <p:blipFill>
          <a:blip r:embed="rId3"/>
          <a:stretch/>
        </p:blipFill>
        <p:spPr>
          <a:xfrm>
            <a:off x="3033720" y="4756320"/>
            <a:ext cx="5714640" cy="1990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3" name="TextShape 1"/>
          <p:cNvSpPr/>
          <p:nvPr/>
        </p:nvSpPr>
        <p:spPr>
          <a:xfrm>
            <a:off x="1523880" y="612000"/>
            <a:ext cx="9143640" cy="2897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3200" b="1" strike="noStrike" spc="-1">
                <a:solidFill>
                  <a:srgbClr val="000000"/>
                </a:solidFill>
                <a:latin typeface="Calibri Light"/>
                <a:ea typeface="DejaVu Sans"/>
              </a:rPr>
              <a:t>Start-up</a:t>
            </a: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Existuje mnoho definicí start-upů. Nejčastěji se tímto pojmem označuje nově vzniklý podnik nebo dočasná organizace hledající obchodní model, který by zajistil jeho ziskový rozvoj. Start-upy jsou většinou firmy vedené mladými lidmi, kteří mají zajímavý podnikatelský nápad, ale nemají zkušenosti ani finance na vlastní podnikání. 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44" name="TextShape 2"/>
          <p:cNvSpPr/>
          <p:nvPr/>
        </p:nvSpPr>
        <p:spPr>
          <a:xfrm>
            <a:off x="1523880" y="3601800"/>
            <a:ext cx="9143640" cy="85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Start-upy jsou důležitým prvkem ekonomiky, který určuje míru její inovativnosti. 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4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7" name="TextShape 1"/>
          <p:cNvSpPr/>
          <p:nvPr/>
        </p:nvSpPr>
        <p:spPr>
          <a:xfrm>
            <a:off x="1523880" y="1282680"/>
            <a:ext cx="9143640" cy="2226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Americký podnikatel Eric Ries je považován za předchůdce konceptu start-upů. Je autorem známého „The Lean Startup Method“, což je jakýsi průvodce pro všechny zájemce o tuto formu podnikání. 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2800" b="0" strike="noStrike" spc="-1">
              <a:latin typeface="Arial"/>
            </a:endParaRPr>
          </a:p>
        </p:txBody>
      </p:sp>
      <p:sp>
        <p:nvSpPr>
          <p:cNvPr id="48" name="TextShape 2"/>
          <p:cNvSpPr/>
          <p:nvPr/>
        </p:nvSpPr>
        <p:spPr>
          <a:xfrm>
            <a:off x="1523880" y="3601800"/>
            <a:ext cx="9143640" cy="1280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Podle Erica Riese je start-up lidská instituce vytvořená za účelem vytváření nových produktů nebo služeb v podmínkách extrémní nejistoty.</a:t>
            </a:r>
            <a:r>
              <a:rPr lang="pl-PL" sz="2800" b="1" strike="noStrike" spc="-1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4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1" name="TextShape 1"/>
          <p:cNvSpPr/>
          <p:nvPr/>
        </p:nvSpPr>
        <p:spPr>
          <a:xfrm>
            <a:off x="1523880" y="856800"/>
            <a:ext cx="9143640" cy="2652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Nejčastěji zmiňované vlastnosti start-upů jsou: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*krátká historie činnosti (do 5 - 10 let)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*inovace (vytváření zcela nových produktů)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*rozšiřitelnost pole působnosti (možnost zvýšení rozsahu provozu)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52" name="TextShape 2"/>
          <p:cNvSpPr/>
          <p:nvPr/>
        </p:nvSpPr>
        <p:spPr>
          <a:xfrm>
            <a:off x="1523880" y="3601800"/>
            <a:ext cx="9143640" cy="85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vyšší riziko než v případě „tradičních“ podnikatelských záměrů, ale také vyšší návratnost investice v případě úspěchu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5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5" name="TextShape 1"/>
          <p:cNvSpPr/>
          <p:nvPr/>
        </p:nvSpPr>
        <p:spPr>
          <a:xfrm>
            <a:off x="1523880" y="1221120"/>
            <a:ext cx="9143640" cy="2288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Počet start-upů v Polsku neustále roste. Nejčastěji se jedná o společnosti související s návrhem různých typů softwaru, které jsou určeny jako produkty a služby pro řízení společnosti.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Příkladem jednoho z největších start-upů v Polsku je Hotailors. Jedná se o společnost, která firmám usnadňuje organizování pracovních cest, konkrétně pak vyřizování cest externích zaměstnanců (práce na zakázku). 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56" name="TextShape 2"/>
          <p:cNvSpPr/>
          <p:nvPr/>
        </p:nvSpPr>
        <p:spPr>
          <a:xfrm>
            <a:off x="1523880" y="3601800"/>
            <a:ext cx="9143640" cy="122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Pomocí speciální platformy si mohou zaměstnanci rezervovat cesty v rámci svých limitů, přičemž společnost obdrží 1 hromadnou fakturu. Hotailors umožňuje podnikatelům získat kompletní znalosti o nákladech na služební cesty a řídit je v reálných podmínkách. Poskytuje také kontrolu nad výdaji v reálném čase. </a:t>
            </a:r>
            <a:endParaRPr lang="cs-CZ" sz="2000" b="0" strike="noStrike" spc="-1">
              <a:latin typeface="Arial"/>
            </a:endParaRPr>
          </a:p>
        </p:txBody>
      </p:sp>
      <p:pic>
        <p:nvPicPr>
          <p:cNvPr id="5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9" name="TextShape 1"/>
          <p:cNvSpPr/>
          <p:nvPr/>
        </p:nvSpPr>
        <p:spPr>
          <a:xfrm>
            <a:off x="1523880" y="489600"/>
            <a:ext cx="9143640" cy="302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Dalším příkladem polského start-upu je společnost s názvem uPacjenta.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Jde o platformu, která propojuje pacienty a lékařské specialisty a umožňuje jim objednat se na krevní testy domů. Pacient si vybere vyšetření, které chce udělat, nastaví si datum, čas, adresu a specialistu, který vyšetření provede. Systém vám připomene datum návštěvy a výsledky testů dostupné online lze projednat s odborníkem. Nabídka společnosti zahrnuje přes 700 laboratorních testů, včetně testů na Covid-19. 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60" name="TextShape 2"/>
          <p:cNvSpPr/>
          <p:nvPr/>
        </p:nvSpPr>
        <p:spPr>
          <a:xfrm>
            <a:off x="1523880" y="3601800"/>
            <a:ext cx="9143640" cy="14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Nejznámějším polským start-upem je Allegro v Česku je to Aukro). Inspirací pro tvůrce aukčního webu byl americký Ebay. Společnost vznikla v lednu 2011 sloučením menších společností působících na polském trhu: OtoMoto, QXL Poland, Ceneo, Bankier (nyní již není součástí společnosti) a Internet Service. Po úspěšné fúzi se Allegro stalo společností, která v Polsku dosahuje nejvyšších příjmů z hlediska online aktivit.</a:t>
            </a:r>
            <a:r>
              <a:rPr lang="pl-PL" sz="2000" b="1" strike="noStrike" spc="-1">
                <a:solidFill>
                  <a:srgbClr val="000000"/>
                </a:solidFill>
                <a:latin typeface="Calibri Light"/>
                <a:ea typeface="DejaVu Sans"/>
              </a:rPr>
              <a:t> </a:t>
            </a:r>
            <a:endParaRPr lang="cs-CZ" sz="2000" b="0" strike="noStrike" spc="-1">
              <a:latin typeface="Arial"/>
            </a:endParaRPr>
          </a:p>
        </p:txBody>
      </p:sp>
      <p:pic>
        <p:nvPicPr>
          <p:cNvPr id="6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63" name="TextShape 1"/>
          <p:cNvSpPr/>
          <p:nvPr/>
        </p:nvSpPr>
        <p:spPr>
          <a:xfrm>
            <a:off x="1523880" y="1586880"/>
            <a:ext cx="9143640" cy="1922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Mezi zahraniční start-upy, které zná každý z nás, patří: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- Facebook je komunikační platforma, která byla původně určena pouze pro studenty. V současné době Facebook slouží jako sociální síť. Sdružuje více než 2 miliardy lidí po celém světě. V Polsku působí od března 2008. 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64" name="TextShape 2"/>
          <p:cNvSpPr/>
          <p:nvPr/>
        </p:nvSpPr>
        <p:spPr>
          <a:xfrm>
            <a:off x="1523880" y="3601800"/>
            <a:ext cx="9143640" cy="122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000" b="1" u="sng" strike="noStrike" spc="-1">
                <a:solidFill>
                  <a:srgbClr val="000000"/>
                </a:solidFill>
                <a:uFillTx/>
                <a:latin typeface="Calibri Light"/>
                <a:ea typeface="DejaVu Sans"/>
              </a:rPr>
              <a:t>* Uber</a:t>
            </a:r>
            <a:r>
              <a:rPr lang="pl-PL" sz="20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 –  mobilní aplikace sloužící k objednání přepravních služeb přidružením zákazníka k řidiči uberu.</a:t>
            </a:r>
            <a:endParaRPr lang="cs-CZ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000" b="1" strike="noStrike" spc="-1">
                <a:solidFill>
                  <a:srgbClr val="000000"/>
                </a:solidFill>
                <a:latin typeface="Calibri Light"/>
                <a:ea typeface="DejaVu Sans"/>
              </a:rPr>
              <a:t>* </a:t>
            </a:r>
            <a:r>
              <a:rPr lang="pl-PL" sz="2000" b="1" u="sng" strike="noStrike" spc="-1">
                <a:solidFill>
                  <a:srgbClr val="000000"/>
                </a:solidFill>
                <a:uFillTx/>
                <a:latin typeface="Calibri Light"/>
                <a:ea typeface="DejaVu Sans"/>
              </a:rPr>
              <a:t>SPOTIFY</a:t>
            </a:r>
            <a:r>
              <a:rPr lang="pl-PL" sz="2000" b="1" strike="noStrike" spc="-1">
                <a:solidFill>
                  <a:srgbClr val="000000"/>
                </a:solidFill>
                <a:latin typeface="Calibri Light"/>
                <a:ea typeface="DejaVu Sans"/>
              </a:rPr>
              <a:t>- hudební služba nabízející svým uživatelům přístup k hudbě v tzv stream, tedy na chytrých telefonech, tabletech, počítačích, konzolích nebo televizorech.</a:t>
            </a:r>
            <a:endParaRPr lang="cs-CZ" sz="2000" b="0" strike="noStrike" spc="-1">
              <a:latin typeface="Arial"/>
            </a:endParaRPr>
          </a:p>
        </p:txBody>
      </p:sp>
      <p:pic>
        <p:nvPicPr>
          <p:cNvPr id="6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67" name="TextShape 1"/>
          <p:cNvSpPr/>
          <p:nvPr/>
        </p:nvSpPr>
        <p:spPr>
          <a:xfrm>
            <a:off x="1523880" y="1952640"/>
            <a:ext cx="9143640" cy="1557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Výše uvedené příklady ukazují, že tyto start-upy zahájily svou činnost bez velkých kapitálových výdajů. Avšak vybudování takové pozice, jaké dnes dosáhli, vyžadovalo od jejich majitelů dobrý nápad, důslednost v jednání, otevřenou mysl, vytrvalost na cestě k cíli a obrovské pracovní nasazení. 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6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70" name="TextShape 1"/>
          <p:cNvSpPr/>
          <p:nvPr/>
        </p:nvSpPr>
        <p:spPr>
          <a:xfrm>
            <a:off x="1523880" y="489600"/>
            <a:ext cx="9143640" cy="302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Pokud se mladý podnikatel domnívá, že má velmi dobrý nápad na podnikání, a chybí mu kapitál, může využít mnoha forem finanční podpory.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V této prezentaci chci zdůraznit pojem „ podnikatelské inkubátory”.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Jedná se o subjekty, které poskytují různé služby zejména mladým a nezkušeným podnikatelům s cílem je podporovat a rozvíjet v počáteční fázi jejich činnosti.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7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73" name="TextShape 1"/>
          <p:cNvSpPr/>
          <p:nvPr/>
        </p:nvSpPr>
        <p:spPr>
          <a:xfrm>
            <a:off x="1523880" y="1282680"/>
            <a:ext cx="9143640" cy="2226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Služeb „podnikatelských inkubátorů” tedy může využít každý, kdo začíná svou první podnikatelskou činnost v sektoru malých a středních podniků nebo má nápad na svůj první start.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Nejčastěji se pro takové řešení rozhodují absolventi vysokých škol a mladí lidé.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74" name="TextShape 2"/>
          <p:cNvSpPr/>
          <p:nvPr/>
        </p:nvSpPr>
        <p:spPr>
          <a:xfrm>
            <a:off x="1523880" y="3601800"/>
            <a:ext cx="9143640" cy="731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Inkubátory působící na vysokých školách jsou zpravidla zaměřeny na studenty, doktorandy a absolventy. 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7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Obraz 3"/>
          <p:cNvPicPr/>
          <p:nvPr/>
        </p:nvPicPr>
        <p:blipFill>
          <a:blip r:embed="rId2"/>
          <a:stretch/>
        </p:blipFill>
        <p:spPr>
          <a:xfrm>
            <a:off x="-5616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77" name="TextShape 1"/>
          <p:cNvSpPr/>
          <p:nvPr/>
        </p:nvSpPr>
        <p:spPr>
          <a:xfrm>
            <a:off x="1523880" y="2135880"/>
            <a:ext cx="9143640" cy="137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Zájemce o využití služeb inkubátoru se hlásí prostřednictvím k tomu určeného formuláře (dostupný na webových stránkách), telefonicky, e-mailem nebo přímo v kanceláři nadace.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78" name="TextShape 2"/>
          <p:cNvSpPr/>
          <p:nvPr/>
        </p:nvSpPr>
        <p:spPr>
          <a:xfrm>
            <a:off x="1523880" y="3601800"/>
            <a:ext cx="9143640" cy="1279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Pracovník nadace poskytne podklady potřebné k zahájení podnikání a provede verifikaci relevanci podnikatelského záměru.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7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81" name="TextShape 1"/>
          <p:cNvSpPr/>
          <p:nvPr/>
        </p:nvSpPr>
        <p:spPr>
          <a:xfrm>
            <a:off x="1523880" y="2135880"/>
            <a:ext cx="9143640" cy="137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Koordinátor zaměstnaný v nadaci bude simulovat příjmy, informovat o všech formalitách, které je třeba splnit, pomůže s účetními a daňovými, právními a vzdělávacími záležitostmi.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82" name="TextShape 2"/>
          <p:cNvSpPr/>
          <p:nvPr/>
        </p:nvSpPr>
        <p:spPr>
          <a:xfrm>
            <a:off x="1523880" y="3601800"/>
            <a:ext cx="9143640" cy="1655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8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Obraz 3"/>
          <p:cNvPicPr/>
          <p:nvPr/>
        </p:nvPicPr>
        <p:blipFill>
          <a:blip r:embed="rId2"/>
          <a:stretch/>
        </p:blipFill>
        <p:spPr>
          <a:xfrm>
            <a:off x="1800" y="36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85" name="TextShape 1"/>
          <p:cNvSpPr/>
          <p:nvPr/>
        </p:nvSpPr>
        <p:spPr>
          <a:xfrm>
            <a:off x="1523880" y="429480"/>
            <a:ext cx="9143640" cy="3080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Podle statutu podporovaného podnikatelského záměru rozlišujeme 2 formy provozu inkubátorů: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- předinkubace: pro subjekty, které nejsou formálně registrovány. Takový podnikatel využívá registrační údaje nadace (čísla: IČ, DIČ, zápis do OR - jde o tzv. propůjčení právní subjektivity).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86" name="TextShape 2"/>
          <p:cNvSpPr/>
          <p:nvPr/>
        </p:nvSpPr>
        <p:spPr>
          <a:xfrm>
            <a:off x="1523880" y="3601800"/>
            <a:ext cx="9143640" cy="85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 inkubace: pro subjekty již registrované, tedy s vlastní právní subjektivitou. 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8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89" name="TextShape 1"/>
          <p:cNvSpPr/>
          <p:nvPr/>
        </p:nvSpPr>
        <p:spPr>
          <a:xfrm>
            <a:off x="1523880" y="2135880"/>
            <a:ext cx="9143640" cy="137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Pomoc inkubátoru je výhodná zejména pro lidi, kteří mají nápad na potenciálně ziskové podnikání, ale nemají zkušenosti s řízením vlastního podnikání a potřebují podporu.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90" name="TextShape 2"/>
          <p:cNvSpPr/>
          <p:nvPr/>
        </p:nvSpPr>
        <p:spPr>
          <a:xfrm>
            <a:off x="1523880" y="3601800"/>
            <a:ext cx="9143640" cy="85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Postupem času, jak získávají zkušenosti a hromadí kapitál, mohou na služby inkubátoru rezignovat a začít podnikat sami.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9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93" name="TextShape 1"/>
          <p:cNvSpPr/>
          <p:nvPr/>
        </p:nvSpPr>
        <p:spPr>
          <a:xfrm>
            <a:off x="1523880" y="1953360"/>
            <a:ext cx="9143640" cy="1556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32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Používání inkubátoru má řadu výhod:</a:t>
            </a: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32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* šetří čas (žádné formality spojené s registrací firmy)</a:t>
            </a:r>
            <a:endParaRPr lang="cs-CZ" sz="3200" b="0" strike="noStrike" spc="-1">
              <a:latin typeface="Arial"/>
            </a:endParaRPr>
          </a:p>
        </p:txBody>
      </p:sp>
      <p:pic>
        <p:nvPicPr>
          <p:cNvPr id="9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96" name="TextShape 1"/>
          <p:cNvSpPr/>
          <p:nvPr/>
        </p:nvSpPr>
        <p:spPr>
          <a:xfrm>
            <a:off x="1523880" y="856080"/>
            <a:ext cx="9143640" cy="265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  <a:ea typeface="DejaVu Sans"/>
              </a:rPr>
              <a:t>* nízké náklady na provozování živnosti: mladý podnikatel platí za možnost využití služeb inkubátoru, ale nevzniká mu další fixní náklady související s provozováním živnosti (např. osvobození od placení pojistného na sociální zabezpečení, nižší sazba při zdanění ve výši 6 % z výdělku) .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9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99" name="TextShape 1"/>
          <p:cNvSpPr/>
          <p:nvPr/>
        </p:nvSpPr>
        <p:spPr>
          <a:xfrm>
            <a:off x="1523880" y="2562480"/>
            <a:ext cx="9143640" cy="947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*vedení účetnictví a vystavování faktur: mladý podnikatel si nemusí najímat účetní, využívá účetních služeb nadace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02" name="TextShape 1"/>
          <p:cNvSpPr/>
          <p:nvPr/>
        </p:nvSpPr>
        <p:spPr>
          <a:xfrm>
            <a:off x="1523880" y="933120"/>
            <a:ext cx="9143640" cy="339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*věcná podpora: mladý podnikatel se může spolehnout na kvalifikované odborníky, kteří mu poradí ve všech záležitostech souvisejících s podnikáním, např. právní a daňová podpora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*přístup k infrastruktuře: možnost využívat kancelářské a konferenční prostory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10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05" name="TextShape 1"/>
          <p:cNvSpPr/>
          <p:nvPr/>
        </p:nvSpPr>
        <p:spPr>
          <a:xfrm>
            <a:off x="1523880" y="2527560"/>
            <a:ext cx="9143640" cy="1800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*rozvoj vlastních dovedností, kreativity a budování profesních zkušeností. Provoz vlastní firmy vyžaduje hodně odhodlání, znalostí, flexibility, plánování a dovedností v organizaci práce. Uvedené činnosti obohacují naše profesionální zkušenosti.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0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08" name="TextShape 1"/>
          <p:cNvSpPr/>
          <p:nvPr/>
        </p:nvSpPr>
        <p:spPr>
          <a:xfrm>
            <a:off x="1523880" y="1552320"/>
            <a:ext cx="9143640" cy="2775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DejaVu Sans"/>
              </a:rPr>
              <a:t>*doplňkové služby: školicí programy, podpora tvorby webových stránek, individuální konzultace a workshopy online i živě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10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11" name="TextShape 1"/>
          <p:cNvSpPr/>
          <p:nvPr/>
        </p:nvSpPr>
        <p:spPr>
          <a:xfrm>
            <a:off x="1523880" y="1552320"/>
            <a:ext cx="9143640" cy="2775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  <a:ea typeface="DejaVu Sans"/>
              </a:rPr>
              <a:t>*budování vztahů a kontaktů s jinými společnostmi využívajícími služeb inkubátoru, mohou to být budoucí klienti, partneři nebo zaměstnanci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11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14" name="TextShape 1"/>
          <p:cNvSpPr/>
          <p:nvPr/>
        </p:nvSpPr>
        <p:spPr>
          <a:xfrm>
            <a:off x="1523880" y="1847520"/>
            <a:ext cx="9143640" cy="2480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Nadace jako podnikatelské inkubátory si za všechny výše uvedené služby účtují pevné poplatky.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Obvykle se jedná o předplatné v rozmezí od 300 PLN do 500 PLN měsíčně. 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1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17" name="TextShape 1"/>
          <p:cNvSpPr/>
          <p:nvPr/>
        </p:nvSpPr>
        <p:spPr>
          <a:xfrm>
            <a:off x="1523880" y="1847520"/>
            <a:ext cx="9143640" cy="2480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Pokud má mladý podnikatel již registrovanou firmu, může také využít služeb inkubátoru.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Poté na základě svých registračních údajů využívá vybrané služby za atraktivní paušální poplatky. 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1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20" name="TextShape 1"/>
          <p:cNvSpPr/>
          <p:nvPr/>
        </p:nvSpPr>
        <p:spPr>
          <a:xfrm>
            <a:off x="1523880" y="1847160"/>
            <a:ext cx="9143640" cy="2480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Rozhoduje, jaké služby nadace využije (účetnictví, právní podpora, pronájem kanceláře, školení, konzultace).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Účetní služby v závislosti na typu účetnictví a počtu účetních dokladů stojí od 200 PLN do 1000 PLN měsíčně.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2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23" name="TextShape 1"/>
          <p:cNvSpPr/>
          <p:nvPr/>
        </p:nvSpPr>
        <p:spPr>
          <a:xfrm>
            <a:off x="1523880" y="1420560"/>
            <a:ext cx="9143640" cy="2907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Podnikatelské inkubátory mají také nevýhody, které je třeba zmínit.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Podnikatel při vedení firmy v inkubátoru formálně nemá firmu registrovanou na své jméno, nemá vlastní subjektivitu,  tedy využívá subjektivitu inkubátoru. 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2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26" name="TextShape 1"/>
          <p:cNvSpPr/>
          <p:nvPr/>
        </p:nvSpPr>
        <p:spPr>
          <a:xfrm>
            <a:off x="1523880" y="1847160"/>
            <a:ext cx="9143640" cy="2480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Neexistence vlastní subjektivity může vyděsit potenciální zákazníky, kteří nerozumí pravidlům fungování v inkubátoru.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Měli byste vědět, že prodejní faktury vystavuje inkubátor, nikoli mladý podnikatel.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2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29" name="TextShape 1"/>
          <p:cNvSpPr/>
          <p:nvPr/>
        </p:nvSpPr>
        <p:spPr>
          <a:xfrm>
            <a:off x="1523880" y="2953800"/>
            <a:ext cx="9143640" cy="137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Není zde možnost využít úvěr nebo leasing, protože formálně mladý podnikatel nepodniká - využívá právní subjektivitu inkubátoru. 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3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32" name="TextShape 1"/>
          <p:cNvSpPr/>
          <p:nvPr/>
        </p:nvSpPr>
        <p:spPr>
          <a:xfrm>
            <a:off x="1523880" y="1847520"/>
            <a:ext cx="9143640" cy="2480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Neexistence právní subjektivity stanoví překážku při žádosti o spolufinancování např. z fondů EU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V případě grantů musí být žadatelem nejčastěji konkrétní firma, nikoli inkubátor.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3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35" name="TextShape 1"/>
          <p:cNvSpPr/>
          <p:nvPr/>
        </p:nvSpPr>
        <p:spPr>
          <a:xfrm>
            <a:off x="1523880" y="1847160"/>
            <a:ext cx="9143640" cy="2480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V rámci akademických inkubátorů můžete působit maximálně 2 roky, poté musíte firmu zaregistrovat na své jméno.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Někdy může být toto období příliš krátké na to, aby společnost fungovala samostatně. 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3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38" name="TextShape 1"/>
          <p:cNvSpPr/>
          <p:nvPr/>
        </p:nvSpPr>
        <p:spPr>
          <a:xfrm>
            <a:off x="1523880" y="993960"/>
            <a:ext cx="9143640" cy="3333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Podnikání formou start-upu znamená neustálé změny a vysoké pracovní tempo. Tato forma je zatížena vysokým rizikem selhání.</a:t>
            </a: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endParaRPr lang="cs-CZ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Není možné plně předvídat reakci trhu na náš produkt nebo služby, tedy zda bude fungovat, zda to lidé budou chtít používat, zda bude náš nápad rentabilní.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3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41" name="TextShape 1"/>
          <p:cNvSpPr/>
          <p:nvPr/>
        </p:nvSpPr>
        <p:spPr>
          <a:xfrm>
            <a:off x="1523880" y="927360"/>
            <a:ext cx="9143640" cy="340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spAutoFit/>
          </a:bodyPr>
          <a:lstStyle/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Start-upy jsou příležitostí pro mladé podnikatele provozovat svůj vysněný byznys. Šikovné využití vlastních schopností, vytvoření nového produktu nebo služby významně přispívá k úspěchu.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Počet těchto podniků se rok od roku zvyšuje, což přispívá k vytváření nových pracovních míst a snižování míry nezaměstnanosti.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Mnohé z těchto původně malých firem si navíc díky hitovým produktům a službám podmanily celý svět a nashromáždily obrovský kapitál.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998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To je velmi lákavá vize – zejména pro mladé, nadšené podnikatele.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4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360" cy="978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888</TotalTime>
  <Words>1450</Words>
  <Application>Microsoft Office PowerPoint</Application>
  <PresentationFormat>Vlastní</PresentationFormat>
  <Paragraphs>80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9" baseType="lpstr">
      <vt:lpstr>Arial</vt:lpstr>
      <vt:lpstr>Calibri</vt:lpstr>
      <vt:lpstr>Calibri Light</vt:lpstr>
      <vt:lpstr>DejaVu Sans</vt:lpstr>
      <vt:lpstr>Symbol</vt:lpstr>
      <vt:lpstr>Wingdings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Katarzyna Zielińska</dc:creator>
  <dc:description/>
  <cp:lastModifiedBy>User</cp:lastModifiedBy>
  <cp:revision>110</cp:revision>
  <dcterms:created xsi:type="dcterms:W3CDTF">2022-04-26T13:32:41Z</dcterms:created>
  <dcterms:modified xsi:type="dcterms:W3CDTF">2023-05-21T18:44:09Z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  <property fmtid="{D5CDD505-2E9C-101B-9397-08002B2CF9AE}" pid="3" name="PresentationFormat">
    <vt:lpwstr>Vlastní</vt:lpwstr>
  </property>
  <property fmtid="{D5CDD505-2E9C-101B-9397-08002B2CF9AE}" pid="4" name="Slides">
    <vt:i4>32</vt:i4>
  </property>
</Properties>
</file>