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9" r:id="rId3"/>
    <p:sldId id="295" r:id="rId4"/>
    <p:sldId id="294" r:id="rId5"/>
    <p:sldId id="299" r:id="rId6"/>
    <p:sldId id="300" r:id="rId7"/>
    <p:sldId id="301" r:id="rId8"/>
    <p:sldId id="302" r:id="rId9"/>
    <p:sldId id="265" r:id="rId10"/>
    <p:sldId id="266" r:id="rId11"/>
    <p:sldId id="267" r:id="rId12"/>
    <p:sldId id="268" r:id="rId13"/>
    <p:sldId id="269" r:id="rId14"/>
    <p:sldId id="270" r:id="rId15"/>
    <p:sldId id="276" r:id="rId16"/>
    <p:sldId id="287" r:id="rId17"/>
    <p:sldId id="288" r:id="rId18"/>
    <p:sldId id="277" r:id="rId19"/>
    <p:sldId id="296" r:id="rId20"/>
    <p:sldId id="280" r:id="rId21"/>
    <p:sldId id="289" r:id="rId22"/>
    <p:sldId id="283" r:id="rId23"/>
    <p:sldId id="284" r:id="rId24"/>
    <p:sldId id="285" r:id="rId25"/>
    <p:sldId id="286" r:id="rId26"/>
    <p:sldId id="290" r:id="rId27"/>
    <p:sldId id="297" r:id="rId28"/>
    <p:sldId id="291" r:id="rId29"/>
    <p:sldId id="292" r:id="rId30"/>
    <p:sldId id="293" r:id="rId31"/>
    <p:sldId id="298" r:id="rId32"/>
    <p:sldId id="271" r:id="rId33"/>
  </p:sldIdLst>
  <p:sldSz cx="12193588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200"/>
            <a:ext cx="10515600" cy="435132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998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10515600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5131440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560" y="1825200"/>
            <a:ext cx="5131440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600" cy="61455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>
              <a:spcBef>
                <a:spcPts val="998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560" y="1825200"/>
            <a:ext cx="5131440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5131440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560" y="182520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560" y="409824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560" y="182520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6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105156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6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560" y="182520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560" y="4098240"/>
            <a:ext cx="513144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spAutoFit/>
          </a:bodyPr>
          <a:lstStyle/>
          <a:p>
            <a:endParaRPr lang="pl-PL" sz="4400" b="0" strike="noStrike" spc="-1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33858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200"/>
            <a:ext cx="33858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200"/>
            <a:ext cx="33858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600" cy="13255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pl-PL" sz="4400" b="0" strike="noStrike" spc="-1">
                <a:solidFill>
                  <a:srgbClr val="000000"/>
                </a:solidFill>
                <a:latin typeface="Calibri Light"/>
              </a:rPr>
              <a:t>Kliknij, aby edytować format tekstu tytułu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838080" y="1825200"/>
            <a:ext cx="10515600" cy="435132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228600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Kliknij, aby edytować format tekstu konspektu</a:t>
            </a:r>
          </a:p>
          <a:p>
            <a:pPr marL="685800" lvl="1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Drugi poziom konspektu</a:t>
            </a:r>
          </a:p>
          <a:p>
            <a:pPr marL="1143000" lvl="2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Trzeci poziom konspektu</a:t>
            </a:r>
          </a:p>
          <a:p>
            <a:pPr marL="1600200" lvl="3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Czwarty poziom konspektu</a:t>
            </a:r>
          </a:p>
          <a:p>
            <a:pPr marL="2057400" lvl="4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Piąty poziom konspektu</a:t>
            </a:r>
          </a:p>
          <a:p>
            <a:pPr marL="2057400" lvl="5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Szósty poziom konspektu</a:t>
            </a:r>
          </a:p>
          <a:p>
            <a:pPr marL="2057400" lvl="6" indent="-228600">
              <a:spcBef>
                <a:spcPts val="998"/>
              </a:spcBef>
              <a:buClr>
                <a:srgbClr val="000000"/>
              </a:buClr>
              <a:buFont typeface="Arial"/>
              <a:buChar char="•"/>
            </a:pPr>
            <a:r>
              <a:rPr lang="pl-PL" sz="2800" b="0" strike="noStrike" spc="-1">
                <a:solidFill>
                  <a:srgbClr val="000000"/>
                </a:solidFill>
                <a:latin typeface="Calibri"/>
              </a:rPr>
              <a:t>Siódmy poziom konspektu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320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r>
              <a:rPr lang="pl-PL" sz="1200" b="0" strike="noStrike" spc="-1">
                <a:solidFill>
                  <a:srgbClr val="898989"/>
                </a:solidFill>
                <a:latin typeface="Calibri"/>
              </a:rPr>
              <a:t>&lt;data/godzina&gt;</a:t>
            </a:r>
            <a:endParaRPr lang="pl-PL" sz="1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80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endParaRPr lang="pl-PL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320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/>
            <a:fld id="{23B5B592-45BE-47CD-996E-4D31455B7869}" type="slidenum">
              <a:rPr lang="pl-PL" sz="1200" b="0" strike="noStrike" spc="-1">
                <a:solidFill>
                  <a:srgbClr val="898989"/>
                </a:solidFill>
                <a:latin typeface="Calibri"/>
              </a:rPr>
              <a:t>‹#›</a:t>
            </a:fld>
            <a:endParaRPr lang="pl-PL" sz="1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42" name="TextShape 1"/>
          <p:cNvSpPr txBox="1"/>
          <p:nvPr/>
        </p:nvSpPr>
        <p:spPr>
          <a:xfrm>
            <a:off x="1523880" y="2703907"/>
            <a:ext cx="9144000" cy="194117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r>
              <a:rPr lang="pl-PL" sz="6000" b="0" strike="noStrike" spc="-1" dirty="0" smtClean="0">
                <a:solidFill>
                  <a:srgbClr val="000000"/>
                </a:solidFill>
                <a:latin typeface="Calibri Light"/>
              </a:rPr>
              <a:t>Start-</a:t>
            </a:r>
            <a:r>
              <a:rPr lang="pl-PL" sz="6000" b="0" strike="noStrike" spc="-1" dirty="0" err="1" smtClean="0">
                <a:solidFill>
                  <a:srgbClr val="000000"/>
                </a:solidFill>
                <a:latin typeface="Calibri Light"/>
              </a:rPr>
              <a:t>Up</a:t>
            </a:r>
            <a:r>
              <a:rPr lang="pl-PL" sz="6000" spc="-1" dirty="0">
                <a:solidFill>
                  <a:srgbClr val="000000"/>
                </a:solidFill>
                <a:latin typeface="Calibri Light"/>
              </a:rPr>
              <a:t> </a:t>
            </a:r>
            <a:r>
              <a:rPr lang="pl-PL" sz="6000" spc="-1" dirty="0" smtClean="0">
                <a:solidFill>
                  <a:srgbClr val="000000"/>
                </a:solidFill>
                <a:latin typeface="Calibri Light"/>
              </a:rPr>
              <a:t>szanse i zagrożenia dla młodych przedsiębiorców</a:t>
            </a:r>
            <a:endParaRPr lang="pl-PL" sz="60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43" name="TextShape 2"/>
          <p:cNvSpPr txBox="1"/>
          <p:nvPr/>
        </p:nvSpPr>
        <p:spPr>
          <a:xfrm>
            <a:off x="1523880" y="4924080"/>
            <a:ext cx="9144000" cy="165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ts val="998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4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5000" cy="1990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214611"/>
            <a:ext cx="9144000" cy="329539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3200" b="1" spc="-1" dirty="0" smtClean="0">
                <a:solidFill>
                  <a:srgbClr val="000000"/>
                </a:solidFill>
                <a:latin typeface="Calibri Light"/>
              </a:rPr>
              <a:t>Start-</a:t>
            </a:r>
            <a:r>
              <a:rPr lang="pl-PL" sz="3200" b="1" spc="-1" dirty="0" err="1" smtClean="0">
                <a:solidFill>
                  <a:srgbClr val="000000"/>
                </a:solidFill>
                <a:latin typeface="Calibri Light"/>
              </a:rPr>
              <a:t>up</a:t>
            </a:r>
            <a:endParaRPr lang="pl-PL" sz="3200" b="1" spc="-1" dirty="0" smtClean="0">
              <a:solidFill>
                <a:srgbClr val="000000"/>
              </a:solidFill>
              <a:latin typeface="Calibri Light"/>
            </a:endParaRPr>
          </a:p>
          <a:p>
            <a:pPr algn="ctr"/>
            <a:endParaRPr lang="pl-PL" sz="3200" b="1" spc="-1" dirty="0">
              <a:solidFill>
                <a:srgbClr val="000000"/>
              </a:solidFill>
              <a:latin typeface="Calibri Light"/>
            </a:endParaRPr>
          </a:p>
          <a:p>
            <a:pPr algn="ctr"/>
            <a:r>
              <a:rPr lang="pl-PL" sz="2400" spc="-1" dirty="0">
                <a:solidFill>
                  <a:srgbClr val="000000"/>
                </a:solidFill>
                <a:latin typeface="Calibri Light"/>
              </a:rPr>
              <a:t>Istnieje wiele definicji 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up’ów</a:t>
            </a:r>
            <a:r>
              <a:rPr lang="pl-PL" sz="2400" spc="-1" dirty="0">
                <a:solidFill>
                  <a:srgbClr val="000000"/>
                </a:solidFill>
                <a:latin typeface="Calibri Light"/>
              </a:rPr>
              <a:t>. Najczęściej 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określa się tak nowo </a:t>
            </a:r>
            <a:r>
              <a:rPr lang="pl-PL" sz="2400" spc="-1" dirty="0">
                <a:solidFill>
                  <a:srgbClr val="000000"/>
                </a:solidFill>
                <a:latin typeface="Calibri Light"/>
              </a:rPr>
              <a:t>utworzone przedsiębiorstwo lub 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tymczasową organizację poszukującą </a:t>
            </a:r>
            <a:r>
              <a:rPr lang="pl-PL" sz="2400" spc="-1" dirty="0">
                <a:solidFill>
                  <a:srgbClr val="000000"/>
                </a:solidFill>
                <a:latin typeface="Calibri Light"/>
              </a:rPr>
              <a:t>modelu biznesowego, który zapewniłby jej zyskowny rozwój. 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upy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 to najczęściej firmy prowadzone przez osoby młode, mające interesujący pomysł na biznes, ale nie posiadające ani doświadczenia, ani funduszy na prowadzenie własnej działalności. </a:t>
            </a:r>
            <a:endParaRPr lang="pl-PL" sz="2400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1800"/>
            <a:ext cx="9144000" cy="8617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pl-PL" sz="2800" spc="-1" dirty="0">
                <a:solidFill>
                  <a:srgbClr val="000000"/>
                </a:solidFill>
                <a:latin typeface="Calibri Light"/>
              </a:rPr>
              <a:t>Start-</a:t>
            </a:r>
            <a:r>
              <a:rPr lang="pl-PL" sz="2800" spc="-1" dirty="0" err="1">
                <a:solidFill>
                  <a:srgbClr val="000000"/>
                </a:solidFill>
                <a:latin typeface="Calibri Light"/>
              </a:rPr>
              <a:t>upy</a:t>
            </a:r>
            <a:r>
              <a:rPr lang="pl-PL" sz="2800" spc="-1" dirty="0">
                <a:solidFill>
                  <a:srgbClr val="000000"/>
                </a:solidFill>
                <a:latin typeface="Calibri Light"/>
              </a:rPr>
              <a:t> są istotnym elementem gospodarki, który decyduje o stopniu jej innowacyjności. </a:t>
            </a: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1261051"/>
            <a:ext cx="9144000" cy="22489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Za prekursora koncepcji start-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up’ów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 uważa się amerykańskiego biznesmena 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Erica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 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Riesa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. Jest on autorem </a:t>
            </a: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znanego 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poradnika pt. „Metoda Lean Startup” będącego swoistym drogowskazem dla wszystkich zainteresowanych tą formą działalności. </a:t>
            </a:r>
          </a:p>
          <a:p>
            <a:pPr algn="ctr"/>
            <a:endParaRPr lang="pl-PL" sz="2800" b="0" strike="noStrike" spc="-1" dirty="0" smtClean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1800"/>
            <a:ext cx="9144000" cy="129266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Według 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Erica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 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Riesa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 start-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up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 to </a:t>
            </a:r>
            <a:r>
              <a:rPr lang="pl-PL" sz="2800" b="1" strike="noStrike" spc="-1" dirty="0" smtClean="0">
                <a:solidFill>
                  <a:srgbClr val="000000"/>
                </a:solidFill>
                <a:latin typeface="Calibri Light"/>
              </a:rPr>
              <a:t>ludzka instytucja stworzona z myślą o budowaniu nowych produktów lub usług w warunkach skrajnej niepewności. </a:t>
            </a:r>
            <a:endParaRPr lang="pl-PL" sz="2800" b="1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687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1261051"/>
            <a:ext cx="9144000" cy="22489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Najczęściej wskazywanymi cechami start-</a:t>
            </a:r>
            <a:r>
              <a:rPr lang="pl-PL" sz="2800" b="0" strike="noStrike" spc="-1" dirty="0" err="1" smtClean="0">
                <a:solidFill>
                  <a:srgbClr val="000000"/>
                </a:solidFill>
                <a:latin typeface="Calibri Light"/>
              </a:rPr>
              <a:t>upów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 są:</a:t>
            </a:r>
          </a:p>
          <a:p>
            <a:pPr algn="ctr"/>
            <a:endParaRPr lang="pl-PL" sz="2800" spc="-1" dirty="0">
              <a:solidFill>
                <a:srgbClr val="000000"/>
              </a:solidFill>
              <a:latin typeface="Calibri Light"/>
            </a:endParaRPr>
          </a:p>
          <a:p>
            <a:pPr marL="457200" indent="-457200" algn="ctr">
              <a:buFontTx/>
              <a:buChar char="-"/>
            </a:pPr>
            <a:r>
              <a:rPr lang="pl-PL" sz="2800" spc="-1" dirty="0">
                <a:solidFill>
                  <a:srgbClr val="000000"/>
                </a:solidFill>
                <a:latin typeface="Calibri Light"/>
              </a:rPr>
              <a:t>k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rótka historia działalności (do 5 - 10 lat)</a:t>
            </a:r>
          </a:p>
          <a:p>
            <a:pPr marL="457200" indent="-457200" algn="ctr">
              <a:buFontTx/>
              <a:buChar char="-"/>
            </a:pP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innowacyjność (tworzenie zupełnie nowych produktów)</a:t>
            </a:r>
          </a:p>
          <a:p>
            <a:pPr marL="457200" indent="-457200" algn="ctr">
              <a:buFontTx/>
              <a:buChar char="-"/>
            </a:pP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s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kalowalność (możliwość zwiększenia skali działania)</a:t>
            </a: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1800"/>
            <a:ext cx="9144000" cy="8617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wyższe niż w przypadku „tradycyjnych” przedsięwzięć ryzyko, ale również wyższy w przypadku sukcesu zwrot z inwestycji</a:t>
            </a:r>
            <a:endParaRPr lang="pl-PL" sz="28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1074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830164"/>
            <a:ext cx="9144000" cy="267983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Liczba 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up’ów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 w Polsce stale rośnie. Najczęściej są to firmy związane z projektowaniem różnego rodzaju oprogramowania, które dedykowane są jako produkty i usługi do zarządzania firmami. </a:t>
            </a:r>
          </a:p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Przykładem jednego z największych 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up’ów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 w Polsce jest spółka </a:t>
            </a:r>
            <a:r>
              <a:rPr lang="pl-PL" sz="2400" b="1" u="sng" spc="-1" dirty="0" err="1" smtClean="0">
                <a:solidFill>
                  <a:srgbClr val="000000"/>
                </a:solidFill>
                <a:latin typeface="Calibri Light"/>
              </a:rPr>
              <a:t>Hotailors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. To firma, która ułatwia firmom organizowanie podróży służbowych, a konkretnie obsługi wyjazdów pracowników zewnętrznych (pracujących na kontraktach). </a:t>
            </a:r>
            <a:endParaRPr lang="pl-PL" sz="2400" b="0" strike="noStrike" spc="-1" dirty="0" smtClean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1800"/>
            <a:ext cx="9144000" cy="1538883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pl-PL" sz="2000" spc="-1" dirty="0" smtClean="0">
                <a:solidFill>
                  <a:srgbClr val="000000"/>
                </a:solidFill>
                <a:latin typeface="Calibri Light"/>
              </a:rPr>
              <a:t>Pracownicy za pomocą specjalnej platformy mogą rezerwować wyjazdy w ramach przysługujących im limitom , natomiast firma otrzymuje 1 zbiorczą fakturę. </a:t>
            </a:r>
            <a:r>
              <a:rPr lang="pl-PL" sz="2000" spc="-1" dirty="0" err="1" smtClean="0">
                <a:solidFill>
                  <a:srgbClr val="000000"/>
                </a:solidFill>
                <a:latin typeface="Calibri Light"/>
              </a:rPr>
              <a:t>Hotailors</a:t>
            </a:r>
            <a:r>
              <a:rPr lang="pl-PL" sz="2000" spc="-1" dirty="0" smtClean="0">
                <a:solidFill>
                  <a:srgbClr val="000000"/>
                </a:solidFill>
                <a:latin typeface="Calibri Light"/>
              </a:rPr>
              <a:t> umożliwia przedsiębiorcom dostęp do kompletnej wiedzy na temat kosztów podróży służbowych i realne zarządzanie nimi. Daje również kontrolę wydatków w czasie rzeczywistym. </a:t>
            </a:r>
            <a:endParaRPr lang="pl-PL" sz="20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055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830164"/>
            <a:ext cx="9144000" cy="267983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Innym przykładem polskiego 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upa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 jest firma o nazwie </a:t>
            </a:r>
            <a:r>
              <a:rPr lang="pl-PL" sz="2400" b="1" u="sng" spc="-1" dirty="0" err="1" smtClean="0">
                <a:solidFill>
                  <a:srgbClr val="000000"/>
                </a:solidFill>
                <a:latin typeface="Calibri Light"/>
              </a:rPr>
              <a:t>uPacjenta</a:t>
            </a:r>
            <a:r>
              <a:rPr lang="pl-PL" sz="2400" b="1" spc="-1" dirty="0" smtClean="0">
                <a:solidFill>
                  <a:srgbClr val="000000"/>
                </a:solidFill>
                <a:latin typeface="Calibri Light"/>
              </a:rPr>
              <a:t>. </a:t>
            </a:r>
          </a:p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To platforma łącząca</a:t>
            </a:r>
            <a:r>
              <a:rPr lang="pl-PL" sz="2400" b="1" spc="-1" dirty="0" smtClean="0">
                <a:solidFill>
                  <a:srgbClr val="000000"/>
                </a:solidFill>
                <a:latin typeface="Calibri Light"/>
              </a:rPr>
              <a:t> 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pacjentów i specjalistów medycznych, umożliwiając zamawianie badań krwi do domu. Pacjent wybiera badanie, które chce zrobić, ustala datę, godzinę, adres oraz specjalistę, który przeprowadzi badanie. System przypomina o terminie wizyty, a wyniki badań dostępne online można omówić ze specjalistą. W ofercie firmy znajduje się ponad 700 badań laboratoryjnych, w tym również testy na Covid-19. </a:t>
            </a:r>
            <a:endParaRPr lang="pl-PL" sz="2400" b="0" strike="noStrike" spc="-1" dirty="0" smtClean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1800"/>
            <a:ext cx="9144000" cy="141577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pl-PL" spc="-1" dirty="0" smtClean="0">
                <a:solidFill>
                  <a:srgbClr val="000000"/>
                </a:solidFill>
                <a:latin typeface="Calibri Light"/>
              </a:rPr>
              <a:t>Najsłynniejszym polskim start-</a:t>
            </a:r>
            <a:r>
              <a:rPr lang="pl-PL" spc="-1" dirty="0" err="1" smtClean="0">
                <a:solidFill>
                  <a:srgbClr val="000000"/>
                </a:solidFill>
                <a:latin typeface="Calibri Light"/>
              </a:rPr>
              <a:t>up’em</a:t>
            </a:r>
            <a:r>
              <a:rPr lang="pl-PL" spc="-1" dirty="0" smtClean="0">
                <a:solidFill>
                  <a:srgbClr val="000000"/>
                </a:solidFill>
                <a:latin typeface="Calibri Light"/>
              </a:rPr>
              <a:t> jest firma </a:t>
            </a:r>
            <a:r>
              <a:rPr lang="pl-PL" b="1" u="sng" spc="-1" dirty="0" smtClean="0">
                <a:solidFill>
                  <a:srgbClr val="000000"/>
                </a:solidFill>
                <a:latin typeface="Calibri Light"/>
              </a:rPr>
              <a:t>Allegro</a:t>
            </a:r>
            <a:r>
              <a:rPr lang="pl-PL" b="1" spc="-1" dirty="0" smtClean="0">
                <a:solidFill>
                  <a:srgbClr val="000000"/>
                </a:solidFill>
                <a:latin typeface="Calibri Light"/>
              </a:rPr>
              <a:t>. </a:t>
            </a:r>
            <a:r>
              <a:rPr lang="pl-PL" dirty="0">
                <a:latin typeface="Calibri Light" panose="020F0302020204030204" pitchFamily="34" charset="0"/>
                <a:cs typeface="Calibri Light" panose="020F0302020204030204" pitchFamily="34" charset="0"/>
              </a:rPr>
              <a:t>Inspiracją dla twórców serwisu aukcyjnego </a:t>
            </a:r>
            <a:r>
              <a:rPr lang="pl-PL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był amerykański </a:t>
            </a:r>
            <a:r>
              <a:rPr lang="pl-PL" dirty="0">
                <a:latin typeface="Calibri Light" panose="020F0302020204030204" pitchFamily="34" charset="0"/>
                <a:cs typeface="Calibri Light" panose="020F0302020204030204" pitchFamily="34" charset="0"/>
              </a:rPr>
              <a:t>Ebay. Spółka powstała w styczniu 2011, jako połączenie mniejszych firm, działających </a:t>
            </a:r>
            <a:r>
              <a:rPr lang="pl-PL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na </a:t>
            </a:r>
            <a:r>
              <a:rPr lang="pl-PL" dirty="0">
                <a:latin typeface="Calibri Light" panose="020F0302020204030204" pitchFamily="34" charset="0"/>
                <a:cs typeface="Calibri Light" panose="020F0302020204030204" pitchFamily="34" charset="0"/>
              </a:rPr>
              <a:t>polskim rynku: </a:t>
            </a:r>
            <a:r>
              <a:rPr lang="pl-PL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OtoMoto</a:t>
            </a:r>
            <a:r>
              <a:rPr lang="pl-PL" dirty="0">
                <a:latin typeface="Calibri Light" panose="020F0302020204030204" pitchFamily="34" charset="0"/>
                <a:cs typeface="Calibri Light" panose="020F0302020204030204" pitchFamily="34" charset="0"/>
              </a:rPr>
              <a:t>, QXL Poland, </a:t>
            </a:r>
            <a:r>
              <a:rPr lang="pl-PL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Ceneo</a:t>
            </a:r>
            <a:r>
              <a:rPr lang="pl-PL" dirty="0">
                <a:latin typeface="Calibri Light" panose="020F0302020204030204" pitchFamily="34" charset="0"/>
                <a:cs typeface="Calibri Light" panose="020F0302020204030204" pitchFamily="34" charset="0"/>
              </a:rPr>
              <a:t>, Bankier (obecnie już nie należy do spółki) oraz Internet Service. Po udanej fuzji Allegro stało się spółką, która osiąga największe przychody w Polsce pod względem działalności w sieci</a:t>
            </a:r>
            <a:r>
              <a:rPr lang="pl-PL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.</a:t>
            </a:r>
            <a:r>
              <a:rPr lang="pl-PL" sz="2000" b="1" spc="-1" dirty="0" smtClean="0">
                <a:solidFill>
                  <a:srgbClr val="000000"/>
                </a:solidFill>
                <a:latin typeface="Calibri Light"/>
              </a:rPr>
              <a:t> </a:t>
            </a:r>
            <a:endParaRPr lang="pl-PL" sz="2000" b="1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99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1199496"/>
            <a:ext cx="9144000" cy="231050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Zagraniczne 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up’y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, które każdy z nas zna to m.in.: </a:t>
            </a:r>
          </a:p>
          <a:p>
            <a:pPr algn="ctr"/>
            <a:endParaRPr lang="pl-PL" sz="2400" spc="-1" dirty="0" smtClean="0">
              <a:solidFill>
                <a:srgbClr val="000000"/>
              </a:solidFill>
              <a:latin typeface="Calibri Light"/>
            </a:endParaRPr>
          </a:p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- </a:t>
            </a:r>
            <a:r>
              <a:rPr lang="pl-PL" sz="2400" b="1" u="sng" spc="-1" dirty="0" smtClean="0">
                <a:solidFill>
                  <a:srgbClr val="000000"/>
                </a:solidFill>
                <a:latin typeface="Calibri Light"/>
              </a:rPr>
              <a:t>Facebook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, to platforma do komunikacji, która początkowo przeznaczona była tylko dla uczniów i studentów. Obecnie Facebook pełni rolę portalu społecznościowego. Skupia ponad 2 mld ludzi na całym świecie. W Polsce działa od marca 2008 roku. </a:t>
            </a:r>
            <a:endParaRPr lang="pl-PL" sz="2400" b="0" strike="noStrike" spc="-1" dirty="0" smtClean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55" name="TextShape 2"/>
          <p:cNvSpPr txBox="1"/>
          <p:nvPr/>
        </p:nvSpPr>
        <p:spPr>
          <a:xfrm>
            <a:off x="1523880" y="3601800"/>
            <a:ext cx="9144000" cy="1231106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pl-PL" sz="2000" b="1" u="sng" spc="-1" dirty="0" smtClean="0">
                <a:solidFill>
                  <a:srgbClr val="000000"/>
                </a:solidFill>
                <a:latin typeface="Calibri Light"/>
              </a:rPr>
              <a:t>Uber</a:t>
            </a:r>
            <a:r>
              <a:rPr lang="pl-PL" sz="2000" spc="-1" dirty="0" smtClean="0">
                <a:solidFill>
                  <a:srgbClr val="000000"/>
                </a:solidFill>
                <a:latin typeface="Calibri Light"/>
              </a:rPr>
              <a:t>, to aplikacja mobilna służąca do zamawiania usług transportowych poprzez kojarzenie klienta z kierowcą </a:t>
            </a:r>
            <a:r>
              <a:rPr lang="pl-PL" sz="2000" spc="-1" dirty="0" err="1" smtClean="0">
                <a:solidFill>
                  <a:srgbClr val="000000"/>
                </a:solidFill>
                <a:latin typeface="Calibri Light"/>
              </a:rPr>
              <a:t>ubera</a:t>
            </a:r>
            <a:r>
              <a:rPr lang="pl-PL" sz="2000" spc="-1" dirty="0" smtClean="0">
                <a:solidFill>
                  <a:srgbClr val="000000"/>
                </a:solidFill>
                <a:latin typeface="Calibri Light"/>
              </a:rPr>
              <a:t>. </a:t>
            </a:r>
          </a:p>
          <a:p>
            <a:pPr algn="ctr"/>
            <a:r>
              <a:rPr lang="pl-PL" sz="2000" b="1" spc="-1" dirty="0" smtClean="0">
                <a:solidFill>
                  <a:srgbClr val="000000"/>
                </a:solidFill>
                <a:latin typeface="Calibri Light"/>
              </a:rPr>
              <a:t>- </a:t>
            </a:r>
            <a:r>
              <a:rPr lang="pl-PL" sz="2000" b="1" u="sng" strike="noStrike" spc="-1" dirty="0" smtClean="0">
                <a:solidFill>
                  <a:srgbClr val="000000"/>
                </a:solidFill>
                <a:latin typeface="Calibri Light"/>
              </a:rPr>
              <a:t>SPOTIFY</a:t>
            </a:r>
            <a:r>
              <a:rPr lang="pl-PL" sz="2000" b="1" strike="noStrike" spc="-1" dirty="0" smtClean="0">
                <a:solidFill>
                  <a:srgbClr val="000000"/>
                </a:solidFill>
                <a:latin typeface="Calibri Light"/>
              </a:rPr>
              <a:t>, </a:t>
            </a:r>
            <a:r>
              <a:rPr lang="pl-PL" sz="2000" strike="noStrike" spc="-1" dirty="0" smtClean="0">
                <a:solidFill>
                  <a:srgbClr val="000000"/>
                </a:solidFill>
                <a:latin typeface="Calibri Light"/>
              </a:rPr>
              <a:t>jest to serwis muzyczny oferujący swoim użytkownikom dostęp do muzyki w tzw. </a:t>
            </a:r>
            <a:r>
              <a:rPr lang="pl-PL" sz="2000" spc="-1" dirty="0" smtClean="0">
                <a:solidFill>
                  <a:srgbClr val="000000"/>
                </a:solidFill>
                <a:latin typeface="Calibri Light"/>
              </a:rPr>
              <a:t>s</a:t>
            </a:r>
            <a:r>
              <a:rPr lang="pl-PL" sz="2000" strike="noStrike" spc="-1" dirty="0" smtClean="0">
                <a:solidFill>
                  <a:srgbClr val="000000"/>
                </a:solidFill>
                <a:latin typeface="Calibri Light"/>
              </a:rPr>
              <a:t>trumieniu czyli na smartfonach, tabletach, komputerach, konsolach lub telewizorach. </a:t>
            </a:r>
            <a:endParaRPr lang="pl-PL" sz="200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754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54" name="TextShape 1"/>
          <p:cNvSpPr txBox="1"/>
          <p:nvPr/>
        </p:nvSpPr>
        <p:spPr>
          <a:xfrm>
            <a:off x="1523880" y="1568828"/>
            <a:ext cx="9144000" cy="194117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Na powyższych przykładach widać, że 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 Light"/>
              </a:rPr>
              <a:t>upy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 te rozpoczęły swoją działalność nie posiadając ogromnych nakładów kapitałowych. Jednak zbudowanie takiej pozycji jaką obecnie osiągnęły wymagało od ich właścicieli dobrego pomysłu, konsekwencji w działaniu, otwartego umysłu, wytrwałości w dążeniu do celu oraz ogromnego wkładu pracy. </a:t>
            </a:r>
            <a:endParaRPr lang="pl-PL" sz="2400" b="0" strike="noStrike" spc="-1" dirty="0" smtClean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5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204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78" name="TextShape 1"/>
          <p:cNvSpPr txBox="1"/>
          <p:nvPr/>
        </p:nvSpPr>
        <p:spPr>
          <a:xfrm>
            <a:off x="1523880" y="91500"/>
            <a:ext cx="9144000" cy="3418501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Jeśli młody przedsiębiorca uważa, że ma bardzo dobry pomysł na biznes, a brakuje mu </a:t>
            </a:r>
            <a:r>
              <a:rPr lang="pl-PL" sz="2400" b="0" strike="noStrike" spc="-1" dirty="0" smtClean="0">
                <a:solidFill>
                  <a:srgbClr val="000000"/>
                </a:solidFill>
                <a:latin typeface="Calibri Light"/>
              </a:rPr>
              <a:t>kapitału może skorzystać z wielu form wsparcia finansowego. </a:t>
            </a:r>
          </a:p>
          <a:p>
            <a:pPr algn="ctr"/>
            <a:endParaRPr lang="pl-PL" sz="2400" b="0" strike="noStrike" spc="-1" dirty="0" smtClean="0">
              <a:solidFill>
                <a:srgbClr val="000000"/>
              </a:solidFill>
              <a:latin typeface="Calibri Light"/>
            </a:endParaRPr>
          </a:p>
          <a:p>
            <a:pPr algn="ctr"/>
            <a:r>
              <a:rPr lang="pl-PL" sz="2400" b="0" strike="noStrike" spc="-1" dirty="0" smtClean="0">
                <a:solidFill>
                  <a:srgbClr val="000000"/>
                </a:solidFill>
                <a:latin typeface="Calibri Light"/>
              </a:rPr>
              <a:t>W </a:t>
            </a:r>
            <a:r>
              <a:rPr lang="pl-PL" sz="2400" spc="-1" dirty="0" smtClean="0">
                <a:solidFill>
                  <a:srgbClr val="000000"/>
                </a:solidFill>
                <a:latin typeface="Calibri Light"/>
              </a:rPr>
              <a:t>p</a:t>
            </a:r>
            <a:r>
              <a:rPr lang="pl-PL" sz="2400" b="0" strike="noStrike" spc="-1" dirty="0" smtClean="0">
                <a:solidFill>
                  <a:srgbClr val="000000"/>
                </a:solidFill>
                <a:latin typeface="Calibri Light"/>
              </a:rPr>
              <a:t>rezentacji tej chcę omówić usługi tzw. </a:t>
            </a:r>
            <a:r>
              <a:rPr lang="pl-PL" sz="2400" b="1" strike="noStrike" spc="-1" dirty="0" smtClean="0">
                <a:solidFill>
                  <a:srgbClr val="000000"/>
                </a:solidFill>
                <a:latin typeface="Calibri Light"/>
              </a:rPr>
              <a:t>inkubatorów przedsiębiorczości</a:t>
            </a:r>
            <a:r>
              <a:rPr lang="pl-PL" sz="2400" b="0" strike="noStrike" spc="-1" dirty="0" smtClean="0">
                <a:solidFill>
                  <a:srgbClr val="000000"/>
                </a:solidFill>
                <a:latin typeface="Calibri Light"/>
              </a:rPr>
              <a:t>. </a:t>
            </a:r>
          </a:p>
          <a:p>
            <a:pPr algn="ctr"/>
            <a:r>
              <a:rPr lang="pl-PL" sz="2400" b="0" strike="noStrike" spc="-1" dirty="0" smtClean="0">
                <a:solidFill>
                  <a:srgbClr val="000000"/>
                </a:solidFill>
                <a:latin typeface="Calibri Light"/>
              </a:rPr>
              <a:t>To podmioty udostępniające różne usługi w szczególności młodym i niedoświadczonym przedsiębiorcom, mając na celu ich wsparcie i rozwój na początkowym etapie  działalności.</a:t>
            </a:r>
            <a:endParaRPr lang="pl-PL" sz="24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8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82" name="TextShape 1"/>
          <p:cNvSpPr txBox="1"/>
          <p:nvPr/>
        </p:nvSpPr>
        <p:spPr>
          <a:xfrm>
            <a:off x="1523880" y="830165"/>
            <a:ext cx="9144000" cy="267983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Z usług inkubatorów przedsiębiorczości może zatem skorzystać każdy, kto zakłada swoją pierwszą działalność gospodarczą w sektorze małych i średnich firm lub ma pomysł na pierwszy start-up. </a:t>
            </a:r>
          </a:p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Najczęściej na takie rozwiązanie decydują się absolwenci uczelni wyższych i ludzie młodzi. </a:t>
            </a:r>
            <a:endParaRPr lang="pl-PL" sz="28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83" name="TextShape 2"/>
          <p:cNvSpPr txBox="1"/>
          <p:nvPr/>
        </p:nvSpPr>
        <p:spPr>
          <a:xfrm>
            <a:off x="1523880" y="3601800"/>
            <a:ext cx="9144000" cy="73866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400" b="0" strike="noStrike" spc="-1" dirty="0" smtClean="0">
                <a:solidFill>
                  <a:srgbClr val="000000"/>
                </a:solidFill>
                <a:latin typeface="Calibri"/>
              </a:rPr>
              <a:t>Inkubatory działające przy uczelniach wyższych zazwyczaj są skierowane do studentów, doktorantów i absolwentów. </a:t>
            </a:r>
            <a:endParaRPr lang="pl-PL" sz="2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Obraz 3"/>
          <p:cNvPicPr/>
          <p:nvPr/>
        </p:nvPicPr>
        <p:blipFill>
          <a:blip r:embed="rId2"/>
          <a:stretch/>
        </p:blipFill>
        <p:spPr>
          <a:xfrm>
            <a:off x="-56148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86" name="TextShape 1"/>
          <p:cNvSpPr txBox="1"/>
          <p:nvPr/>
        </p:nvSpPr>
        <p:spPr>
          <a:xfrm>
            <a:off x="1523880" y="1630383"/>
            <a:ext cx="9144000" cy="187961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Osoba zainteresowana skorzystaniem z usług inkubatora zgłasza się poprzez </a:t>
            </a: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dedykowany </a:t>
            </a:r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formularz (dostępny na stronie internetowej), telefonicznie, mailowo lub bezpośrednio w biurze</a:t>
            </a:r>
            <a:r>
              <a:rPr lang="pl-PL" sz="2800" spc="-1" dirty="0">
                <a:solidFill>
                  <a:srgbClr val="000000"/>
                </a:solidFill>
                <a:latin typeface="Calibri Light"/>
              </a:rPr>
              <a:t> </a:t>
            </a: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fundacji</a:t>
            </a:r>
            <a:r>
              <a:rPr lang="pl-PL" sz="3200" spc="-1" dirty="0" smtClean="0">
                <a:solidFill>
                  <a:srgbClr val="000000"/>
                </a:solidFill>
                <a:latin typeface="Calibri Light"/>
              </a:rPr>
              <a:t>. </a:t>
            </a:r>
            <a:endParaRPr lang="pl-PL" sz="32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87" name="TextShape 2"/>
          <p:cNvSpPr txBox="1"/>
          <p:nvPr/>
        </p:nvSpPr>
        <p:spPr>
          <a:xfrm>
            <a:off x="1523880" y="3601800"/>
            <a:ext cx="9144000" cy="129266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trike="noStrike" spc="-1" dirty="0" smtClean="0">
                <a:solidFill>
                  <a:srgbClr val="000000"/>
                </a:solidFill>
                <a:latin typeface="Calibri"/>
              </a:rPr>
              <a:t>Pracownik fundacji udostępni dokumenty niezbędne do rozpoczęcia działalności oraz zweryfikuje trafność pomysłu biznesowego.</a:t>
            </a:r>
            <a:endParaRPr lang="pl-PL" sz="280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0" name="TextShape 1"/>
          <p:cNvSpPr txBox="1"/>
          <p:nvPr/>
        </p:nvSpPr>
        <p:spPr>
          <a:xfrm>
            <a:off x="1523880" y="1691938"/>
            <a:ext cx="9144000" cy="181806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Koordynator zatrudniony w fundacji przeprowadzi symulację dochodów, poinformuje o wszystkich formalnościach, które należy spełnić, pomoże w kwestiach księgowo-podatkowych, prawnych czy szkoleniowych. </a:t>
            </a:r>
            <a:endParaRPr lang="pl-PL" sz="28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91" name="TextShape 2"/>
          <p:cNvSpPr txBox="1"/>
          <p:nvPr/>
        </p:nvSpPr>
        <p:spPr>
          <a:xfrm>
            <a:off x="1523880" y="3601800"/>
            <a:ext cx="9144000" cy="16556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ts val="998"/>
              </a:spcBef>
            </a:pPr>
            <a:endParaRPr lang="pl-PL" sz="2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4" name="TextShape 1"/>
          <p:cNvSpPr txBox="1"/>
          <p:nvPr/>
        </p:nvSpPr>
        <p:spPr>
          <a:xfrm>
            <a:off x="1523880" y="399278"/>
            <a:ext cx="9144000" cy="3110724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b="0" strike="noStrike" spc="-1" dirty="0" smtClean="0">
                <a:solidFill>
                  <a:srgbClr val="000000"/>
                </a:solidFill>
                <a:latin typeface="Calibri Light"/>
              </a:rPr>
              <a:t>Wyróżniamy 2 formy działania inkubatorów z uwagi na status wspomaganego przedsiębiorstwa:</a:t>
            </a:r>
          </a:p>
          <a:p>
            <a:endParaRPr lang="pl-PL" sz="2800" b="0" strike="noStrike" spc="-1" dirty="0" smtClean="0">
              <a:solidFill>
                <a:srgbClr val="000000"/>
              </a:solidFill>
              <a:latin typeface="Calibri Light"/>
            </a:endParaRPr>
          </a:p>
          <a:p>
            <a:pPr algn="ctr"/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- </a:t>
            </a:r>
            <a:r>
              <a:rPr lang="pl-PL" sz="2800" spc="-1" dirty="0" err="1">
                <a:solidFill>
                  <a:srgbClr val="000000"/>
                </a:solidFill>
                <a:latin typeface="Calibri Light"/>
              </a:rPr>
              <a:t>p</a:t>
            </a:r>
            <a:r>
              <a:rPr lang="pl-PL" sz="2800" spc="-1" dirty="0" err="1" smtClean="0">
                <a:solidFill>
                  <a:srgbClr val="000000"/>
                </a:solidFill>
                <a:latin typeface="Calibri Light"/>
              </a:rPr>
              <a:t>reinkubacja</a:t>
            </a: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: dla podmiotów, które formalnie nie są zarejestrowane. Taki przedsiębiorca korzysta z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danych rejestrowych fundacji (numery: NIP, REGON,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KRS – jest to tzw. użyczenie osobowości prawnej). </a:t>
            </a:r>
            <a:endParaRPr lang="pl-PL" sz="440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95" name="TextShape 2"/>
          <p:cNvSpPr txBox="1"/>
          <p:nvPr/>
        </p:nvSpPr>
        <p:spPr>
          <a:xfrm>
            <a:off x="1523880" y="3601800"/>
            <a:ext cx="9144000" cy="861774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trike="noStrike" spc="-1" dirty="0" smtClean="0">
                <a:solidFill>
                  <a:srgbClr val="000000"/>
                </a:solidFill>
                <a:latin typeface="Calibri"/>
              </a:rPr>
              <a:t>- inkubacja: dla podmiotów już zarejestrowanych czyli posiadających własną osobowość prawną. </a:t>
            </a:r>
            <a:endParaRPr lang="pl-PL" sz="280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691939"/>
            <a:ext cx="9144000" cy="1818063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Pomoc inkubatora jest szczególnie korzystna dla osób, które mają pomysł na potencjalnie dochodowy interes, ale nie mają doświadczenia w zarządzaniu własną firmą i potrzebują wsparcia. </a:t>
            </a:r>
            <a:endParaRPr lang="pl-PL" sz="28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sp>
        <p:nvSpPr>
          <p:cNvPr id="99" name="TextShape 2"/>
          <p:cNvSpPr txBox="1"/>
          <p:nvPr/>
        </p:nvSpPr>
        <p:spPr>
          <a:xfrm>
            <a:off x="1523880" y="3601800"/>
            <a:ext cx="9144000" cy="129266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b="0" strike="noStrike" spc="-1" dirty="0" smtClean="0">
                <a:solidFill>
                  <a:srgbClr val="000000"/>
                </a:solidFill>
                <a:latin typeface="Calibri"/>
              </a:rPr>
              <a:t>Z biegiem czasu jak nabiorą doświadczenia i zgromadzą kapitał, mogą zrezygnować z usług inkubatora i rozpocząć prowadzenie działalności na własną rękę. </a:t>
            </a:r>
            <a:endParaRPr lang="pl-PL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445718"/>
            <a:ext cx="9144000" cy="2064284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/>
            <a:r>
              <a:rPr lang="pl-PL" sz="3200" spc="-1" dirty="0" smtClean="0">
                <a:solidFill>
                  <a:srgbClr val="000000"/>
                </a:solidFill>
                <a:latin typeface="Calibri Light"/>
              </a:rPr>
              <a:t>Korzystanie z inkubatora to szereg korzyści: </a:t>
            </a:r>
          </a:p>
          <a:p>
            <a:pPr algn="ctr"/>
            <a:endParaRPr lang="pl-PL" sz="3200" spc="-1" dirty="0" smtClean="0">
              <a:solidFill>
                <a:srgbClr val="000000"/>
              </a:solidFill>
              <a:latin typeface="Calibri Light"/>
            </a:endParaRPr>
          </a:p>
          <a:p>
            <a:pPr marL="457200" indent="-457200" algn="ctr">
              <a:buFontTx/>
              <a:buChar char="-"/>
            </a:pPr>
            <a:r>
              <a:rPr lang="pl-PL" sz="3200" spc="-1" dirty="0" smtClean="0">
                <a:solidFill>
                  <a:srgbClr val="000000"/>
                </a:solidFill>
                <a:latin typeface="Calibri Light"/>
              </a:rPr>
              <a:t>to oszczędność czasu (brak formalności związanych z zarejestrowaniem działalności)  </a:t>
            </a: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677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830165"/>
            <a:ext cx="9144000" cy="267983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niskie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koszty prowadzenia działalności: młody przedsiębiorca płaci za możliwość korzystania z usług inkubatora, ale nie ponosi innych kosztów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stałych związanych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z prowadzeniem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firmy </a:t>
            </a:r>
            <a:r>
              <a:rPr lang="pl-PL" sz="2800" spc="-1" dirty="0" smtClean="0">
                <a:solidFill>
                  <a:srgbClr val="000000"/>
                </a:solidFill>
                <a:latin typeface="Calibri Light"/>
              </a:rPr>
              <a:t>(np. zwolnienie z opłacania składek ZUS, niższa stawka PIT wynosząca 6% od wysokości zarobków).</a:t>
            </a:r>
            <a:endParaRPr lang="pl-PL" sz="2800" b="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205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2122826"/>
            <a:ext cx="9144000" cy="1387176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pl-PL" sz="2800" spc="-1" dirty="0">
                <a:solidFill>
                  <a:srgbClr val="000000"/>
                </a:solidFill>
                <a:latin typeface="Calibri"/>
              </a:rPr>
              <a:t>p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rowadzenie księgowości oraz rozliczanie faktur: młody przedsiębiorca nie musi zatrudniać księgowej, korzysta z usług księgowych zatrudnionych przez fundację</a:t>
            </a:r>
            <a:endParaRPr lang="pl-PL" sz="2800" strike="noStrike" spc="-1" dirty="0">
              <a:solidFill>
                <a:srgbClr val="000000"/>
              </a:solidFill>
              <a:latin typeface="Calibri Light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82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899392"/>
            <a:ext cx="9144000" cy="342876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marL="457200" indent="-457200" algn="ctr">
              <a:spcBef>
                <a:spcPts val="998"/>
              </a:spcBef>
              <a:buFontTx/>
              <a:buChar char="-"/>
            </a:pPr>
            <a:r>
              <a:rPr lang="pl-PL" sz="2800" spc="-1" dirty="0">
                <a:solidFill>
                  <a:srgbClr val="000000"/>
                </a:solidFill>
                <a:latin typeface="Calibri"/>
              </a:rPr>
              <a:t>m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erytoryczne wsparcie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: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młody przedsiębiorca może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liczyć na wykwalifikowanych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specjalistów,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którzy doradzą we wszystkich sprawach związanych z prowadzeniem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firmy np. wsparcie prawne i podatkowe </a:t>
            </a:r>
          </a:p>
          <a:p>
            <a:pPr marL="457200" indent="-457200" algn="ctr">
              <a:spcBef>
                <a:spcPts val="998"/>
              </a:spcBef>
              <a:buFontTx/>
              <a:buChar char="-"/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dostęp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do infrastruktury: możliwość korzystania z przestrzeni biurowej i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konferencyjnej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endParaRPr lang="pl-PL" sz="3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891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2079202"/>
            <a:ext cx="9144000" cy="22489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marL="457200" indent="-457200" algn="ctr">
              <a:spcBef>
                <a:spcPts val="998"/>
              </a:spcBef>
              <a:buFontTx/>
              <a:buChar char="-"/>
            </a:pPr>
            <a:r>
              <a:rPr lang="pl-PL" sz="2800" spc="-1" dirty="0">
                <a:solidFill>
                  <a:srgbClr val="000000"/>
                </a:solidFill>
                <a:latin typeface="Calibri"/>
              </a:rPr>
              <a:t>r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ozwój własnych umiejętności, kreatywności i budowanie doświadczenia zawodowego. Prowadzenie własnej firmy wymaga sporego zaangażowania, wiedzy, elastyczności, umiejętności planowania i organizacji pracy. Wszystkie te cechy wzbogacają nasze doświadczenie zawodowe</a:t>
            </a:r>
            <a:endParaRPr lang="pl-PL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796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2694757"/>
            <a:ext cx="9144000" cy="163339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4400" spc="-1" dirty="0" smtClean="0">
                <a:solidFill>
                  <a:srgbClr val="000000"/>
                </a:solidFill>
                <a:latin typeface="Calibri"/>
              </a:rPr>
              <a:t>-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d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odatkowe usługi: programy szkoleniowe,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wsparcie w zakresie stworzenia strony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internetowej, indywidualne konsultacje i warsztaty, zarówno w wersji online jak i na żywo</a:t>
            </a:r>
            <a:endParaRPr lang="pl-PL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719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2694759"/>
            <a:ext cx="9144000" cy="163339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4400" spc="-1" dirty="0" smtClean="0">
                <a:solidFill>
                  <a:srgbClr val="000000"/>
                </a:solidFill>
                <a:latin typeface="Calibri"/>
              </a:rPr>
              <a:t>-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budowanie relacji i kontaktów z innymi firmami korzystającymi z usług inkubatora, mogą to być przyszli klienci, partnerzy lub pracownicy</a:t>
            </a:r>
            <a:endParaRPr lang="pl-PL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633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822726"/>
            <a:ext cx="9144000" cy="250543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Fundacje jako inkubatory przedsiębiorczości pobierają stałe opłaty za wszystkie wyżej omówione usługi.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endParaRPr lang="pl-PL" sz="2800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Zazwyczaj jest to abonament w przedziale od 300 zł do 500 zł miesięcznie. </a:t>
            </a:r>
            <a:endParaRPr lang="pl-PL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772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822726"/>
            <a:ext cx="9144000" cy="250543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>
                <a:solidFill>
                  <a:srgbClr val="000000"/>
                </a:solidFill>
                <a:latin typeface="Calibri"/>
              </a:rPr>
              <a:t>Jeśli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młody przedsiębiorca posiada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już zarejestrowaną firmę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może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również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korzystać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z usług inkubatora. </a:t>
            </a:r>
            <a:endParaRPr lang="pl-PL" sz="2800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endParaRPr lang="pl-PL" sz="2800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Wtedy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w oparciu o swoje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dane rejestrowe korzysta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z wybranych usług płacąc atrakcyjne opłaty pakietowe. </a:t>
            </a: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836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391839"/>
            <a:ext cx="9144000" cy="293631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Sam decyduje z których usług fundacji korzysta (księgowość, wsparcie prawne, wynajem biura, szkolenia, konsultacje). </a:t>
            </a:r>
          </a:p>
          <a:p>
            <a:pPr algn="ctr">
              <a:spcBef>
                <a:spcPts val="998"/>
              </a:spcBef>
            </a:pPr>
            <a:endParaRPr lang="pl-PL" sz="28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Usługi księgowe w zależności od rodzaju prowadzonej księgowości oraz ilości dokumentów księgowych to koszt od 200 zł do 1000 zł miesięcznie.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805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520081"/>
            <a:ext cx="9144000" cy="2808077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Inkubatory przedsiębiorczości posiadają również wady o których należy wspomnieć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.</a:t>
            </a:r>
            <a:endParaRPr lang="pl-PL" sz="2800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/>
            </a:r>
            <a:br>
              <a:rPr lang="pl-PL" sz="2800" spc="-1" dirty="0" smtClean="0">
                <a:solidFill>
                  <a:srgbClr val="000000"/>
                </a:solidFill>
                <a:latin typeface="Calibri"/>
              </a:rPr>
            </a:br>
            <a:r>
              <a:rPr lang="pl-PL" sz="2800" spc="-1" dirty="0">
                <a:solidFill>
                  <a:srgbClr val="000000"/>
                </a:solidFill>
                <a:latin typeface="Calibri"/>
              </a:rPr>
              <a:t>P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rowadząc firmę w inkubatorze formalnie przedsiębiorca nie ma zarejestrowanej na własne nazwisko firmy czyli korzysta z podmiotowości inkubatora.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100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391841"/>
            <a:ext cx="9144000" cy="293631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Brak podmiotowości prawnej może wystraszyć potencjalnych klientów, którzy nie rozumieją zasad funkcjonowania w inkubatorze.  </a:t>
            </a:r>
          </a:p>
          <a:p>
            <a:pPr algn="ctr">
              <a:spcBef>
                <a:spcPts val="998"/>
              </a:spcBef>
            </a:pPr>
            <a:endParaRPr lang="pl-PL" sz="2800" spc="-1" dirty="0" smtClean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Należy wiedzieć, że faktury sprzedażowe </a:t>
            </a:r>
            <a:r>
              <a:rPr lang="pl-PL" sz="2800" spc="-1" dirty="0">
                <a:solidFill>
                  <a:srgbClr val="000000"/>
                </a:solidFill>
                <a:latin typeface="Calibri"/>
              </a:rPr>
              <a:t>są wystawiane przez 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inkubator, a nie młodego przedsiębiorcę.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797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2940983"/>
            <a:ext cx="9144000" cy="1387176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>
                <a:solidFill>
                  <a:srgbClr val="000000"/>
                </a:solidFill>
                <a:latin typeface="Calibri"/>
              </a:rPr>
              <a:t>Brak możliwości skorzystania z kredytu lub leasingu, ponieważ formalnie młody przedsiębiorca nie prowadzi działalności gospodarczej - korzysta z podmiotowości prawnej inkubatora</a:t>
            </a: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688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822731"/>
            <a:ext cx="9144000" cy="250543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Brak podmiotowości prawnej może być również przeszkodą w wnioskowaniu o dofinansowanie np. ze środków unijnych.</a:t>
            </a: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 </a:t>
            </a: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W przypadku dotacji najczęściej wnioskującym musi być konkretna firma, a nie inkubator.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514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391844"/>
            <a:ext cx="9144000" cy="293631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W ramach akademickich inkubatorów działać można maksymalnie przez okres 2 lat, następnie należy zarejestrować firmę na własne nazwisko. </a:t>
            </a:r>
          </a:p>
          <a:p>
            <a:pPr algn="ctr">
              <a:spcBef>
                <a:spcPts val="998"/>
              </a:spcBef>
            </a:pPr>
            <a:endParaRPr lang="pl-PL" sz="28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Czasami ten okres może być zbyt krótki, by firma mogła funkcjonować samodzielnie.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69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960957"/>
            <a:ext cx="9144000" cy="336720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Prowadzenie działalności w formie start-</a:t>
            </a:r>
            <a:r>
              <a:rPr lang="pl-PL" sz="2800" spc="-1" dirty="0" err="1" smtClean="0">
                <a:solidFill>
                  <a:srgbClr val="000000"/>
                </a:solidFill>
                <a:latin typeface="Calibri"/>
              </a:rPr>
              <a:t>up</a:t>
            </a: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 to nieustające zmiany i wysokie tempo pracy. Forma ta obarczona jest dużym ryzkiem niepowodzenia. </a:t>
            </a:r>
          </a:p>
          <a:p>
            <a:pPr algn="ctr">
              <a:spcBef>
                <a:spcPts val="998"/>
              </a:spcBef>
            </a:pPr>
            <a:endParaRPr lang="pl-PL" sz="28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800" spc="-1" dirty="0" smtClean="0">
                <a:solidFill>
                  <a:srgbClr val="000000"/>
                </a:solidFill>
                <a:latin typeface="Calibri"/>
              </a:rPr>
              <a:t>Nie da się w pełni przewidzieć reakcji rynku na nasz produkt czy usługi tzn. czy się sprawdzi, czy ludzie będą chcieli z nich korzystać, czy nasz pomysł będzie rentowny. </a:t>
            </a:r>
            <a:endParaRPr lang="pl-PL" sz="28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090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  <p:sp>
        <p:nvSpPr>
          <p:cNvPr id="98" name="TextShape 1"/>
          <p:cNvSpPr txBox="1"/>
          <p:nvPr/>
        </p:nvSpPr>
        <p:spPr>
          <a:xfrm>
            <a:off x="1523880" y="155608"/>
            <a:ext cx="9144000" cy="4172554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b">
            <a:spAutoFit/>
          </a:bodyPr>
          <a:lstStyle/>
          <a:p>
            <a:pPr algn="ctr">
              <a:spcBef>
                <a:spcPts val="998"/>
              </a:spcBef>
            </a:pPr>
            <a:r>
              <a:rPr lang="pl-PL" sz="2400" spc="-1" dirty="0" smtClean="0">
                <a:solidFill>
                  <a:srgbClr val="000000"/>
                </a:solidFill>
                <a:latin typeface="Calibri"/>
              </a:rPr>
              <a:t>Start-</a:t>
            </a:r>
            <a:r>
              <a:rPr lang="pl-PL" sz="2400" spc="-1" dirty="0" err="1" smtClean="0">
                <a:solidFill>
                  <a:srgbClr val="000000"/>
                </a:solidFill>
                <a:latin typeface="Calibri"/>
              </a:rPr>
              <a:t>upy</a:t>
            </a:r>
            <a:r>
              <a:rPr lang="pl-PL" sz="2400" spc="-1" dirty="0" smtClean="0">
                <a:solidFill>
                  <a:srgbClr val="000000"/>
                </a:solidFill>
                <a:latin typeface="Calibri"/>
              </a:rPr>
              <a:t> są szansą dla młodych przedsiębiorców na prowadzenie wymarzonego biznesu. Umiejętne wykorzystanie własnych możliwości, wykreowanie nowego produktu lub usługi znacząco przyczyniają się do osiągnięcia sukcesu. </a:t>
            </a:r>
            <a:endParaRPr lang="pl-PL" sz="24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400" spc="-1" dirty="0" smtClean="0">
                <a:solidFill>
                  <a:srgbClr val="000000"/>
                </a:solidFill>
                <a:latin typeface="Calibri"/>
              </a:rPr>
              <a:t>Liczba takich przedsiębiorstw z roku na rok się zwiększa, wpływając na tworzenie nowych miejsc pracy i obniżenie stopy bezrobocia. </a:t>
            </a:r>
            <a:endParaRPr lang="pl-PL" sz="2400" spc="-1" dirty="0">
              <a:solidFill>
                <a:srgbClr val="000000"/>
              </a:solidFill>
              <a:latin typeface="Calibri"/>
            </a:endParaRPr>
          </a:p>
          <a:p>
            <a:pPr algn="ctr">
              <a:spcBef>
                <a:spcPts val="998"/>
              </a:spcBef>
            </a:pPr>
            <a:r>
              <a:rPr lang="pl-PL" sz="2400" spc="-1" dirty="0" smtClean="0">
                <a:solidFill>
                  <a:srgbClr val="000000"/>
                </a:solidFill>
                <a:latin typeface="Calibri"/>
              </a:rPr>
              <a:t>Ponadto wiele tych początkowo małych firm dzięki trafionym produktom i usługom podbiły cały świat i zgromadziły ogromne kapitały. </a:t>
            </a:r>
          </a:p>
          <a:p>
            <a:pPr algn="ctr">
              <a:spcBef>
                <a:spcPts val="998"/>
              </a:spcBef>
            </a:pPr>
            <a:r>
              <a:rPr lang="pl-PL" sz="2400" spc="-1" dirty="0" smtClean="0">
                <a:solidFill>
                  <a:srgbClr val="000000"/>
                </a:solidFill>
                <a:latin typeface="Calibri"/>
              </a:rPr>
              <a:t>To bardzo kusząca wizja – szczególnie dla młodych pełnych zapału przedsiębiorców. </a:t>
            </a:r>
            <a:endParaRPr lang="pl-PL" sz="2400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1600"/>
            <a:ext cx="10242720" cy="9792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210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212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807</TotalTime>
  <Words>1388</Words>
  <Application>Microsoft Office PowerPoint</Application>
  <PresentationFormat>Vlastní</PresentationFormat>
  <Paragraphs>79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DejaVu Sans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User</cp:lastModifiedBy>
  <cp:revision>78</cp:revision>
  <dcterms:created xsi:type="dcterms:W3CDTF">2022-04-26T13:32:41Z</dcterms:created>
  <dcterms:modified xsi:type="dcterms:W3CDTF">2023-03-08T15:32:33Z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</Properties>
</file>