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280" cy="1106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cs-CZ" sz="18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Obraz 3"/>
          <p:cNvPicPr/>
          <p:nvPr/>
        </p:nvPicPr>
        <p:blipFill>
          <a:blip r:embed="rId2"/>
          <a:stretch/>
        </p:blipFill>
        <p:spPr>
          <a:xfrm>
            <a:off x="0" y="16092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1523880" y="193428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6600" b="0" strike="noStrike" spc="-1">
                <a:solidFill>
                  <a:srgbClr val="FFFFFF"/>
                </a:solidFill>
                <a:latin typeface="Calibri Light"/>
              </a:rPr>
              <a:t>Budování kultury kvality</a:t>
            </a:r>
            <a:endParaRPr lang="cs-CZ" sz="6600" b="0" strike="noStrike" spc="-1">
              <a:latin typeface="Arial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subTitle"/>
          </p:nvPr>
        </p:nvSpPr>
        <p:spPr>
          <a:xfrm>
            <a:off x="1523880" y="384804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FFFFFF"/>
                </a:solidFill>
                <a:latin typeface="Calibri"/>
              </a:rPr>
              <a:t>dr Małgorzata Szulc-Kurpaska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41" name="Obraz 4"/>
          <p:cNvPicPr/>
          <p:nvPr/>
        </p:nvPicPr>
        <p:blipFill>
          <a:blip r:embed="rId3"/>
          <a:stretch/>
        </p:blipFill>
        <p:spPr>
          <a:xfrm>
            <a:off x="3143160" y="4962600"/>
            <a:ext cx="5435640" cy="17334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Collegium Witelona Státní Univerzita v Legnici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subTitle"/>
          </p:nvPr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dr Małgorzata Szulc-Kurpaska</a:t>
            </a:r>
            <a:endParaRPr lang="cs-CZ" sz="3200" b="0" strike="noStrike" spc="-1">
              <a:latin typeface="Arial"/>
            </a:endParaRPr>
          </a:p>
        </p:txBody>
      </p:sp>
      <p:pic>
        <p:nvPicPr>
          <p:cNvPr id="4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6000" b="0" strike="noStrike" spc="-1">
                <a:solidFill>
                  <a:srgbClr val="000000"/>
                </a:solidFill>
                <a:latin typeface="Calibri Light"/>
              </a:rPr>
              <a:t>Budowanie kultury jakości</a:t>
            </a:r>
            <a:endParaRPr lang="cs-CZ" sz="6000" b="0" strike="noStrike" spc="-1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subTitle"/>
          </p:nvPr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Proces osiągania celów</a:t>
            </a:r>
            <a:endParaRPr lang="cs-CZ" sz="3200" b="0" strike="noStrike" spc="-1">
              <a:latin typeface="Arial"/>
            </a:endParaRPr>
          </a:p>
        </p:txBody>
      </p:sp>
      <p:pic>
        <p:nvPicPr>
          <p:cNvPr id="4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50" name="Obraz 5"/>
          <p:cNvSpPr/>
          <p:nvPr/>
        </p:nvSpPr>
        <p:spPr>
          <a:xfrm>
            <a:off x="2207520" y="780840"/>
            <a:ext cx="7887240" cy="4293000"/>
          </a:xfrm>
          <a:prstGeom prst="rect">
            <a:avLst/>
          </a:pr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 anchorCtr="1">
            <a:noAutofit/>
          </a:bodyPr>
          <a:lstStyle/>
          <a:p>
            <a:pPr>
              <a:lnSpc>
                <a:spcPct val="100000"/>
              </a:lnSpc>
            </a:pPr>
            <a:r>
              <a:rPr lang="cs-CZ" sz="1800" b="0" strike="noStrike" spc="-1">
                <a:latin typeface="Arial"/>
              </a:rPr>
              <a:t>Efektivita, standardy, spokojenost, dokonalost,spolupráce,vzdělávání, komunikace,proces,</a:t>
            </a:r>
          </a:p>
          <a:p>
            <a:pPr>
              <a:lnSpc>
                <a:spcPct val="100000"/>
              </a:lnSpc>
            </a:pPr>
            <a:r>
              <a:rPr lang="cs-CZ" sz="1800" b="0" strike="noStrike" spc="-1">
                <a:latin typeface="Arial"/>
              </a:rPr>
              <a:t> angažovanost,kompetence, kultura, hodnota, shoda, verifikace, kvalita, užitečnost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86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Kultura kvality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subTitle"/>
          </p:nvPr>
        </p:nvSpPr>
        <p:spPr>
          <a:xfrm>
            <a:off x="1523880" y="2142720"/>
            <a:ext cx="9143280" cy="3114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„soubor hodnot, tradic, postupů a přesvědčení přijatých členy organizace, vytvářející prostředí vedoucí k utváření a neustálému zlepšování kvality” (Łukasiński, 2011, s. 39)</a:t>
            </a:r>
            <a:endParaRPr lang="cs-CZ" sz="3200" b="0" strike="noStrike" spc="-1">
              <a:latin typeface="Arial"/>
            </a:endParaRPr>
          </a:p>
        </p:txBody>
      </p:sp>
      <p:pic>
        <p:nvPicPr>
          <p:cNvPr id="5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1605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Univerzitní tým pro kvalitu vzdělávání</a:t>
            </a:r>
            <a:r>
              <a:t/>
            </a:r>
            <a:br/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Tým pro kvalitu výuky katedry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subTitle"/>
          </p:nvPr>
        </p:nvSpPr>
        <p:spPr>
          <a:xfrm>
            <a:off x="1523880" y="3260520"/>
            <a:ext cx="9143280" cy="1283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3600" b="0" strike="noStrike" spc="-1">
                <a:solidFill>
                  <a:srgbClr val="000000"/>
                </a:solidFill>
                <a:latin typeface="Calibri"/>
              </a:rPr>
              <a:t>Programový výbor</a:t>
            </a:r>
            <a:endParaRPr lang="cs-CZ" sz="36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3600" b="0" strike="noStrike" spc="-1">
                <a:solidFill>
                  <a:srgbClr val="000000"/>
                </a:solidFill>
                <a:latin typeface="Calibri"/>
              </a:rPr>
              <a:t>(posuzování a zvyšování kvality vzdělávání ve studijním oboru)</a:t>
            </a:r>
            <a:endParaRPr lang="cs-CZ" sz="3600" b="0" strike="noStrike" spc="-1">
              <a:latin typeface="Arial"/>
            </a:endParaRPr>
          </a:p>
        </p:txBody>
      </p:sp>
      <p:pic>
        <p:nvPicPr>
          <p:cNvPr id="5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1523880" y="766800"/>
            <a:ext cx="9143280" cy="978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Univerzitní tým pro kvalitu vzdělávání: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subTitle"/>
          </p:nvPr>
        </p:nvSpPr>
        <p:spPr>
          <a:xfrm>
            <a:off x="1523880" y="2364480"/>
            <a:ext cx="9143280" cy="2892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Ve složení: Prorektor pro didaktiku a studenty, děkani, zástupce studentů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Jsou zodpovědní za: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Projekty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Implementaci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Sledování/Monitoring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celouniverzitní řešení zlepšující kvalitu vzdělávání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6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041760" cy="687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Tým pro kvalitu výuky katedry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subTitle"/>
          </p:nvPr>
        </p:nvSpPr>
        <p:spPr>
          <a:xfrm>
            <a:off x="1523880" y="2327400"/>
            <a:ext cx="9143280" cy="29296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Ve složení: děkan, proděkani, koordinátor programu Erasmus a ECTS, alespoň jeden učitel a alespoň jeden student z každého oboru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</a:pP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Stanovuje oborové pravidla a postupy pro zajištění kvality vzdělávání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Stará se o správné fungování tohoto systému v rámci fakulty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6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Obraz 3"/>
          <p:cNvPicPr/>
          <p:nvPr/>
        </p:nvPicPr>
        <p:blipFill>
          <a:blip r:embed="rId2"/>
          <a:stretch/>
        </p:blipFill>
        <p:spPr>
          <a:xfrm>
            <a:off x="101520" y="17316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811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Programový výbor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 type="subTitle"/>
          </p:nvPr>
        </p:nvSpPr>
        <p:spPr>
          <a:xfrm>
            <a:off x="1523880" y="2457000"/>
            <a:ext cx="9143280" cy="2800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Ve složení: </a:t>
            </a:r>
            <a:endParaRPr lang="cs-CZ" sz="2400" b="0" strike="noStrike" spc="-1">
              <a:latin typeface="Arial"/>
            </a:endParaRPr>
          </a:p>
          <a:p>
            <a:pPr marL="343080" indent="-3430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Vedoucí podniku/katedry 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Akademičtí učitelé vedoucí výuku v daném oboru (včetně vedoucího praxe)</a:t>
            </a:r>
            <a:endParaRPr lang="cs-CZ" sz="2400" b="0" strike="noStrike" spc="-1">
              <a:latin typeface="Arial"/>
            </a:endParaRPr>
          </a:p>
          <a:p>
            <a:pPr marL="343080" indent="-3430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Zástupce studentů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7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1523880" y="739080"/>
            <a:ext cx="9143280" cy="7876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Programový výbor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subTitle"/>
          </p:nvPr>
        </p:nvSpPr>
        <p:spPr>
          <a:xfrm>
            <a:off x="1523880" y="1527120"/>
            <a:ext cx="9143280" cy="3729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32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Ověřování studijních programů v souladu s platnými předpisy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Monitorování spolupráce s interními a externími zúčastněnými stranami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Dohled nad správnou realizací studijních programů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Dohled nad správným počtem hodin a rozsahem praktické výuky a odborné přípravy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Dohled nad správným rozložením a počtem vyučovacích hodin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7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1523880" y="858960"/>
            <a:ext cx="9143280" cy="78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Programový výbor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subTitle"/>
          </p:nvPr>
        </p:nvSpPr>
        <p:spPr>
          <a:xfrm>
            <a:off x="1476360" y="1995120"/>
            <a:ext cx="9143280" cy="326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3000"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Informace o efektivitě vzdělávacího procesu a přiměřenosti studijního programu k potřebám sociálního a ekonomického prostředí pocházejí od: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 Studenů – kteří hodnotí spokojenosti se studiem – hodnocení je získáváno v rámci celouniverzitního průzkumu ve věci spokojenosti studentů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*Studenů 1. ročníku – zkoumání jejích očekávání a případných změn a potřeb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*Akademických učitelů -hodnocení je získáváno  prostřednictvím průzkumu hodnotícího dosažených výsledků vzdělání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*Externích zúčastněných stran – hodnocení vyjádřené prostřednictvím průzkumu a na schůzích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7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1523880" y="905040"/>
            <a:ext cx="9143280" cy="738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Vedoucí podniku/katerdy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subTitle"/>
          </p:nvPr>
        </p:nvSpPr>
        <p:spPr>
          <a:xfrm>
            <a:off x="1523880" y="1838160"/>
            <a:ext cx="9143280" cy="3418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7000"/>
          </a:bodyPr>
          <a:lstStyle/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*Pořádání schůzek se zaměstnanci podniku/katedry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*Hodnocení učební zátěže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*Přehled modulových karet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*Hospitace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*Analýza kvality diplomových prací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*Zařazení studentů do specializací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*Pořádání školení a setkání se zúčastněnými stranami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(úvod do praxe, kurzy etikety)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8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1523880" y="849600"/>
            <a:ext cx="9143280" cy="667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Kvalita vzdělávání před pandemii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subTitle"/>
          </p:nvPr>
        </p:nvSpPr>
        <p:spPr>
          <a:xfrm>
            <a:off x="1523880" y="1801080"/>
            <a:ext cx="9143280" cy="345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343080" indent="-3430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Simulace mezinárodních jednání a studijní návštěva v UPS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8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87" name="Obraz 6"/>
          <p:cNvPicPr/>
          <p:nvPr/>
        </p:nvPicPr>
        <p:blipFill>
          <a:blip r:embed="rId4"/>
          <a:stretch/>
        </p:blipFill>
        <p:spPr>
          <a:xfrm>
            <a:off x="6729120" y="2222280"/>
            <a:ext cx="4242960" cy="3034800"/>
          </a:xfrm>
          <a:prstGeom prst="rect">
            <a:avLst/>
          </a:prstGeom>
          <a:ln w="0">
            <a:noFill/>
          </a:ln>
        </p:spPr>
      </p:pic>
      <p:pic>
        <p:nvPicPr>
          <p:cNvPr id="88" name="Obraz 7"/>
          <p:cNvPicPr/>
          <p:nvPr/>
        </p:nvPicPr>
        <p:blipFill>
          <a:blip r:embed="rId5"/>
          <a:stretch/>
        </p:blipFill>
        <p:spPr>
          <a:xfrm>
            <a:off x="1828800" y="2274840"/>
            <a:ext cx="4109040" cy="29822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1523880" y="849600"/>
            <a:ext cx="9143280" cy="667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Kvalita vzdělávání v období pandemie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subTitle"/>
          </p:nvPr>
        </p:nvSpPr>
        <p:spPr>
          <a:xfrm>
            <a:off x="1523880" y="1801080"/>
            <a:ext cx="9143280" cy="345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Globální dovednosti jsou to takové dovednosti, které lze uplatnit nejenpři vzdělávání, ale také v životě (Mercer, Hockly, Stobart &amp; Galés, 2022):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Komunikace a spolupráce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Kreativní a kritické myšlení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Inetrkulturní kompetence a občanský postoj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Seberegulace emocí a </a:t>
            </a:r>
            <a:r>
              <a:rPr lang="pl-PL" sz="2400" b="1" strike="noStrike" spc="-1">
                <a:solidFill>
                  <a:srgbClr val="000000"/>
                </a:solidFill>
                <a:latin typeface="Calibri"/>
              </a:rPr>
              <a:t>pohody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Digitální kompetence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9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1523880" y="831240"/>
            <a:ext cx="9143280" cy="738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Kvalita vzdělávání v období pandemie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subTitle"/>
          </p:nvPr>
        </p:nvSpPr>
        <p:spPr>
          <a:xfrm>
            <a:off x="1523880" y="1819440"/>
            <a:ext cx="9143280" cy="3437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Pohoda (wellbeing) je to „duševní stav, kdy člověk se cítí komfortně, je šťastný a zdráv” (Oxford English Dictionary)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 PERMA model(Seligman, 2012): 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Pozitivní emoce (ang. </a:t>
            </a:r>
            <a:r>
              <a:rPr lang="pl-PL" sz="2400" b="0" i="1" strike="noStrike" spc="-1">
                <a:solidFill>
                  <a:srgbClr val="000000"/>
                </a:solidFill>
                <a:latin typeface="Calibri"/>
              </a:rPr>
              <a:t>positive emotion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)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1" strike="noStrike" spc="-1">
                <a:solidFill>
                  <a:srgbClr val="000000"/>
                </a:solidFill>
                <a:latin typeface="Calibri"/>
              </a:rPr>
              <a:t>angažovanost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 (ang. </a:t>
            </a:r>
            <a:r>
              <a:rPr lang="pl-PL" sz="2400" b="0" i="1" strike="noStrike" spc="-1">
                <a:solidFill>
                  <a:srgbClr val="000000"/>
                </a:solidFill>
                <a:latin typeface="Calibri"/>
              </a:rPr>
              <a:t>engagement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) 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vztahy (ang. </a:t>
            </a:r>
            <a:r>
              <a:rPr lang="pl-PL" sz="2400" b="0" i="1" strike="noStrike" spc="-1">
                <a:solidFill>
                  <a:srgbClr val="000000"/>
                </a:solidFill>
                <a:latin typeface="Calibri"/>
              </a:rPr>
              <a:t>relationships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) 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Význam a účel (ang. </a:t>
            </a:r>
            <a:r>
              <a:rPr lang="pl-PL" sz="2400" b="0" i="1" strike="noStrike" spc="-1">
                <a:solidFill>
                  <a:srgbClr val="000000"/>
                </a:solidFill>
                <a:latin typeface="Calibri"/>
              </a:rPr>
              <a:t>meaning and purpose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)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Dosažení schopnosti/kompetence (ang. </a:t>
            </a:r>
            <a:r>
              <a:rPr lang="pl-PL" sz="2400" b="0" i="1" strike="noStrike" spc="-1">
                <a:solidFill>
                  <a:srgbClr val="000000"/>
                </a:solidFill>
                <a:latin typeface="Calibri"/>
              </a:rPr>
              <a:t>accomplishment/competence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).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9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1523880" y="849600"/>
            <a:ext cx="9143280" cy="812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Kvalita vzdělávání v období pandemie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subTitle"/>
          </p:nvPr>
        </p:nvSpPr>
        <p:spPr>
          <a:xfrm>
            <a:off x="1523880" y="1838160"/>
            <a:ext cx="9143280" cy="3418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Angažovanost je aktivní účast a aktivita v konání 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(Mercer &amp; Dörnyei, 2020)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Kognitivní angažovanost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Emoční angažovanost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Společenská angažovanost se studenty</a:t>
            </a:r>
            <a:endParaRPr lang="cs-CZ" sz="2400" b="0" strike="noStrike" spc="-1">
              <a:latin typeface="Arial"/>
            </a:endParaRPr>
          </a:p>
          <a:p>
            <a:pPr marL="343080" indent="-34308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Společenská angažovanost s učiteli (Klassen, Yerdelen &amp; Durksen, 2013)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1523880" y="849600"/>
            <a:ext cx="9143280" cy="73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Kvalita vzdělávání v období pandemie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subTitle"/>
          </p:nvPr>
        </p:nvSpPr>
        <p:spPr>
          <a:xfrm>
            <a:off x="1523880" y="1582560"/>
            <a:ext cx="9143280" cy="36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1" strike="noStrike" spc="-1">
                <a:solidFill>
                  <a:srgbClr val="000000"/>
                </a:solidFill>
                <a:latin typeface="Calibri"/>
              </a:rPr>
              <a:t>První semestr pandemii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Elektronická pošta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Týdenní filmové záznamy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Textové scany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Týdenní úvahy o materiálech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(100 slov) (deadlines)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Hlasové nahrávky/záznamy (deadlines)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Hlášení o realizaci úkolů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0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1523880" y="868320"/>
            <a:ext cx="9143280" cy="82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Kvalita vzdělávání v období pandemie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 type="subTitle"/>
          </p:nvPr>
        </p:nvSpPr>
        <p:spPr>
          <a:xfrm>
            <a:off x="1523880" y="1801080"/>
            <a:ext cx="9143280" cy="345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1" strike="noStrike" spc="-1">
                <a:solidFill>
                  <a:srgbClr val="000000"/>
                </a:solidFill>
                <a:latin typeface="Calibri"/>
              </a:rPr>
              <a:t>Druhý rok pandemie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Workspace – vzdělávácí platforma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Classroomy - účebny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Přeposílané materiály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Výuka online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Nahrávky jako domácí úkoly (deadlines)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Individální feedback k nahrávkám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10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1523880" y="831240"/>
            <a:ext cx="9143280" cy="729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Kvalita vzdělávání v období pandemie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subTitle"/>
          </p:nvPr>
        </p:nvSpPr>
        <p:spPr>
          <a:xfrm>
            <a:off x="1523880" y="1773360"/>
            <a:ext cx="9143280" cy="348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1" strike="noStrike" spc="-1">
                <a:solidFill>
                  <a:srgbClr val="000000"/>
                </a:solidFill>
                <a:latin typeface="Calibri"/>
              </a:rPr>
              <a:t>Hybridní výuka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Přednášky online (dle přání studentů)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Konsultace online a stacionární 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Stacionární výuka a workshopy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Materiály obsažené v učebnách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Nahrávky studentů zveřejňovány v učebnách  (deadlines)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Práce studentů zveřejňovány v učebnách (deadlines)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11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subTitle"/>
          </p:nvPr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  <p:pic>
        <p:nvPicPr>
          <p:cNvPr id="11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17" name="Obraz 5"/>
          <p:cNvPicPr/>
          <p:nvPr/>
        </p:nvPicPr>
        <p:blipFill>
          <a:blip r:embed="rId4"/>
          <a:stretch/>
        </p:blipFill>
        <p:spPr>
          <a:xfrm>
            <a:off x="2726280" y="1241640"/>
            <a:ext cx="6984360" cy="39344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Obraz 3"/>
          <p:cNvPicPr/>
          <p:nvPr/>
        </p:nvPicPr>
        <p:blipFill>
          <a:blip r:embed="rId2"/>
          <a:stretch/>
        </p:blipFill>
        <p:spPr>
          <a:xfrm>
            <a:off x="-444240" y="57132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6000" b="0" strike="noStrike" spc="-1">
                <a:solidFill>
                  <a:srgbClr val="000000"/>
                </a:solidFill>
                <a:latin typeface="Calibri Light"/>
              </a:rPr>
              <a:t>Praktické školení online uvedené na TikTok</a:t>
            </a:r>
            <a:endParaRPr lang="cs-CZ" sz="6000" b="0" strike="noStrike" spc="-1"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subTitle"/>
          </p:nvPr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  <p:pic>
        <p:nvPicPr>
          <p:cNvPr id="12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22" name="Obraz 6"/>
          <p:cNvPicPr/>
          <p:nvPr/>
        </p:nvPicPr>
        <p:blipFill>
          <a:blip r:embed="rId4"/>
          <a:stretch/>
        </p:blipFill>
        <p:spPr>
          <a:xfrm>
            <a:off x="2677320" y="1122480"/>
            <a:ext cx="6978240" cy="39639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subTitle"/>
          </p:nvPr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  <p:pic>
        <p:nvPicPr>
          <p:cNvPr id="12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27" name="Obraz 5"/>
          <p:cNvPicPr/>
          <p:nvPr/>
        </p:nvPicPr>
        <p:blipFill>
          <a:blip r:embed="rId4"/>
          <a:stretch/>
        </p:blipFill>
        <p:spPr>
          <a:xfrm>
            <a:off x="2710800" y="589680"/>
            <a:ext cx="7088040" cy="47358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1523880" y="963360"/>
            <a:ext cx="9143280" cy="661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Relaxační zóna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subTitle"/>
          </p:nvPr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  <p:pic>
        <p:nvPicPr>
          <p:cNvPr id="13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32" name="Obraz 5"/>
          <p:cNvPicPr/>
          <p:nvPr/>
        </p:nvPicPr>
        <p:blipFill>
          <a:blip r:embed="rId4"/>
          <a:stretch/>
        </p:blipFill>
        <p:spPr>
          <a:xfrm>
            <a:off x="3318120" y="1625760"/>
            <a:ext cx="5757480" cy="36115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Obraz 3"/>
          <p:cNvSpPr/>
          <p:nvPr/>
        </p:nvSpPr>
        <p:spPr>
          <a:xfrm>
            <a:off x="187920" y="273240"/>
            <a:ext cx="12191400" cy="685728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 anchorCtr="1">
            <a:noAutofit/>
          </a:bodyPr>
          <a:lstStyle/>
          <a:p>
            <a:pPr>
              <a:lnSpc>
                <a:spcPct val="100000"/>
              </a:lnSpc>
            </a:pPr>
            <a:r>
              <a:rPr lang="cs-CZ" sz="1800" b="0" strike="noStrike" spc="-1">
                <a:latin typeface="Arial"/>
              </a:rPr>
              <a:t>Kurzy výuky polského jazyka pro Ukrajince</a:t>
            </a:r>
          </a:p>
        </p:txBody>
      </p:sp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542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 fontScale="99000"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Kurs języka polskiego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 type="subTitle"/>
          </p:nvPr>
        </p:nvSpPr>
        <p:spPr>
          <a:xfrm>
            <a:off x="1523880" y="4283280"/>
            <a:ext cx="9143280" cy="490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Dla Ukraińców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3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37" name="Obraz 5"/>
          <p:cNvPicPr/>
          <p:nvPr/>
        </p:nvPicPr>
        <p:blipFill>
          <a:blip r:embed="rId4"/>
          <a:stretch/>
        </p:blipFill>
        <p:spPr>
          <a:xfrm>
            <a:off x="4054680" y="1122480"/>
            <a:ext cx="4081680" cy="39009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637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Příklad online opraveného domácího úkolu 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 type="subTitle"/>
          </p:nvPr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  <p:pic>
        <p:nvPicPr>
          <p:cNvPr id="14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42" name="Obraz 6"/>
          <p:cNvPicPr/>
          <p:nvPr/>
        </p:nvPicPr>
        <p:blipFill>
          <a:blip r:embed="rId4"/>
          <a:stretch/>
        </p:blipFill>
        <p:spPr>
          <a:xfrm>
            <a:off x="3980880" y="1744200"/>
            <a:ext cx="4599360" cy="34491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798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Příklad nahrávky studentů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 type="subTitle"/>
          </p:nvPr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PNJA – fonetikaa 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PNJA – ústní komunikace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4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1523880" y="766440"/>
            <a:ext cx="9143280" cy="765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Bibliografie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149" name="PlaceHolder 2"/>
          <p:cNvSpPr>
            <a:spLocks noGrp="1"/>
          </p:cNvSpPr>
          <p:nvPr>
            <p:ph type="subTitle"/>
          </p:nvPr>
        </p:nvSpPr>
        <p:spPr>
          <a:xfrm>
            <a:off x="1523880" y="1634760"/>
            <a:ext cx="9143280" cy="362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3000"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GB" sz="2400" b="0" strike="noStrike" spc="-1">
                <a:solidFill>
                  <a:srgbClr val="000000"/>
                </a:solidFill>
                <a:latin typeface="Calibri"/>
              </a:rPr>
              <a:t>Klassen, R. M., Yerdelen, S. &amp; Durksen, T. L. (2013). Measuring teacher engagement: Development of the engaged teachers scale (ETS). </a:t>
            </a:r>
            <a:r>
              <a:rPr lang="en-GB" sz="2400" b="0" i="1" strike="noStrike" spc="-1">
                <a:solidFill>
                  <a:srgbClr val="000000"/>
                </a:solidFill>
                <a:latin typeface="Calibri"/>
              </a:rPr>
              <a:t>Frontline Learning Research</a:t>
            </a:r>
            <a:r>
              <a:rPr lang="en-GB" sz="2400" b="0" strike="noStrike" spc="-1">
                <a:solidFill>
                  <a:srgbClr val="000000"/>
                </a:solidFill>
                <a:latin typeface="Calibri"/>
              </a:rPr>
              <a:t>, 1(2). 33-52. doi: 10.14786/flr.v1i2.44.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Łukasiński, W. (2011). Wpływ kultury jakości na funkcjonowanie organizacji. </a:t>
            </a:r>
            <a:r>
              <a:rPr lang="pl-PL" sz="2400" b="0" i="1" strike="noStrike" spc="-1">
                <a:solidFill>
                  <a:srgbClr val="000000"/>
                </a:solidFill>
                <a:latin typeface="Calibri"/>
              </a:rPr>
              <a:t>Przegląd Organizacji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, Nr 6, 38-41.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Mercer, S.,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 &amp;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Gregersen, T. (2020)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.</a:t>
            </a:r>
            <a:r>
              <a:rPr lang="en-US" sz="2400" b="0" i="1" strike="noStrike" spc="-1">
                <a:solidFill>
                  <a:srgbClr val="000000"/>
                </a:solidFill>
                <a:latin typeface="Calibri"/>
              </a:rPr>
              <a:t> Teacher Wellbeing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.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Oxford: Oxford University Press.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Mercer, S. &amp; Dörnyei, Z. (2020). </a:t>
            </a:r>
            <a:r>
              <a:rPr lang="pl-PL" sz="2400" b="0" i="1" strike="noStrike" spc="-1">
                <a:solidFill>
                  <a:srgbClr val="000000"/>
                </a:solidFill>
                <a:latin typeface="Calibri"/>
              </a:rPr>
              <a:t>Engaging Language Learners in Contemporary Classrooms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. Cambridge: Cambridge University Press.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Mercer, S., Hockly, N., Stobart, G., &amp; Galés, N. L. (2021). </a:t>
            </a:r>
            <a:r>
              <a:rPr lang="pl-PL" sz="2400" b="0" i="1" strike="noStrike" spc="-1">
                <a:solidFill>
                  <a:srgbClr val="000000"/>
                </a:solidFill>
                <a:latin typeface="Calibri"/>
              </a:rPr>
              <a:t>Global skills: Creating Empowered 21st Century Citizens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. Oxford: Oxford University Press. https://elt.oup.com/feature/global/expert/global-skills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Seligman, M. E. P. (2012)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.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i="1" strike="noStrike" spc="-1">
                <a:solidFill>
                  <a:srgbClr val="000000"/>
                </a:solidFill>
                <a:latin typeface="Calibri"/>
              </a:rPr>
              <a:t>Flourish. A Visionary New Understanding of Happiness and Well-being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.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New York: Free Press.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15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566</TotalTime>
  <Words>865</Words>
  <Application>Microsoft Office PowerPoint</Application>
  <PresentationFormat>Širokoúhlá obrazovka</PresentationFormat>
  <Paragraphs>118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4" baseType="lpstr">
      <vt:lpstr>Arial</vt:lpstr>
      <vt:lpstr>Calibri</vt:lpstr>
      <vt:lpstr>Calibri Light</vt:lpstr>
      <vt:lpstr>DejaVu Sans</vt:lpstr>
      <vt:lpstr>Symbol</vt:lpstr>
      <vt:lpstr>Wingdings</vt:lpstr>
      <vt:lpstr>Office Theme</vt:lpstr>
      <vt:lpstr>Budování kultury kvality</vt:lpstr>
      <vt:lpstr>Collegium Witelona Státní Univerzita v Legnici</vt:lpstr>
      <vt:lpstr>Budowanie kultury jakości</vt:lpstr>
      <vt:lpstr>Kultura kvality</vt:lpstr>
      <vt:lpstr>Univerzitní tým pro kvalitu vzdělávání Tým pro kvalitu výuky katedry</vt:lpstr>
      <vt:lpstr>Univerzitní tým pro kvalitu vzdělávání:</vt:lpstr>
      <vt:lpstr>Tým pro kvalitu výuky katedry</vt:lpstr>
      <vt:lpstr>Programový výbor</vt:lpstr>
      <vt:lpstr>Programový výbor</vt:lpstr>
      <vt:lpstr>Programový výbor</vt:lpstr>
      <vt:lpstr>Vedoucí podniku/katerdy</vt:lpstr>
      <vt:lpstr>Kvalita vzdělávání před pandemii</vt:lpstr>
      <vt:lpstr>Kvalita vzdělávání v období pandemie</vt:lpstr>
      <vt:lpstr>Kvalita vzdělávání v období pandemie</vt:lpstr>
      <vt:lpstr>Kvalita vzdělávání v období pandemie</vt:lpstr>
      <vt:lpstr>Kvalita vzdělávání v období pandemie</vt:lpstr>
      <vt:lpstr>Kvalita vzdělávání v období pandemie</vt:lpstr>
      <vt:lpstr>Kvalita vzdělávání v období pandemie</vt:lpstr>
      <vt:lpstr>Prezentace aplikace PowerPoint</vt:lpstr>
      <vt:lpstr>Praktické školení online uvedené na TikTok</vt:lpstr>
      <vt:lpstr>Prezentace aplikace PowerPoint</vt:lpstr>
      <vt:lpstr>Relaxační zóna</vt:lpstr>
      <vt:lpstr>Kurs języka polskiego</vt:lpstr>
      <vt:lpstr>Příklad online opraveného domácího úkolu </vt:lpstr>
      <vt:lpstr>Příklad nahrávky studentů</vt:lpstr>
      <vt:lpstr>Bibliografie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subject/>
  <dc:creator>Prezentacja jakość kształcenia</dc:creator>
  <dc:description/>
  <cp:lastModifiedBy>Miluše Matějcová</cp:lastModifiedBy>
  <cp:revision>66</cp:revision>
  <dcterms:created xsi:type="dcterms:W3CDTF">2022-04-26T12:32:41Z</dcterms:created>
  <dcterms:modified xsi:type="dcterms:W3CDTF">2022-11-24T10:05:46Z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0x01010004DDF947D9F9C443AC83B8C85C44A40D</vt:lpwstr>
  </property>
  <property fmtid="{D5CDD505-2E9C-101B-9397-08002B2CF9AE}" pid="3" name="PresentationFormat">
    <vt:lpwstr>Širokoúhlá obrazovka</vt:lpwstr>
  </property>
  <property fmtid="{D5CDD505-2E9C-101B-9397-08002B2CF9AE}" pid="4" name="Slides">
    <vt:i4>27</vt:i4>
  </property>
</Properties>
</file>