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81" r:id="rId6"/>
    <p:sldId id="259" r:id="rId7"/>
    <p:sldId id="280" r:id="rId8"/>
    <p:sldId id="268" r:id="rId9"/>
    <p:sldId id="267" r:id="rId10"/>
    <p:sldId id="266" r:id="rId11"/>
    <p:sldId id="265" r:id="rId12"/>
    <p:sldId id="264" r:id="rId13"/>
    <p:sldId id="263" r:id="rId14"/>
    <p:sldId id="262" r:id="rId15"/>
    <p:sldId id="283" r:id="rId16"/>
    <p:sldId id="284" r:id="rId17"/>
    <p:sldId id="260" r:id="rId18"/>
    <p:sldId id="272" r:id="rId19"/>
    <p:sldId id="278" r:id="rId20"/>
    <p:sldId id="271" r:id="rId21"/>
    <p:sldId id="279" r:id="rId22"/>
    <p:sldId id="270" r:id="rId23"/>
    <p:sldId id="285" r:id="rId24"/>
    <p:sldId id="273" r:id="rId25"/>
    <p:sldId id="274" r:id="rId26"/>
    <p:sldId id="286" r:id="rId27"/>
    <p:sldId id="275" r:id="rId28"/>
    <p:sldId id="282" r:id="rId29"/>
    <p:sldId id="277" r:id="rId30"/>
    <p:sldId id="258" r:id="rId31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2022-11-22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71783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2022-11-22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66210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2022-11-22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84320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2022-11-22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01283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2022-11-22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506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2022-11-22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24037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2022-11-22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58469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2022-11-22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79527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2022-11-22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76207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2022-11-22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63558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2022-11-22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70050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F8269-8B42-441C-9ED2-0C9465C684D8}" type="datetimeFigureOut">
              <a:rPr lang="pl-PL" smtClean="0"/>
              <a:t>2022-11-22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09819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100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934238"/>
            <a:ext cx="9144000" cy="1655762"/>
          </a:xfrm>
        </p:spPr>
        <p:txBody>
          <a:bodyPr>
            <a:normAutofit/>
          </a:bodyPr>
          <a:lstStyle/>
          <a:p>
            <a:r>
              <a:rPr lang="pl-PL" sz="6600" dirty="0">
                <a:solidFill>
                  <a:schemeClr val="bg1"/>
                </a:solidFill>
              </a:rPr>
              <a:t>Budowanie kultury jakości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847997"/>
            <a:ext cx="9144000" cy="1655762"/>
          </a:xfrm>
        </p:spPr>
        <p:txBody>
          <a:bodyPr/>
          <a:lstStyle/>
          <a:p>
            <a:r>
              <a:rPr lang="pl-PL" dirty="0">
                <a:solidFill>
                  <a:schemeClr val="bg1"/>
                </a:solidFill>
              </a:rPr>
              <a:t>dr Małgorzata Szulc-</a:t>
            </a:r>
            <a:r>
              <a:rPr lang="pl-PL" dirty="0" err="1">
                <a:solidFill>
                  <a:schemeClr val="bg1"/>
                </a:solidFill>
              </a:rPr>
              <a:t>Kurpaska</a:t>
            </a:r>
            <a:endParaRPr lang="pl-PL" dirty="0">
              <a:solidFill>
                <a:schemeClr val="bg1"/>
              </a:solidFill>
            </a:endParaRP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xmlns="" id="{E3C32438-8DEE-4AE8-AB3B-80B25AA409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027" y="4962703"/>
            <a:ext cx="5436197" cy="1734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982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pl-PL" sz="4000" dirty="0"/>
              <a:t>Collegium </a:t>
            </a:r>
            <a:r>
              <a:rPr lang="pl-PL" sz="4000" dirty="0" err="1"/>
              <a:t>Witelona</a:t>
            </a:r>
            <a:r>
              <a:rPr lang="pl-PL" sz="4000" dirty="0"/>
              <a:t> Uczelnia Państwowa w Legnicy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pl-PL" sz="3200" dirty="0"/>
              <a:t>dr Małgorzata Szulc-Kurpaska</a:t>
            </a:r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3481401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/>
              <a:t>Budowanie kultury jakości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pl-PL" sz="3200" dirty="0"/>
              <a:t>Proces osiągania celów</a:t>
            </a:r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491" y="780772"/>
            <a:ext cx="7887853" cy="4293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6946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863455"/>
          </a:xfrm>
        </p:spPr>
        <p:txBody>
          <a:bodyPr>
            <a:normAutofit/>
          </a:bodyPr>
          <a:lstStyle/>
          <a:p>
            <a:r>
              <a:rPr lang="pl-PL" sz="4000" dirty="0"/>
              <a:t>Kultura jakości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2142836"/>
            <a:ext cx="9144000" cy="3114964"/>
          </a:xfrm>
        </p:spPr>
        <p:txBody>
          <a:bodyPr>
            <a:normAutofit/>
          </a:bodyPr>
          <a:lstStyle/>
          <a:p>
            <a:r>
              <a:rPr lang="pl-PL" sz="3200" dirty="0"/>
              <a:t>„zbiór wartości, tradycji, procedur i przekonań zaakceptowany przez członków organizacji, tworzący środowisko sprzyjające kształtowaniu i ciągłej poprawie jakości” (Łukasiński, 2011, s. 39)</a:t>
            </a:r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30633884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605869"/>
          </a:xfrm>
        </p:spPr>
        <p:txBody>
          <a:bodyPr>
            <a:normAutofit/>
          </a:bodyPr>
          <a:lstStyle/>
          <a:p>
            <a:r>
              <a:rPr lang="pl-PL" sz="4000" dirty="0"/>
              <a:t>Uczelniany Zespół ds. Jakości Kształcenia</a:t>
            </a:r>
            <a:br>
              <a:rPr lang="pl-PL" sz="4000" dirty="0"/>
            </a:br>
            <a:r>
              <a:rPr lang="pl-PL" sz="4000" dirty="0"/>
              <a:t>Wydziałowy Zespół ds. Jakości Kształcenia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260436"/>
            <a:ext cx="9144000" cy="1283855"/>
          </a:xfrm>
        </p:spPr>
        <p:txBody>
          <a:bodyPr>
            <a:normAutofit fontScale="92500"/>
          </a:bodyPr>
          <a:lstStyle/>
          <a:p>
            <a:r>
              <a:rPr lang="pl-PL" sz="3600" dirty="0"/>
              <a:t>Komisja Programowa</a:t>
            </a:r>
          </a:p>
          <a:p>
            <a:r>
              <a:rPr lang="pl-PL" sz="3500" dirty="0"/>
              <a:t>(ocena i doskonalenie jakości kształcenia na kierunku)</a:t>
            </a:r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12238527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766620"/>
            <a:ext cx="9144000" cy="979054"/>
          </a:xfrm>
        </p:spPr>
        <p:txBody>
          <a:bodyPr>
            <a:normAutofit/>
          </a:bodyPr>
          <a:lstStyle/>
          <a:p>
            <a:r>
              <a:rPr lang="pl-PL" sz="4000" dirty="0"/>
              <a:t>Uczelniany Zespół ds. Jakości Kształcenia: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2364509"/>
            <a:ext cx="9144000" cy="2893291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dirty="0"/>
              <a:t>Skład: Prorektor ds. Dydaktyki i Studentów, Dziekani, przedstawiciel studentów</a:t>
            </a:r>
          </a:p>
          <a:p>
            <a:pPr algn="l"/>
            <a:r>
              <a:rPr lang="pl-PL" dirty="0"/>
              <a:t>Odpowiada za: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dirty="0"/>
              <a:t>Projektowanie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dirty="0"/>
              <a:t>Wdrażanie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dirty="0"/>
              <a:t>Monitorowanie </a:t>
            </a:r>
          </a:p>
          <a:p>
            <a:pPr algn="l"/>
            <a:r>
              <a:rPr lang="pl-PL" dirty="0"/>
              <a:t>ogólnouczelnianych rozwiązań doskonalących jakość kształcenia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pl-PL" dirty="0"/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10566504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042400" cy="687964"/>
          </a:xfrm>
        </p:spPr>
        <p:txBody>
          <a:bodyPr>
            <a:normAutofit/>
          </a:bodyPr>
          <a:lstStyle/>
          <a:p>
            <a:r>
              <a:rPr lang="pl-PL" sz="4000" dirty="0"/>
              <a:t>Wydziałowy Zespół ds. Jakości Kształcenia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2327565"/>
            <a:ext cx="9144000" cy="2930236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/>
              <a:t>Skład: Dziekan, Prodziekani, koordynator programu Erasmus i ECTS, co najmniej jeden nauczyciel i co najmniej jeden student z każdego kierunku studiów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l-PL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/>
              <a:t>Ustala wydziałowe zasady i procedury zapewniania jakości kształcenia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dirty="0"/>
              <a:t>Dba o prawidłowe funkcjonowania tego sytemu w ramach wydziału</a:t>
            </a:r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35181061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" y="173038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811686"/>
          </a:xfrm>
        </p:spPr>
        <p:txBody>
          <a:bodyPr>
            <a:normAutofit/>
          </a:bodyPr>
          <a:lstStyle/>
          <a:p>
            <a:r>
              <a:rPr lang="pl-PL" sz="4000" dirty="0"/>
              <a:t>Komisja Programowa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2456873"/>
            <a:ext cx="9144000" cy="2800927"/>
          </a:xfrm>
        </p:spPr>
        <p:txBody>
          <a:bodyPr>
            <a:normAutofit/>
          </a:bodyPr>
          <a:lstStyle/>
          <a:p>
            <a:pPr algn="l"/>
            <a:r>
              <a:rPr lang="pl-PL" dirty="0"/>
              <a:t>Skład: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dirty="0"/>
              <a:t>Kierownik Zakładu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dirty="0"/>
              <a:t>Nauczyciele akademiccy prowadzący zajęcia na danym kierunku (w tym opiekun praktyk)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dirty="0"/>
              <a:t>Przedstawiciel studentów</a:t>
            </a:r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24952512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738909"/>
            <a:ext cx="9144000" cy="788371"/>
          </a:xfrm>
        </p:spPr>
        <p:txBody>
          <a:bodyPr>
            <a:normAutofit/>
          </a:bodyPr>
          <a:lstStyle/>
          <a:p>
            <a:r>
              <a:rPr lang="pl-PL" sz="4000" dirty="0"/>
              <a:t>Komisja Programowa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27280"/>
            <a:ext cx="9144000" cy="3730519"/>
          </a:xfrm>
        </p:spPr>
        <p:txBody>
          <a:bodyPr>
            <a:normAutofit lnSpcReduction="10000"/>
          </a:bodyPr>
          <a:lstStyle/>
          <a:p>
            <a:pPr algn="l"/>
            <a:endParaRPr lang="pl-PL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dirty="0"/>
              <a:t>Weryfikacja programów studiów zgodnie z obowiązującymi przepisami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dirty="0"/>
              <a:t>Monitorowanie współpracy z interesariuszami wewnętrznymi i zewnętrznymi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dirty="0"/>
              <a:t>Nadzór nad prawidłową realizacją programów studiów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dirty="0"/>
              <a:t>Nadzór nad prawidłowym wymiarem godzin i zakresem nauczania praktycznego i praktyk zawodowych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dirty="0"/>
              <a:t>Nadzór nad prawidłowym rozkładem i wymiarem godzin dydaktycznych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pl-PL" dirty="0"/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4355874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858982"/>
            <a:ext cx="9144000" cy="785092"/>
          </a:xfrm>
        </p:spPr>
        <p:txBody>
          <a:bodyPr>
            <a:normAutofit/>
          </a:bodyPr>
          <a:lstStyle/>
          <a:p>
            <a:r>
              <a:rPr lang="pl-PL" sz="4000" dirty="0"/>
              <a:t>Komisja Programowa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995055"/>
            <a:ext cx="9144000" cy="3262745"/>
          </a:xfrm>
        </p:spPr>
        <p:txBody>
          <a:bodyPr>
            <a:normAutofit lnSpcReduction="10000"/>
          </a:bodyPr>
          <a:lstStyle/>
          <a:p>
            <a:r>
              <a:rPr lang="pl-PL" dirty="0"/>
              <a:t>Informacje o skuteczności procesu kształcenia i adekwatności programu studiów do potrzeb otoczenia społeczno-gospodarczego pochodzą od: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dirty="0"/>
              <a:t>Studentów dotyczące satysfakcji ze studiów pozyskiwane w ramach ogólnouczelnianego badania ankietowego satysfakcji studentów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dirty="0"/>
              <a:t>Studentów 1 roku w badaniu ich potrzeb i oczekiwań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dirty="0"/>
              <a:t>Nauczycieli akademickich uzyskiwane za pomocą ankiety oceny osiąganych efektów uczenia się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dirty="0"/>
              <a:t>Interesariuszy zewnętrznych wyrażanych w formie ankiety oraz w trakcie spotkań</a:t>
            </a:r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2292424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905164"/>
            <a:ext cx="9144000" cy="738909"/>
          </a:xfrm>
        </p:spPr>
        <p:txBody>
          <a:bodyPr>
            <a:normAutofit/>
          </a:bodyPr>
          <a:lstStyle/>
          <a:p>
            <a:r>
              <a:rPr lang="pl-PL" sz="4000" dirty="0"/>
              <a:t>Kierownik Zakładu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838036"/>
            <a:ext cx="9144000" cy="3419764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dirty="0"/>
              <a:t>Organizowanie zebrań z pracownikami Zakładu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dirty="0"/>
              <a:t>Przydziały obciążeń dydaktycznych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dirty="0"/>
              <a:t>Przegląd Kart modułów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dirty="0"/>
              <a:t>Hospitacja zajęć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dirty="0"/>
              <a:t>Analiza jakości prac dyplomowych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dirty="0"/>
              <a:t>Przydział studentów do specjalizacji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dirty="0"/>
              <a:t>Organizowanie szkoleń i spotkań z interesariuszami </a:t>
            </a:r>
          </a:p>
          <a:p>
            <a:pPr algn="l"/>
            <a:r>
              <a:rPr lang="pl-PL" dirty="0"/>
              <a:t>	(wprowadzenie do praktyk, zajęcia z savoir vivre)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pl-PL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pl-PL" dirty="0"/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7188118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849745"/>
            <a:ext cx="9144000" cy="668297"/>
          </a:xfrm>
        </p:spPr>
        <p:txBody>
          <a:bodyPr>
            <a:normAutofit/>
          </a:bodyPr>
          <a:lstStyle/>
          <a:p>
            <a:r>
              <a:rPr lang="pl-PL" sz="4000" dirty="0"/>
              <a:t>Jakość kształcenia przed pandemią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801091"/>
            <a:ext cx="9144000" cy="3456709"/>
          </a:xfrm>
        </p:spPr>
        <p:txBody>
          <a:bodyPr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l-PL" dirty="0"/>
              <a:t>Symulacje negocjacji międzynarodowych i wizyta studyjna w UPS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pl-PL" dirty="0"/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9277" y="2222280"/>
            <a:ext cx="4243523" cy="3035519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2274768"/>
            <a:ext cx="4109884" cy="2983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3093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849745"/>
            <a:ext cx="9144000" cy="668297"/>
          </a:xfrm>
        </p:spPr>
        <p:txBody>
          <a:bodyPr>
            <a:normAutofit/>
          </a:bodyPr>
          <a:lstStyle/>
          <a:p>
            <a:r>
              <a:rPr lang="pl-PL" sz="4000" dirty="0"/>
              <a:t>Jakość kształcenia w okresie pandemii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801091"/>
            <a:ext cx="9144000" cy="3456709"/>
          </a:xfrm>
        </p:spPr>
        <p:txBody>
          <a:bodyPr>
            <a:normAutofit/>
          </a:bodyPr>
          <a:lstStyle/>
          <a:p>
            <a:r>
              <a:rPr lang="pl-PL" dirty="0"/>
              <a:t>Umiejętności globalne to są te umiejętności, które są niezbędne nie tylko w nauce ale także w życiu (Mercer, </a:t>
            </a:r>
            <a:r>
              <a:rPr lang="pl-PL" dirty="0" err="1"/>
              <a:t>Hockly</a:t>
            </a:r>
            <a:r>
              <a:rPr lang="pl-PL" dirty="0"/>
              <a:t>, </a:t>
            </a:r>
            <a:r>
              <a:rPr lang="pl-PL" dirty="0" err="1"/>
              <a:t>Stobart</a:t>
            </a:r>
            <a:r>
              <a:rPr lang="pl-PL" dirty="0"/>
              <a:t> &amp; </a:t>
            </a:r>
            <a:r>
              <a:rPr lang="pl-PL" dirty="0" err="1"/>
              <a:t>Galés</a:t>
            </a:r>
            <a:r>
              <a:rPr lang="pl-PL" dirty="0"/>
              <a:t>, 2022):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/>
              <a:t>Komunikacja i współpraca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/>
              <a:t>Myślenie kreatywne i krytyczne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/>
              <a:t>Kompetencja interkulturowa i postawa obywatelska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/>
              <a:t>Samo-regulacja emocji i </a:t>
            </a:r>
            <a:r>
              <a:rPr lang="pl-PL" b="1" dirty="0"/>
              <a:t>dobrostan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/>
              <a:t>Kompetencja cyfrowa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pl-PL" dirty="0"/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42244106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831273"/>
            <a:ext cx="9144000" cy="738909"/>
          </a:xfrm>
        </p:spPr>
        <p:txBody>
          <a:bodyPr>
            <a:normAutofit/>
          </a:bodyPr>
          <a:lstStyle/>
          <a:p>
            <a:r>
              <a:rPr lang="pl-PL" sz="4000" dirty="0"/>
              <a:t>Jakość kształcenia w okresie pandemii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819564"/>
            <a:ext cx="9144000" cy="3438236"/>
          </a:xfrm>
        </p:spPr>
        <p:txBody>
          <a:bodyPr>
            <a:normAutofit lnSpcReduction="10000"/>
          </a:bodyPr>
          <a:lstStyle/>
          <a:p>
            <a:r>
              <a:rPr lang="pl-PL" dirty="0"/>
              <a:t>Dobrostan (</a:t>
            </a:r>
            <a:r>
              <a:rPr lang="pl-PL" dirty="0" err="1"/>
              <a:t>wellbeing</a:t>
            </a:r>
            <a:r>
              <a:rPr lang="pl-PL" dirty="0"/>
              <a:t>) to „stan, w którym osoba czuje się komfortowo, jest zdrowa i szczęśliwa” (Oxford English Dictionary)</a:t>
            </a:r>
          </a:p>
          <a:p>
            <a:r>
              <a:rPr lang="pl-PL" dirty="0"/>
              <a:t>Podejście PERMA (</a:t>
            </a:r>
            <a:r>
              <a:rPr lang="pl-PL" dirty="0" err="1"/>
              <a:t>Seligman</a:t>
            </a:r>
            <a:r>
              <a:rPr lang="pl-PL" dirty="0"/>
              <a:t>, 2012):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/>
              <a:t>pozytywne emocje (ang. </a:t>
            </a:r>
            <a:r>
              <a:rPr lang="pl-PL" i="1" dirty="0" err="1"/>
              <a:t>positive</a:t>
            </a:r>
            <a:r>
              <a:rPr lang="pl-PL" i="1" dirty="0"/>
              <a:t> </a:t>
            </a:r>
            <a:r>
              <a:rPr lang="pl-PL" i="1" dirty="0" err="1"/>
              <a:t>emotion</a:t>
            </a:r>
            <a:r>
              <a:rPr lang="pl-PL" dirty="0"/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b="1" dirty="0"/>
              <a:t>zaangażowanie</a:t>
            </a:r>
            <a:r>
              <a:rPr lang="pl-PL" dirty="0"/>
              <a:t> (ang. </a:t>
            </a:r>
            <a:r>
              <a:rPr lang="pl-PL" i="1" dirty="0"/>
              <a:t>engagement</a:t>
            </a:r>
            <a:r>
              <a:rPr lang="pl-PL" dirty="0"/>
              <a:t>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/>
              <a:t>relacje (ang. </a:t>
            </a:r>
            <a:r>
              <a:rPr lang="pl-PL" i="1" dirty="0" err="1"/>
              <a:t>relationships</a:t>
            </a:r>
            <a:r>
              <a:rPr lang="pl-PL" dirty="0"/>
              <a:t>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/>
              <a:t>znaczenie i cel (ang. </a:t>
            </a:r>
            <a:r>
              <a:rPr lang="pl-PL" i="1" dirty="0" err="1"/>
              <a:t>meaning</a:t>
            </a:r>
            <a:r>
              <a:rPr lang="pl-PL" i="1" dirty="0"/>
              <a:t> and </a:t>
            </a:r>
            <a:r>
              <a:rPr lang="pl-PL" i="1" dirty="0" err="1"/>
              <a:t>purpose</a:t>
            </a:r>
            <a:r>
              <a:rPr lang="pl-PL" dirty="0"/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/>
              <a:t>osiągnięcie kompetencji (ang. </a:t>
            </a:r>
            <a:r>
              <a:rPr lang="pl-PL" i="1" dirty="0" err="1"/>
              <a:t>accomplishment</a:t>
            </a:r>
            <a:r>
              <a:rPr lang="pl-PL" i="1" dirty="0"/>
              <a:t>/</a:t>
            </a:r>
            <a:r>
              <a:rPr lang="pl-PL" i="1" dirty="0" err="1"/>
              <a:t>competence</a:t>
            </a:r>
            <a:r>
              <a:rPr lang="pl-PL" dirty="0"/>
              <a:t>).</a:t>
            </a:r>
          </a:p>
          <a:p>
            <a:endParaRPr lang="pl-PL" dirty="0"/>
          </a:p>
          <a:p>
            <a:endParaRPr lang="pl-PL" dirty="0"/>
          </a:p>
          <a:p>
            <a:endParaRPr lang="pl-PL" dirty="0"/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27932474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849745"/>
            <a:ext cx="9144000" cy="812800"/>
          </a:xfrm>
        </p:spPr>
        <p:txBody>
          <a:bodyPr>
            <a:normAutofit/>
          </a:bodyPr>
          <a:lstStyle/>
          <a:p>
            <a:r>
              <a:rPr lang="pl-PL" sz="4000" dirty="0"/>
              <a:t>Jakość kształcenia w okresie pandemii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838036"/>
            <a:ext cx="9144000" cy="3419765"/>
          </a:xfrm>
        </p:spPr>
        <p:txBody>
          <a:bodyPr/>
          <a:lstStyle/>
          <a:p>
            <a:r>
              <a:rPr lang="pl-PL" dirty="0"/>
              <a:t>Zaangażowanie to czynne uczestnictwo i aktywność w działaniu </a:t>
            </a:r>
          </a:p>
          <a:p>
            <a:r>
              <a:rPr lang="pl-PL" dirty="0"/>
              <a:t>(Mercer &amp; </a:t>
            </a:r>
            <a:r>
              <a:rPr lang="pl-PL" dirty="0" err="1"/>
              <a:t>Dörnyei</a:t>
            </a:r>
            <a:r>
              <a:rPr lang="pl-PL" dirty="0"/>
              <a:t>, 2020)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/>
              <a:t>Zaangażowanie poznawcze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/>
              <a:t>Zaangażowanie emocjonalne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/>
              <a:t>Zaangażowanie społeczne ze studentami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/>
              <a:t>Zaangażowanie społeczne z nauczycielami (</a:t>
            </a:r>
            <a:r>
              <a:rPr lang="pl-PL" dirty="0" err="1"/>
              <a:t>Klassen</a:t>
            </a:r>
            <a:r>
              <a:rPr lang="pl-PL" dirty="0"/>
              <a:t>, </a:t>
            </a:r>
            <a:r>
              <a:rPr lang="pl-PL" dirty="0" err="1"/>
              <a:t>Yerdelen</a:t>
            </a:r>
            <a:r>
              <a:rPr lang="pl-PL" dirty="0"/>
              <a:t> &amp; </a:t>
            </a:r>
            <a:r>
              <a:rPr lang="pl-PL" dirty="0" err="1"/>
              <a:t>Durksen</a:t>
            </a:r>
            <a:r>
              <a:rPr lang="pl-PL" dirty="0"/>
              <a:t>, 2013)</a:t>
            </a:r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31616599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849745"/>
            <a:ext cx="9144000" cy="732952"/>
          </a:xfrm>
        </p:spPr>
        <p:txBody>
          <a:bodyPr>
            <a:normAutofit/>
          </a:bodyPr>
          <a:lstStyle/>
          <a:p>
            <a:r>
              <a:rPr lang="pl-PL" sz="4000" dirty="0"/>
              <a:t>Jakość kształcenia w okresie pandemii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82697"/>
            <a:ext cx="9144000" cy="3675103"/>
          </a:xfrm>
        </p:spPr>
        <p:txBody>
          <a:bodyPr/>
          <a:lstStyle/>
          <a:p>
            <a:r>
              <a:rPr lang="pl-PL" b="1" dirty="0"/>
              <a:t>Pierwszy semestr pandemii</a:t>
            </a:r>
          </a:p>
          <a:p>
            <a:r>
              <a:rPr lang="pl-PL" dirty="0"/>
              <a:t>Poczta elektroniczna</a:t>
            </a:r>
          </a:p>
          <a:p>
            <a:r>
              <a:rPr lang="pl-PL" dirty="0"/>
              <a:t>Co tygodniowe materiały filmowe</a:t>
            </a:r>
          </a:p>
          <a:p>
            <a:r>
              <a:rPr lang="pl-PL" dirty="0"/>
              <a:t>Skany tekstów</a:t>
            </a:r>
          </a:p>
          <a:p>
            <a:r>
              <a:rPr lang="pl-PL" dirty="0"/>
              <a:t>Co tygodniowa refleksja na temat materiałów</a:t>
            </a:r>
          </a:p>
          <a:p>
            <a:r>
              <a:rPr lang="pl-PL" dirty="0"/>
              <a:t>(100 słów) (</a:t>
            </a:r>
            <a:r>
              <a:rPr lang="pl-PL" dirty="0" err="1"/>
              <a:t>deadlines</a:t>
            </a:r>
            <a:r>
              <a:rPr lang="pl-PL" dirty="0"/>
              <a:t>)</a:t>
            </a:r>
          </a:p>
          <a:p>
            <a:r>
              <a:rPr lang="pl-PL" dirty="0"/>
              <a:t>Nagrania wypowiedzi (</a:t>
            </a:r>
            <a:r>
              <a:rPr lang="pl-PL" dirty="0" err="1"/>
              <a:t>deadlines</a:t>
            </a:r>
            <a:r>
              <a:rPr lang="pl-PL" dirty="0"/>
              <a:t>)</a:t>
            </a:r>
          </a:p>
          <a:p>
            <a:r>
              <a:rPr lang="pl-PL" dirty="0"/>
              <a:t>Sprawozdania z realizacji zajęć</a:t>
            </a:r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2950527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868219"/>
            <a:ext cx="9144000" cy="822036"/>
          </a:xfrm>
        </p:spPr>
        <p:txBody>
          <a:bodyPr>
            <a:normAutofit/>
          </a:bodyPr>
          <a:lstStyle/>
          <a:p>
            <a:r>
              <a:rPr lang="pl-PL" sz="4000" dirty="0"/>
              <a:t>Jakość kształcenia w okresie pandemii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801091"/>
            <a:ext cx="9144000" cy="3456709"/>
          </a:xfrm>
        </p:spPr>
        <p:txBody>
          <a:bodyPr/>
          <a:lstStyle/>
          <a:p>
            <a:r>
              <a:rPr lang="pl-PL" b="1" dirty="0"/>
              <a:t>Drugi rok pandemii</a:t>
            </a:r>
          </a:p>
          <a:p>
            <a:r>
              <a:rPr lang="pl-PL" dirty="0" err="1"/>
              <a:t>Workspace</a:t>
            </a:r>
            <a:r>
              <a:rPr lang="pl-PL" dirty="0"/>
              <a:t> – platforma edukacyjna</a:t>
            </a:r>
          </a:p>
          <a:p>
            <a:r>
              <a:rPr lang="pl-PL" dirty="0" err="1"/>
              <a:t>Classroomy</a:t>
            </a:r>
            <a:endParaRPr lang="pl-PL" dirty="0"/>
          </a:p>
          <a:p>
            <a:r>
              <a:rPr lang="pl-PL" dirty="0"/>
              <a:t>Przesyłane materiały</a:t>
            </a:r>
          </a:p>
          <a:p>
            <a:r>
              <a:rPr lang="pl-PL" dirty="0"/>
              <a:t>Zajęcia online</a:t>
            </a:r>
          </a:p>
          <a:p>
            <a:r>
              <a:rPr lang="pl-PL" dirty="0"/>
              <a:t>Nagrania jako zadania domowe (</a:t>
            </a:r>
            <a:r>
              <a:rPr lang="pl-PL" dirty="0" err="1"/>
              <a:t>deadlines</a:t>
            </a:r>
            <a:r>
              <a:rPr lang="pl-PL" dirty="0"/>
              <a:t>)</a:t>
            </a:r>
          </a:p>
          <a:p>
            <a:r>
              <a:rPr lang="pl-PL" dirty="0"/>
              <a:t>Indywidualny feedback do nagrań</a:t>
            </a:r>
          </a:p>
          <a:p>
            <a:endParaRPr lang="pl-PL" dirty="0"/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24345824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831274"/>
            <a:ext cx="9144000" cy="729672"/>
          </a:xfrm>
        </p:spPr>
        <p:txBody>
          <a:bodyPr>
            <a:normAutofit/>
          </a:bodyPr>
          <a:lstStyle/>
          <a:p>
            <a:r>
              <a:rPr lang="pl-PL" sz="4000" dirty="0"/>
              <a:t>Jakość kształcenia w okresie po pandemii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773382"/>
            <a:ext cx="9144000" cy="3484418"/>
          </a:xfrm>
        </p:spPr>
        <p:txBody>
          <a:bodyPr>
            <a:normAutofit/>
          </a:bodyPr>
          <a:lstStyle/>
          <a:p>
            <a:r>
              <a:rPr lang="pl-PL" b="1" dirty="0"/>
              <a:t>Nauczanie hybrydowe</a:t>
            </a:r>
          </a:p>
          <a:p>
            <a:r>
              <a:rPr lang="pl-PL" dirty="0"/>
              <a:t>Wykłady online (zgodnie z wolą studentów)</a:t>
            </a:r>
          </a:p>
          <a:p>
            <a:r>
              <a:rPr lang="pl-PL" dirty="0"/>
              <a:t>Konsultacje online i stacjonarnie </a:t>
            </a:r>
          </a:p>
          <a:p>
            <a:r>
              <a:rPr lang="pl-PL" dirty="0"/>
              <a:t>Ćwiczenia i warsztaty stacjonarnie</a:t>
            </a:r>
          </a:p>
          <a:p>
            <a:r>
              <a:rPr lang="pl-PL" dirty="0"/>
              <a:t>Materiały załączane w </a:t>
            </a:r>
            <a:r>
              <a:rPr lang="pl-PL" dirty="0" err="1"/>
              <a:t>classroomach</a:t>
            </a:r>
            <a:endParaRPr lang="pl-PL" dirty="0"/>
          </a:p>
          <a:p>
            <a:r>
              <a:rPr lang="pl-PL" dirty="0"/>
              <a:t>Nagrania studentów załączane w </a:t>
            </a:r>
            <a:r>
              <a:rPr lang="pl-PL" dirty="0" err="1"/>
              <a:t>classroomach</a:t>
            </a:r>
            <a:r>
              <a:rPr lang="pl-PL" dirty="0"/>
              <a:t> (</a:t>
            </a:r>
            <a:r>
              <a:rPr lang="pl-PL" dirty="0" err="1"/>
              <a:t>deadlines</a:t>
            </a:r>
            <a:r>
              <a:rPr lang="pl-PL" dirty="0"/>
              <a:t>)</a:t>
            </a:r>
          </a:p>
          <a:p>
            <a:r>
              <a:rPr lang="pl-PL" dirty="0"/>
              <a:t>Prace studentów załączane w </a:t>
            </a:r>
            <a:r>
              <a:rPr lang="pl-PL" dirty="0" err="1"/>
              <a:t>classroomach</a:t>
            </a:r>
            <a:r>
              <a:rPr lang="pl-PL" dirty="0"/>
              <a:t> (</a:t>
            </a:r>
            <a:r>
              <a:rPr lang="pl-PL" dirty="0" err="1"/>
              <a:t>deadlines</a:t>
            </a:r>
            <a:r>
              <a:rPr lang="pl-PL" dirty="0"/>
              <a:t>)</a:t>
            </a:r>
          </a:p>
          <a:p>
            <a:endParaRPr lang="pl-PL" dirty="0"/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4190690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6268" y="1241719"/>
            <a:ext cx="6985000" cy="3934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156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427" y="1122363"/>
            <a:ext cx="6978902" cy="3964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3408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872" y="589709"/>
            <a:ext cx="7088909" cy="4736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3911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963461"/>
            <a:ext cx="9144000" cy="662139"/>
          </a:xfrm>
        </p:spPr>
        <p:txBody>
          <a:bodyPr>
            <a:normAutofit fontScale="90000"/>
          </a:bodyPr>
          <a:lstStyle/>
          <a:p>
            <a:r>
              <a:rPr lang="pl-PL" sz="4400" dirty="0"/>
              <a:t>S</a:t>
            </a:r>
            <a:r>
              <a:rPr lang="pl-PL" sz="4000" dirty="0"/>
              <a:t>trefa relaksu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164" y="1625600"/>
            <a:ext cx="5758104" cy="3612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6687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47" y="273204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542808"/>
          </a:xfrm>
        </p:spPr>
        <p:txBody>
          <a:bodyPr>
            <a:normAutofit fontScale="90000"/>
          </a:bodyPr>
          <a:lstStyle/>
          <a:p>
            <a:r>
              <a:rPr lang="pl-PL" sz="4000" dirty="0"/>
              <a:t>Kurs języka polskiego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4283243"/>
            <a:ext cx="9144000" cy="490888"/>
          </a:xfrm>
        </p:spPr>
        <p:txBody>
          <a:bodyPr>
            <a:normAutofit/>
          </a:bodyPr>
          <a:lstStyle/>
          <a:p>
            <a:r>
              <a:rPr lang="pl-PL" dirty="0"/>
              <a:t>Dla Ukraińców</a:t>
            </a:r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763" y="1122363"/>
            <a:ext cx="4082473" cy="3901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318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638704"/>
          </a:xfrm>
        </p:spPr>
        <p:txBody>
          <a:bodyPr>
            <a:normAutofit fontScale="90000"/>
          </a:bodyPr>
          <a:lstStyle/>
          <a:p>
            <a:r>
              <a:rPr lang="pl-PL" sz="4000" dirty="0"/>
              <a:t>Przykład zadania poprawionego online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787" y="1744143"/>
            <a:ext cx="4599902" cy="3449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5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799570"/>
          </a:xfrm>
        </p:spPr>
        <p:txBody>
          <a:bodyPr/>
          <a:lstStyle/>
          <a:p>
            <a:r>
              <a:rPr lang="pl-PL" sz="4000" dirty="0"/>
              <a:t>Przykład nagrania studentów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/>
              <a:t>PNJA – fonetyka </a:t>
            </a:r>
          </a:p>
          <a:p>
            <a:r>
              <a:rPr lang="pl-PL" dirty="0"/>
              <a:t>PNJA – komunikacja ustna</a:t>
            </a:r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3297315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766619"/>
            <a:ext cx="9144000" cy="766618"/>
          </a:xfrm>
        </p:spPr>
        <p:txBody>
          <a:bodyPr>
            <a:normAutofit/>
          </a:bodyPr>
          <a:lstStyle/>
          <a:p>
            <a:r>
              <a:rPr lang="pl-PL" sz="4000" dirty="0"/>
              <a:t>Bibliografia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634837"/>
            <a:ext cx="9144000" cy="3622964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en-GB" dirty="0" err="1"/>
              <a:t>Klassen</a:t>
            </a:r>
            <a:r>
              <a:rPr lang="en-GB" dirty="0"/>
              <a:t>, R. M., </a:t>
            </a:r>
            <a:r>
              <a:rPr lang="en-GB" dirty="0" err="1"/>
              <a:t>Yerdelen</a:t>
            </a:r>
            <a:r>
              <a:rPr lang="en-GB" dirty="0"/>
              <a:t>, S. &amp; </a:t>
            </a:r>
            <a:r>
              <a:rPr lang="en-GB" dirty="0" err="1"/>
              <a:t>Durksen</a:t>
            </a:r>
            <a:r>
              <a:rPr lang="en-GB" dirty="0"/>
              <a:t>, T. L. (2013). Measuring teacher engagement: Development of the engaged teachers scale (ETS). </a:t>
            </a:r>
            <a:r>
              <a:rPr lang="en-GB" i="1" dirty="0"/>
              <a:t>Frontline Learning Research</a:t>
            </a:r>
            <a:r>
              <a:rPr lang="en-GB" dirty="0"/>
              <a:t>, 1(2). 33-52. </a:t>
            </a:r>
            <a:r>
              <a:rPr lang="en-GB" dirty="0" err="1"/>
              <a:t>doi</a:t>
            </a:r>
            <a:r>
              <a:rPr lang="en-GB" dirty="0"/>
              <a:t>: 10.14786/flr.v1i2.44.</a:t>
            </a:r>
            <a:endParaRPr lang="pl-PL" dirty="0"/>
          </a:p>
          <a:p>
            <a:pPr algn="l"/>
            <a:r>
              <a:rPr lang="pl-PL" dirty="0"/>
              <a:t>Łukasiński, W. (2011). Wpływ kultury jakości na funkcjonowanie organizacji. </a:t>
            </a:r>
            <a:r>
              <a:rPr lang="pl-PL" i="1" dirty="0"/>
              <a:t>Przegląd Organizacji</a:t>
            </a:r>
            <a:r>
              <a:rPr lang="pl-PL" dirty="0"/>
              <a:t>, Nr 6, 38-41.</a:t>
            </a:r>
          </a:p>
          <a:p>
            <a:pPr algn="l"/>
            <a:r>
              <a:rPr lang="en-US" dirty="0"/>
              <a:t>Mercer, S.,</a:t>
            </a:r>
            <a:r>
              <a:rPr lang="pl-PL" dirty="0"/>
              <a:t> &amp;</a:t>
            </a:r>
            <a:r>
              <a:rPr lang="en-US" dirty="0"/>
              <a:t> Gregersen, T. (2020)</a:t>
            </a:r>
            <a:r>
              <a:rPr lang="pl-PL" dirty="0"/>
              <a:t>.</a:t>
            </a:r>
            <a:r>
              <a:rPr lang="en-US" i="1" dirty="0"/>
              <a:t> Teacher Wellbeing</a:t>
            </a:r>
            <a:r>
              <a:rPr lang="pl-PL" dirty="0"/>
              <a:t>.</a:t>
            </a:r>
            <a:r>
              <a:rPr lang="en-US" dirty="0"/>
              <a:t> Oxford: Oxford University Press.</a:t>
            </a:r>
            <a:endParaRPr lang="pl-PL" dirty="0"/>
          </a:p>
          <a:p>
            <a:pPr algn="l"/>
            <a:r>
              <a:rPr lang="pl-PL" dirty="0"/>
              <a:t>Mercer, S. &amp; </a:t>
            </a:r>
            <a:r>
              <a:rPr lang="pl-PL" dirty="0" err="1"/>
              <a:t>Dörnyei</a:t>
            </a:r>
            <a:r>
              <a:rPr lang="pl-PL" dirty="0"/>
              <a:t>, Z. (2020). </a:t>
            </a:r>
            <a:r>
              <a:rPr lang="pl-PL" i="1" dirty="0" err="1"/>
              <a:t>Engaging</a:t>
            </a:r>
            <a:r>
              <a:rPr lang="pl-PL" i="1" dirty="0"/>
              <a:t> Language </a:t>
            </a:r>
            <a:r>
              <a:rPr lang="pl-PL" i="1" dirty="0" err="1"/>
              <a:t>Learners</a:t>
            </a:r>
            <a:r>
              <a:rPr lang="pl-PL" i="1" dirty="0"/>
              <a:t> in </a:t>
            </a:r>
            <a:r>
              <a:rPr lang="pl-PL" i="1" dirty="0" err="1"/>
              <a:t>Contemporary</a:t>
            </a:r>
            <a:r>
              <a:rPr lang="pl-PL" i="1" dirty="0"/>
              <a:t> </a:t>
            </a:r>
            <a:r>
              <a:rPr lang="pl-PL" i="1" dirty="0" err="1"/>
              <a:t>Classrooms</a:t>
            </a:r>
            <a:r>
              <a:rPr lang="pl-PL" dirty="0"/>
              <a:t>. Cambridge: Cambridge University Press.</a:t>
            </a:r>
          </a:p>
          <a:p>
            <a:pPr algn="l"/>
            <a:r>
              <a:rPr lang="pl-PL" dirty="0"/>
              <a:t>Mercer, S., </a:t>
            </a:r>
            <a:r>
              <a:rPr lang="pl-PL" dirty="0" err="1"/>
              <a:t>Hockly</a:t>
            </a:r>
            <a:r>
              <a:rPr lang="pl-PL" dirty="0"/>
              <a:t>, N., </a:t>
            </a:r>
            <a:r>
              <a:rPr lang="pl-PL" dirty="0" err="1"/>
              <a:t>Stobart</a:t>
            </a:r>
            <a:r>
              <a:rPr lang="pl-PL" dirty="0"/>
              <a:t>, G., &amp; </a:t>
            </a:r>
            <a:r>
              <a:rPr lang="pl-PL" dirty="0" err="1"/>
              <a:t>Galés</a:t>
            </a:r>
            <a:r>
              <a:rPr lang="pl-PL" dirty="0"/>
              <a:t>, N. L. (2021). </a:t>
            </a:r>
            <a:r>
              <a:rPr lang="pl-PL" i="1" dirty="0"/>
              <a:t>Global </a:t>
            </a:r>
            <a:r>
              <a:rPr lang="pl-PL" i="1" dirty="0" err="1"/>
              <a:t>skills</a:t>
            </a:r>
            <a:r>
              <a:rPr lang="pl-PL" i="1" dirty="0"/>
              <a:t>: </a:t>
            </a:r>
            <a:r>
              <a:rPr lang="pl-PL" i="1" dirty="0" err="1"/>
              <a:t>Creating</a:t>
            </a:r>
            <a:r>
              <a:rPr lang="pl-PL" i="1" dirty="0"/>
              <a:t> </a:t>
            </a:r>
            <a:r>
              <a:rPr lang="pl-PL" i="1" dirty="0" err="1"/>
              <a:t>Empowered</a:t>
            </a:r>
            <a:r>
              <a:rPr lang="pl-PL" i="1" dirty="0"/>
              <a:t> 21st Century </a:t>
            </a:r>
            <a:r>
              <a:rPr lang="pl-PL" i="1" dirty="0" err="1"/>
              <a:t>Citizens</a:t>
            </a:r>
            <a:r>
              <a:rPr lang="pl-PL" dirty="0"/>
              <a:t>. Oxford: Oxford University Press. https://elt.oup.com/feature/global/expert/global-skills</a:t>
            </a:r>
          </a:p>
          <a:p>
            <a:pPr algn="l"/>
            <a:r>
              <a:rPr lang="en-US" dirty="0"/>
              <a:t>Seligman, M. E. P. (2012)</a:t>
            </a:r>
            <a:r>
              <a:rPr lang="pl-PL" dirty="0"/>
              <a:t>.</a:t>
            </a:r>
            <a:r>
              <a:rPr lang="en-US" dirty="0"/>
              <a:t> </a:t>
            </a:r>
            <a:r>
              <a:rPr lang="en-US" i="1" dirty="0"/>
              <a:t>Flourish. A Visionary New Understanding of Happiness and Well-being</a:t>
            </a:r>
            <a:r>
              <a:rPr lang="pl-PL" dirty="0"/>
              <a:t>.</a:t>
            </a:r>
            <a:r>
              <a:rPr lang="en-US" dirty="0"/>
              <a:t> New York: Free Press.</a:t>
            </a:r>
            <a:endParaRPr lang="en-GB" dirty="0"/>
          </a:p>
          <a:p>
            <a:pPr algn="l"/>
            <a:endParaRPr lang="pl-PL" dirty="0"/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xmlns="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23141753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163349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4DDF947D9F9C443AC83B8C85C44A40D" ma:contentTypeVersion="13" ma:contentTypeDescription="Utwórz nowy dokument." ma:contentTypeScope="" ma:versionID="c6cbaab44b94b3252765fd25092c7154">
  <xsd:schema xmlns:xsd="http://www.w3.org/2001/XMLSchema" xmlns:xs="http://www.w3.org/2001/XMLSchema" xmlns:p="http://schemas.microsoft.com/office/2006/metadata/properties" xmlns:ns3="b24c386d-c67d-4c75-94a8-b9ff2c9bbc85" xmlns:ns4="ea16c8db-ba20-4341-9ad6-2b8ca3ebd40a" targetNamespace="http://schemas.microsoft.com/office/2006/metadata/properties" ma:root="true" ma:fieldsID="836f2c1cec08cbc139efc1bb79ea7c20" ns3:_="" ns4:_="">
    <xsd:import namespace="b24c386d-c67d-4c75-94a8-b9ff2c9bbc85"/>
    <xsd:import namespace="ea16c8db-ba20-4341-9ad6-2b8ca3ebd40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4c386d-c67d-4c75-94a8-b9ff2c9bbc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16c8db-ba20-4341-9ad6-2b8ca3ebd40a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Udostępniani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Udostępnione dla — szczegóły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krót wskazówki dotyczącej udostępniania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5BB8497-F31E-418B-8CD1-BFA85FA79443}">
  <ds:schemaRefs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b24c386d-c67d-4c75-94a8-b9ff2c9bbc85"/>
    <ds:schemaRef ds:uri="http://purl.org/dc/elements/1.1/"/>
    <ds:schemaRef ds:uri="http://schemas.microsoft.com/office/2006/metadata/properties"/>
    <ds:schemaRef ds:uri="http://purl.org/dc/dcmitype/"/>
    <ds:schemaRef ds:uri="http://schemas.microsoft.com/office/infopath/2007/PartnerControls"/>
    <ds:schemaRef ds:uri="ea16c8db-ba20-4341-9ad6-2b8ca3ebd40a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1B331873-EC8C-4B6B-8DFC-43680BCC80E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88B8ACF-A1BA-4490-B224-935DA1F6238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24c386d-c67d-4c75-94a8-b9ff2c9bbc85"/>
    <ds:schemaRef ds:uri="ea16c8db-ba20-4341-9ad6-2b8ca3ebd40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465</TotalTime>
  <Words>798</Words>
  <Application>Microsoft Office PowerPoint</Application>
  <PresentationFormat>Širokoúhlá obrazovka</PresentationFormat>
  <Paragraphs>114</Paragraphs>
  <Slides>27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Motyw pakietu Office</vt:lpstr>
      <vt:lpstr>Budowanie kultury jakości</vt:lpstr>
      <vt:lpstr>Collegium Witelona Uczelnia Państwowa w Legnicy</vt:lpstr>
      <vt:lpstr>Budowanie kultury jakości</vt:lpstr>
      <vt:lpstr>Kultura jakości</vt:lpstr>
      <vt:lpstr>Uczelniany Zespół ds. Jakości Kształcenia Wydziałowy Zespół ds. Jakości Kształcenia</vt:lpstr>
      <vt:lpstr>Uczelniany Zespół ds. Jakości Kształcenia:</vt:lpstr>
      <vt:lpstr>Wydziałowy Zespół ds. Jakości Kształcenia</vt:lpstr>
      <vt:lpstr>Komisja Programowa</vt:lpstr>
      <vt:lpstr>Komisja Programowa</vt:lpstr>
      <vt:lpstr>Komisja Programowa</vt:lpstr>
      <vt:lpstr>Kierownik Zakładu</vt:lpstr>
      <vt:lpstr>Jakość kształcenia przed pandemią</vt:lpstr>
      <vt:lpstr>Jakość kształcenia w okresie pandemii</vt:lpstr>
      <vt:lpstr>Jakość kształcenia w okresie pandemii</vt:lpstr>
      <vt:lpstr>Jakość kształcenia w okresie pandemii</vt:lpstr>
      <vt:lpstr>Jakość kształcenia w okresie pandemii</vt:lpstr>
      <vt:lpstr>Jakość kształcenia w okresie pandemii</vt:lpstr>
      <vt:lpstr>Jakość kształcenia w okresie po pandemii</vt:lpstr>
      <vt:lpstr>Prezentace aplikace PowerPoint</vt:lpstr>
      <vt:lpstr>Prezentace aplikace PowerPoint</vt:lpstr>
      <vt:lpstr>Prezentace aplikace PowerPoint</vt:lpstr>
      <vt:lpstr>Strefa relaksu</vt:lpstr>
      <vt:lpstr>Kurs języka polskiego</vt:lpstr>
      <vt:lpstr>Przykład zadania poprawionego online</vt:lpstr>
      <vt:lpstr>Przykład nagrania studentów</vt:lpstr>
      <vt:lpstr>Bibliografia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Prezentacja jakość kształcenia</dc:creator>
  <cp:lastModifiedBy>Miluše Matějcová</cp:lastModifiedBy>
  <cp:revision>39</cp:revision>
  <dcterms:created xsi:type="dcterms:W3CDTF">2022-04-26T12:32:41Z</dcterms:created>
  <dcterms:modified xsi:type="dcterms:W3CDTF">2022-11-22T10:56:04Z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0x01010004DDF947D9F9C443AC83B8C85C44A40D</vt:lpwstr>
  </property>
</Properties>
</file>