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přesun snímku</a:t>
            </a: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2000" b="0" strike="noStrike" spc="-1">
                <a:latin typeface="Arial"/>
              </a:rPr>
              <a:t>Klikněte pro úpravu formátu komentářů</a:t>
            </a:r>
          </a:p>
        </p:txBody>
      </p:sp>
      <p:sp>
        <p:nvSpPr>
          <p:cNvPr id="85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&lt;záhlaví&gt;</a:t>
            </a:r>
          </a:p>
        </p:txBody>
      </p:sp>
      <p:sp>
        <p:nvSpPr>
          <p:cNvPr id="86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r"/>
            <a:r>
              <a:rPr lang="cs-CZ" sz="1400" b="0" strike="noStrike" spc="-1">
                <a:latin typeface="Times New Roman"/>
              </a:rPr>
              <a:t>&lt;datum/čas&gt;</a:t>
            </a:r>
          </a:p>
        </p:txBody>
      </p:sp>
      <p:sp>
        <p:nvSpPr>
          <p:cNvPr id="87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r>
              <a:rPr lang="cs-CZ" sz="1400" b="0" strike="noStrike" spc="-1">
                <a:latin typeface="Times New Roman"/>
              </a:rPr>
              <a:t>&lt;zápatí&gt;</a:t>
            </a:r>
          </a:p>
        </p:txBody>
      </p:sp>
      <p:sp>
        <p:nvSpPr>
          <p:cNvPr id="88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/>
            <a:fld id="{D5E76F39-F56A-43CE-A68C-ECB71A3D5290}" type="slidenum">
              <a:rPr lang="cs-CZ" sz="1400" b="0" strike="noStrike" spc="-1">
                <a:latin typeface="Times New Roman"/>
              </a:rPr>
              <a:t>‹#›</a:t>
            </a:fld>
            <a:endParaRPr lang="cs-CZ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75726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4813" cy="3084513"/>
          </a:xfrm>
          <a:prstGeom prst="rect">
            <a:avLst/>
          </a:prstGeom>
          <a:ln w="0">
            <a:noFill/>
          </a:ln>
        </p:spPr>
      </p:sp>
      <p:sp>
        <p:nvSpPr>
          <p:cNvPr id="21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5320" cy="3599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endParaRPr lang="cs-CZ" sz="2000" b="0" strike="noStrike" spc="-1"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0720" cy="45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r">
              <a:lnSpc>
                <a:spcPct val="100000"/>
              </a:lnSpc>
            </a:pPr>
            <a:fld id="{6C319FDF-70B6-479E-B61B-74BDA6266DAA}" type="slidenum">
              <a:rPr lang="cs-CZ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29</a:t>
            </a:fld>
            <a:endParaRPr lang="cs-CZ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334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603360" y="1680840"/>
            <a:ext cx="1078128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603360" y="1680840"/>
            <a:ext cx="10781280" cy="13716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0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/>
          </p:nvPr>
        </p:nvSpPr>
        <p:spPr>
          <a:xfrm>
            <a:off x="431928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/>
          </p:nvPr>
        </p:nvSpPr>
        <p:spPr>
          <a:xfrm>
            <a:off x="8028720" y="160452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/>
          </p:nvPr>
        </p:nvSpPr>
        <p:spPr>
          <a:xfrm>
            <a:off x="431928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/>
          </p:nvPr>
        </p:nvSpPr>
        <p:spPr>
          <a:xfrm>
            <a:off x="8028720" y="3682080"/>
            <a:ext cx="35326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B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/>
          <p:nvPr/>
        </p:nvSpPr>
        <p:spPr>
          <a:xfrm>
            <a:off x="0" y="0"/>
            <a:ext cx="12191040" cy="6856920"/>
          </a:xfrm>
          <a:prstGeom prst="rect">
            <a:avLst/>
          </a:prstGeom>
          <a:solidFill>
            <a:srgbClr val="50B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18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080" cy="3976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latin typeface="Arial"/>
              </a:rPr>
              <a:t>Sedmá úroveň</a:t>
            </a:r>
          </a:p>
        </p:txBody>
      </p:sp>
      <p:sp>
        <p:nvSpPr>
          <p:cNvPr id="3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Footer</a:t>
            </a:r>
            <a:endParaRPr lang="cs-CZ" sz="950" b="0" strike="noStrike" spc="-1"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sldNum"/>
          </p:nvPr>
        </p:nvSpPr>
        <p:spPr>
          <a:xfrm>
            <a:off x="8763840" y="5876280"/>
            <a:ext cx="2925000" cy="1396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F935BAB5-A54B-4D54-9974-3A35EF426542}" type="slidenum">
              <a:rPr lang="cs-CZ" sz="10300" b="0" strike="noStrike" spc="-1">
                <a:solidFill>
                  <a:srgbClr val="FFFFFF">
                    <a:alpha val="25000"/>
                  </a:srgbClr>
                </a:solidFill>
                <a:latin typeface="Calibri Light"/>
              </a:rPr>
              <a:t>‹#›</a:t>
            </a:fld>
            <a:endParaRPr lang="cs-CZ" sz="10300" b="0" strike="noStrike" spc="-1"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dt"/>
          </p:nvPr>
        </p:nvSpPr>
        <p:spPr>
          <a:xfrm>
            <a:off x="685800" y="6412320"/>
            <a:ext cx="41137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Footer</a:t>
            </a:r>
            <a:endParaRPr lang="cs-CZ" sz="950" b="0" strike="noStrike" spc="-1">
              <a:latin typeface="Times New Roman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ldNum"/>
          </p:nvPr>
        </p:nvSpPr>
        <p:spPr>
          <a:xfrm>
            <a:off x="8763840" y="5876280"/>
            <a:ext cx="2925000" cy="1396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r">
              <a:lnSpc>
                <a:spcPct val="100000"/>
              </a:lnSpc>
            </a:pPr>
            <a:fld id="{01DF752E-115B-4D2D-8C46-CCF6EFE1566A}" type="slidenum">
              <a:rPr lang="cs-CZ" sz="10300" b="0" strike="noStrike" spc="-1">
                <a:solidFill>
                  <a:srgbClr val="50B4C8">
                    <a:alpha val="25000"/>
                  </a:srgbClr>
                </a:solidFill>
                <a:latin typeface="Calibri Light"/>
              </a:rPr>
              <a:t>‹#›</a:t>
            </a:fld>
            <a:endParaRPr lang="cs-CZ" sz="10300" b="0" strike="noStrike" spc="-1">
              <a:latin typeface="Times New Roman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dt"/>
          </p:nvPr>
        </p:nvSpPr>
        <p:spPr>
          <a:xfrm>
            <a:off x="685800" y="6412320"/>
            <a:ext cx="41137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endParaRPr lang="cs-CZ" sz="2400" b="0" strike="noStrike" spc="-1">
              <a:latin typeface="Times New Roman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4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603360" y="770400"/>
            <a:ext cx="10781280" cy="33516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80000"/>
              </a:lnSpc>
            </a:pPr>
            <a:r>
              <a:rPr lang="cs-CZ" sz="8800" b="0" strike="noStrike" spc="-120">
                <a:solidFill>
                  <a:srgbClr val="FFFFFF"/>
                </a:solidFill>
                <a:latin typeface="Calibri Light"/>
              </a:rPr>
              <a:t>Inflacja i jej skutki</a:t>
            </a:r>
            <a:endParaRPr lang="cs-CZ" sz="8800" b="0" strike="noStrike" spc="-1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subTitle"/>
          </p:nvPr>
        </p:nvSpPr>
        <p:spPr>
          <a:xfrm>
            <a:off x="667440" y="5350320"/>
            <a:ext cx="9227160" cy="1029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FFFFFF"/>
                </a:solidFill>
                <a:latin typeface="Calibri Light"/>
              </a:rPr>
              <a:t>Ing. Martin Sládek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2800" b="0" strike="noStrike" spc="-1">
                <a:solidFill>
                  <a:srgbClr val="FFFFFF"/>
                </a:solidFill>
                <a:latin typeface="Calibri Light"/>
              </a:rPr>
              <a:t>28.4.2022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91" name="Zástupný symbol pro obsah 4"/>
          <p:cNvPicPr/>
          <p:nvPr/>
        </p:nvPicPr>
        <p:blipFill>
          <a:blip r:embed="rId2"/>
          <a:stretch/>
        </p:blipFill>
        <p:spPr>
          <a:xfrm>
            <a:off x="2232720" y="2250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92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89359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Co to jest inflacja?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</a:pPr>
            <a:endParaRPr lang="cs-CZ" sz="32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ciągły wzrost cen w gospodarce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Arial"/>
              <a:buChar char="•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osłabienie siły nabywczej pieniądza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95" name="Zástupný symbol pro obsah 4"/>
          <p:cNvPicPr/>
          <p:nvPr/>
        </p:nvPicPr>
        <p:blipFill>
          <a:blip r:embed="rId2"/>
          <a:stretch/>
        </p:blipFill>
        <p:spPr>
          <a:xfrm>
            <a:off x="243540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96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Co to jest deflacja?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długookresowy spadek większości cen w gospodarce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99" name="Zástupný symbol pro obsah 4"/>
          <p:cNvPicPr/>
          <p:nvPr/>
        </p:nvPicPr>
        <p:blipFill>
          <a:blip r:embed="rId2"/>
          <a:stretch/>
        </p:blipFill>
        <p:spPr>
          <a:xfrm>
            <a:off x="314712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00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Co to jest stagflacja?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32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stagnacja gospodarcza w połączeniu z wysoką inflacją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np. w latach 70-tych celowe obniżenie produkcji ropy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03" name="Zástupný symbol pro obsah 4"/>
          <p:cNvPicPr/>
          <p:nvPr/>
        </p:nvPicPr>
        <p:blipFill>
          <a:blip r:embed="rId2"/>
          <a:stretch/>
        </p:blipFill>
        <p:spPr>
          <a:xfrm>
            <a:off x="244548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04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przyrost indeksu zmiany cen towarów i usług konsumpcyjnych (CPI)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dane gromadzi Czeski Urząd Statystyczny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najczęściej wyrażona jako przyrost indeksu CPI w stosunku do odpowiedniego miesiąca roku poprzedniego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w Czechach inflacja mierzona jest innymi metodami niż pomiary prowadzeone prze  Eurostat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07" name="Zástupný symbol pro obsah 4"/>
          <p:cNvPicPr/>
          <p:nvPr/>
        </p:nvPicPr>
        <p:blipFill>
          <a:blip r:embed="rId2"/>
          <a:stretch/>
        </p:blipFill>
        <p:spPr>
          <a:xfrm>
            <a:off x="244548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08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10" name="Zástupný obsah 6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2160000" y="1800000"/>
            <a:ext cx="7923600" cy="4614480"/>
          </a:xfrm>
          <a:prstGeom prst="rect">
            <a:avLst/>
          </a:prstGeom>
          <a:ln w="0">
            <a:noFill/>
          </a:ln>
        </p:spPr>
      </p:pic>
      <p:pic>
        <p:nvPicPr>
          <p:cNvPr id="111" name="Zástupný symbol pro obsah 4"/>
          <p:cNvPicPr/>
          <p:nvPr/>
        </p:nvPicPr>
        <p:blipFill>
          <a:blip r:embed="rId3"/>
          <a:stretch/>
        </p:blipFill>
        <p:spPr>
          <a:xfrm>
            <a:off x="2435400" y="2523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12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6137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14" name="Zástupný obsah 4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1945080" y="1770480"/>
            <a:ext cx="8314200" cy="4708800"/>
          </a:xfrm>
          <a:prstGeom prst="rect">
            <a:avLst/>
          </a:prstGeom>
          <a:ln w="0">
            <a:noFill/>
          </a:ln>
        </p:spPr>
      </p:pic>
      <p:pic>
        <p:nvPicPr>
          <p:cNvPr id="115" name="Zástupný symbol pro obsah 4"/>
          <p:cNvPicPr/>
          <p:nvPr/>
        </p:nvPicPr>
        <p:blipFill>
          <a:blip r:embed="rId3"/>
          <a:stretch/>
        </p:blipFill>
        <p:spPr>
          <a:xfrm>
            <a:off x="2435400" y="20124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16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784764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18" name="Zástupný obsah 4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2296080" y="1789920"/>
            <a:ext cx="7493760" cy="4763520"/>
          </a:xfrm>
          <a:prstGeom prst="rect">
            <a:avLst/>
          </a:prstGeom>
          <a:ln w="0">
            <a:noFill/>
          </a:ln>
        </p:spPr>
      </p:pic>
      <p:pic>
        <p:nvPicPr>
          <p:cNvPr id="119" name="Zástupný symbol pro obsah 4"/>
          <p:cNvPicPr/>
          <p:nvPr/>
        </p:nvPicPr>
        <p:blipFill>
          <a:blip r:embed="rId3"/>
          <a:stretch/>
        </p:blipFill>
        <p:spPr>
          <a:xfrm>
            <a:off x="2435400" y="1548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20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85780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22" name="Zástupný obsah 4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2212560" y="1735200"/>
            <a:ext cx="7866720" cy="4752360"/>
          </a:xfrm>
          <a:prstGeom prst="rect">
            <a:avLst/>
          </a:prstGeom>
          <a:ln w="0">
            <a:noFill/>
          </a:ln>
        </p:spPr>
      </p:pic>
      <p:pic>
        <p:nvPicPr>
          <p:cNvPr id="123" name="Zástupný symbol pro obsah 4"/>
          <p:cNvPicPr/>
          <p:nvPr/>
        </p:nvPicPr>
        <p:blipFill>
          <a:blip r:embed="rId3"/>
          <a:stretch/>
        </p:blipFill>
        <p:spPr>
          <a:xfrm>
            <a:off x="2435400" y="21204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24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68356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26" name="Zástupný obsah 4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2280600" y="1740240"/>
            <a:ext cx="7525080" cy="4813560"/>
          </a:xfrm>
          <a:prstGeom prst="rect">
            <a:avLst/>
          </a:prstGeom>
          <a:ln w="0">
            <a:noFill/>
          </a:ln>
        </p:spPr>
      </p:pic>
      <p:pic>
        <p:nvPicPr>
          <p:cNvPr id="127" name="Zástupný symbol pro obsah 4"/>
          <p:cNvPicPr/>
          <p:nvPr/>
        </p:nvPicPr>
        <p:blipFill>
          <a:blip r:embed="rId3"/>
          <a:stretch/>
        </p:blipFill>
        <p:spPr>
          <a:xfrm>
            <a:off x="2435400" y="26748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28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54424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30" name="Zástupný obsah 4" descr="Obsah obrázku stůl&#10;&#10;Popis byl vytvořen automaticky"/>
          <p:cNvPicPr/>
          <p:nvPr/>
        </p:nvPicPr>
        <p:blipFill>
          <a:blip r:embed="rId2"/>
          <a:stretch/>
        </p:blipFill>
        <p:spPr>
          <a:xfrm>
            <a:off x="2435400" y="1749960"/>
            <a:ext cx="7071120" cy="4725000"/>
          </a:xfrm>
          <a:prstGeom prst="rect">
            <a:avLst/>
          </a:prstGeom>
          <a:ln w="0">
            <a:noFill/>
          </a:ln>
        </p:spPr>
      </p:pic>
      <p:pic>
        <p:nvPicPr>
          <p:cNvPr id="131" name="Zástupný symbol pro obsah 4"/>
          <p:cNvPicPr/>
          <p:nvPr/>
        </p:nvPicPr>
        <p:blipFill>
          <a:blip r:embed="rId3"/>
          <a:stretch/>
        </p:blipFill>
        <p:spPr>
          <a:xfrm>
            <a:off x="2435400" y="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32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41356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57360" y="18000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mierzy się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34" name="Zástupný obsah 4" descr="Obsah obrázku text&#10;&#10;Popis byl vytvořen automaticky"/>
          <p:cNvPicPr/>
          <p:nvPr/>
        </p:nvPicPr>
        <p:blipFill>
          <a:blip r:embed="rId2"/>
          <a:stretch/>
        </p:blipFill>
        <p:spPr>
          <a:xfrm>
            <a:off x="2022480" y="1495440"/>
            <a:ext cx="8041320" cy="4803840"/>
          </a:xfrm>
          <a:prstGeom prst="rect">
            <a:avLst/>
          </a:prstGeom>
          <a:ln w="0">
            <a:noFill/>
          </a:ln>
        </p:spPr>
      </p:pic>
      <p:pic>
        <p:nvPicPr>
          <p:cNvPr id="135" name="Zástupný symbol pro obsah 4"/>
          <p:cNvPicPr/>
          <p:nvPr/>
        </p:nvPicPr>
        <p:blipFill>
          <a:blip r:embed="rId3"/>
          <a:stretch/>
        </p:blipFill>
        <p:spPr>
          <a:xfrm>
            <a:off x="2435400" y="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36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63136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4800" b="0" strike="noStrike" spc="-120">
                <a:solidFill>
                  <a:srgbClr val="50B4C8"/>
                </a:solidFill>
                <a:latin typeface="Calibri Light"/>
              </a:rPr>
              <a:t>Rozwój inflacji, aktualny poziom i cel inflacyjny CzBN</a:t>
            </a:r>
            <a:endParaRPr lang="cs-CZ" sz="4800" b="0" strike="noStrike" spc="-1">
              <a:latin typeface="Arial"/>
            </a:endParaRPr>
          </a:p>
        </p:txBody>
      </p:sp>
      <p:pic>
        <p:nvPicPr>
          <p:cNvPr id="138" name="Zástupný obsah 4"/>
          <p:cNvPicPr/>
          <p:nvPr/>
        </p:nvPicPr>
        <p:blipFill>
          <a:blip r:embed="rId2"/>
          <a:stretch/>
        </p:blipFill>
        <p:spPr>
          <a:xfrm>
            <a:off x="2700000" y="1917000"/>
            <a:ext cx="6760080" cy="4636440"/>
          </a:xfrm>
          <a:prstGeom prst="rect">
            <a:avLst/>
          </a:prstGeom>
          <a:ln w="0">
            <a:noFill/>
          </a:ln>
        </p:spPr>
      </p:pic>
      <p:pic>
        <p:nvPicPr>
          <p:cNvPr id="139" name="Zástupný symbol pro obsah 4"/>
          <p:cNvPicPr/>
          <p:nvPr/>
        </p:nvPicPr>
        <p:blipFill>
          <a:blip r:embed="rId3"/>
          <a:stretch/>
        </p:blipFill>
        <p:spPr>
          <a:xfrm>
            <a:off x="2435400" y="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40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865728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837360" y="720000"/>
            <a:ext cx="9961920" cy="1299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Rozwój inflacji, aktualny poziom i cel inflacyjny CzBN </a:t>
            </a: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676800" y="234000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średnia roczna wartość inflacji w 2021:   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inflacja rok do roku w styczniu 2022: 9,9 %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  <a:ea typeface="Microsoft YaHei"/>
              </a:rPr>
              <a:t> inflacja rok do roku w lutym 2022: 11,1 %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  <a:ea typeface="Microsoft YaHei"/>
              </a:rPr>
              <a:t> inflacja rok do roku w marcu 2022: 12,7 %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</a:pP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  <a:ea typeface="Microsoft YaHei"/>
              </a:rPr>
              <a:t> przy zastosowaniu obecnych działań spodziewany spadek w III kw. 2022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  <a:ea typeface="Microsoft YaHei"/>
              </a:rPr>
              <a:t> cel inflacyjny CzBN: 2 % (aktualna prognoza na rok  2023)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43" name="Obrázek 7"/>
          <p:cNvPicPr/>
          <p:nvPr/>
        </p:nvPicPr>
        <p:blipFill>
          <a:blip r:embed="rId2"/>
          <a:stretch/>
        </p:blipFill>
        <p:spPr>
          <a:xfrm>
            <a:off x="7239960" y="2346120"/>
            <a:ext cx="2568600" cy="1080000"/>
          </a:xfrm>
          <a:prstGeom prst="rect">
            <a:avLst/>
          </a:prstGeom>
          <a:ln w="0">
            <a:noFill/>
          </a:ln>
        </p:spPr>
      </p:pic>
      <p:pic>
        <p:nvPicPr>
          <p:cNvPr id="144" name="Zástupný symbol pro obsah 4"/>
          <p:cNvPicPr/>
          <p:nvPr/>
        </p:nvPicPr>
        <p:blipFill>
          <a:blip r:embed="rId3"/>
          <a:stretch/>
        </p:blipFill>
        <p:spPr>
          <a:xfrm>
            <a:off x="2007720" y="6984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45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676800" y="86220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Ceny towarów i ich regulacja przez CzBN </a:t>
            </a: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</a:t>
            </a:r>
            <a:endParaRPr lang="cs-CZ" sz="2400" b="0" strike="noStrike" spc="-1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na ceny towarów wpływa wiele czynników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CzBN znacząco wpływa na niektóre z nich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48" name="Zástupný symbol pro obsah 4"/>
          <p:cNvPicPr/>
          <p:nvPr/>
        </p:nvPicPr>
        <p:blipFill>
          <a:blip r:embed="rId2"/>
          <a:stretch/>
        </p:blipFill>
        <p:spPr>
          <a:xfrm>
            <a:off x="244548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49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Przyczyny obecnej inflacji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80000"/>
          </a:bodyPr>
          <a:lstStyle/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typowe działanie rynku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polityka budżetowa rządu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zniesienie płac super brutto 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finansowe wspomaganie gospodarki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Covid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spowolnienie łańcuchów dostaw w skali globalnej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niedostatki towarów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rosnące ceny energii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rosnące ceny surowców</a:t>
            </a:r>
            <a:endParaRPr lang="cs-CZ" sz="2400" b="0" strike="noStrike" spc="-1">
              <a:latin typeface="Arial"/>
            </a:endParaRPr>
          </a:p>
          <a:p>
            <a:pPr marL="91440" indent="-9144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Wingdings" charset="2"/>
              <a:buChar char="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 wojna w Ukrainie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52" name="Zástupný symbol pro obsah 4"/>
          <p:cNvPicPr/>
          <p:nvPr/>
        </p:nvPicPr>
        <p:blipFill>
          <a:blip r:embed="rId2"/>
          <a:stretch/>
        </p:blipFill>
        <p:spPr>
          <a:xfrm>
            <a:off x="2445480" y="774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53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1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1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1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1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1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1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1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1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" dur="500" fill="hold"/>
                                        <p:tgtEl>
                                          <p:spTgt spid="1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500" fill="hold"/>
                                        <p:tgtEl>
                                          <p:spTgt spid="1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57360" y="86220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Czeski Bank Narodowy reguluje inflację?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kanał kursowy</a:t>
            </a:r>
            <a:endParaRPr lang="cs-CZ" sz="2400" b="0" strike="noStrike" spc="-1">
              <a:latin typeface="Arial"/>
            </a:endParaRPr>
          </a:p>
          <a:p>
            <a:pPr marL="45720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kanał stopy procentowej i kredytowej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kanał cen aktywów</a:t>
            </a:r>
            <a:endParaRPr lang="cs-CZ" sz="2400" b="0" strike="noStrike" spc="-1">
              <a:latin typeface="Arial"/>
            </a:endParaRPr>
          </a:p>
          <a:p>
            <a:pPr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druk pieniędzy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56" name="Zástupný symbol pro obsah 4"/>
          <p:cNvPicPr/>
          <p:nvPr/>
        </p:nvPicPr>
        <p:blipFill>
          <a:blip r:embed="rId2"/>
          <a:stretch/>
        </p:blipFill>
        <p:spPr>
          <a:xfrm>
            <a:off x="244548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57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B4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ctangle 8"/>
          <p:cNvSpPr/>
          <p:nvPr/>
        </p:nvSpPr>
        <p:spPr>
          <a:xfrm>
            <a:off x="0" y="0"/>
            <a:ext cx="12191040" cy="6856920"/>
          </a:xfrm>
          <a:prstGeom prst="rect">
            <a:avLst/>
          </a:prstGeom>
          <a:solidFill>
            <a:srgbClr val="50B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Czeski Bank Narodowy reguluje inflację?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60" name="Obrázek 7"/>
          <p:cNvPicPr/>
          <p:nvPr/>
        </p:nvPicPr>
        <p:blipFill>
          <a:blip r:embed="rId2"/>
          <a:stretch/>
        </p:blipFill>
        <p:spPr>
          <a:xfrm>
            <a:off x="7020000" y="540000"/>
            <a:ext cx="4894560" cy="5446080"/>
          </a:xfrm>
          <a:prstGeom prst="rect">
            <a:avLst/>
          </a:prstGeom>
          <a:ln w="0">
            <a:noFill/>
          </a:ln>
        </p:spPr>
      </p:pic>
      <p:pic>
        <p:nvPicPr>
          <p:cNvPr id="161" name="Zástupný symbol pro obsah 4"/>
          <p:cNvPicPr/>
          <p:nvPr/>
        </p:nvPicPr>
        <p:blipFill>
          <a:blip r:embed="rId3"/>
          <a:stretch/>
        </p:blipFill>
        <p:spPr>
          <a:xfrm>
            <a:off x="496440" y="540000"/>
            <a:ext cx="6342840" cy="588600"/>
          </a:xfrm>
          <a:prstGeom prst="rect">
            <a:avLst/>
          </a:prstGeom>
          <a:ln w="0">
            <a:noFill/>
          </a:ln>
        </p:spPr>
      </p:pic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1080000" y="1782720"/>
            <a:ext cx="3779280" cy="3976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85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6000" b="0" strike="noStrike" spc="-120">
                <a:solidFill>
                  <a:srgbClr val="FFFFFF"/>
                </a:solidFill>
                <a:latin typeface="Calibri Light"/>
              </a:rPr>
              <a:t>Jak Czeski </a:t>
            </a:r>
            <a:endParaRPr lang="cs-CZ" sz="6000" b="0" strike="noStrike" spc="-1">
              <a:latin typeface="Arial"/>
            </a:endParaRPr>
          </a:p>
          <a:p>
            <a:pPr marL="432000" indent="-324000">
              <a:lnSpc>
                <a:spcPct val="85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6000" b="0" strike="noStrike" spc="-120">
                <a:solidFill>
                  <a:srgbClr val="FFFFFF"/>
                </a:solidFill>
                <a:latin typeface="Calibri Light"/>
              </a:rPr>
              <a:t>Bank Narodowy </a:t>
            </a:r>
            <a:endParaRPr lang="cs-CZ" sz="6000" b="0" strike="noStrike" spc="-1">
              <a:latin typeface="Arial"/>
            </a:endParaRPr>
          </a:p>
          <a:p>
            <a:pPr marL="432000" indent="-324000">
              <a:lnSpc>
                <a:spcPct val="85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6000" b="0" strike="noStrike" spc="-120">
                <a:solidFill>
                  <a:srgbClr val="FFFFFF"/>
                </a:solidFill>
                <a:latin typeface="Calibri Light"/>
              </a:rPr>
              <a:t>reguluje </a:t>
            </a:r>
            <a:endParaRPr lang="cs-CZ" sz="6000" b="0" strike="noStrike" spc="-1">
              <a:latin typeface="Arial"/>
            </a:endParaRPr>
          </a:p>
          <a:p>
            <a:pPr marL="432000" indent="-324000">
              <a:lnSpc>
                <a:spcPct val="85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6000" b="0" strike="noStrike" spc="-120">
                <a:solidFill>
                  <a:srgbClr val="FFFFFF"/>
                </a:solidFill>
                <a:latin typeface="Calibri Light"/>
              </a:rPr>
              <a:t>inflację?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657360" y="1042200"/>
            <a:ext cx="1121868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Jak postępować z pieniędzmi jako mały inwestor?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1128320" cy="4682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76000"/>
          </a:bodyPr>
          <a:lstStyle/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produkty bankowe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1.1) rachunki oszczędnościowe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1.2) lokaty terminowe</a:t>
            </a: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obligacje antyinflacyjne</a:t>
            </a: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inwestycje krótkookresowe (spekulacje)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3.1) FOREX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3.2) kryptowaluty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3.3) akcje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3.4) indeksy</a:t>
            </a:r>
            <a:endParaRPr lang="cs-CZ" sz="2400" b="0" strike="noStrike" spc="-1">
              <a:latin typeface="Arial"/>
            </a:endParaRPr>
          </a:p>
          <a:p>
            <a:pPr marL="457200" indent="-457200">
              <a:lnSpc>
                <a:spcPct val="85000"/>
              </a:lnSpc>
              <a:spcBef>
                <a:spcPts val="1301"/>
              </a:spcBef>
              <a:buClr>
                <a:srgbClr val="262626"/>
              </a:buClr>
              <a:buFont typeface="Calibri Light"/>
              <a:buAutoNum type="arabicPeriod"/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inwestycje długookresowe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4.1) akcje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4.2) indeksy giełdowe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4.3) fundusze inwestycyjne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4.4) nieruchomości</a:t>
            </a:r>
            <a:endParaRPr lang="cs-CZ" sz="2400" b="0" strike="noStrike" spc="-1">
              <a:latin typeface="Arial"/>
            </a:endParaRPr>
          </a:p>
          <a:p>
            <a:pPr marL="255960">
              <a:lnSpc>
                <a:spcPct val="85000"/>
              </a:lnSpc>
              <a:spcBef>
                <a:spcPts val="6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262626"/>
                </a:solidFill>
                <a:latin typeface="Calibri Light"/>
              </a:rPr>
              <a:t>4.5) złoto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66" name="Zástupný symbol pro obsah 4"/>
          <p:cNvPicPr/>
          <p:nvPr/>
        </p:nvPicPr>
        <p:blipFill>
          <a:blip r:embed="rId2"/>
          <a:stretch/>
        </p:blipFill>
        <p:spPr>
          <a:xfrm>
            <a:off x="265896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67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fill="hold"/>
                                        <p:tgtEl>
                                          <p:spTgt spid="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fill="hold"/>
                                        <p:tgtEl>
                                          <p:spTgt spid="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fill="hold"/>
                                        <p:tgtEl>
                                          <p:spTgt spid="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" fill="hold"/>
                                        <p:tgtEl>
                                          <p:spTgt spid="1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1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1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1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1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1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16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" dur="500" fill="hold"/>
                                        <p:tgtEl>
                                          <p:spTgt spid="1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500" fill="hold"/>
                                        <p:tgtEl>
                                          <p:spTgt spid="16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7" dur="500" fill="hold"/>
                                        <p:tgtEl>
                                          <p:spTgt spid="1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" fill="hold"/>
                                        <p:tgtEl>
                                          <p:spTgt spid="16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16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500" fill="hold"/>
                                        <p:tgtEl>
                                          <p:spTgt spid="16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9" dur="500" fill="hold"/>
                                        <p:tgtEl>
                                          <p:spTgt spid="1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500" fill="hold"/>
                                        <p:tgtEl>
                                          <p:spTgt spid="16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5" dur="500" fill="hold"/>
                                        <p:tgtEl>
                                          <p:spTgt spid="16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6" dur="500" fill="hold"/>
                                        <p:tgtEl>
                                          <p:spTgt spid="16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1" dur="500" fill="hold"/>
                                        <p:tgtEl>
                                          <p:spTgt spid="16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16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Zástupný symbol pro obsah 4"/>
          <p:cNvPicPr/>
          <p:nvPr/>
        </p:nvPicPr>
        <p:blipFill>
          <a:blip r:embed="rId2"/>
          <a:stretch/>
        </p:blipFill>
        <p:spPr>
          <a:xfrm>
            <a:off x="2414520" y="0"/>
            <a:ext cx="6962760" cy="646200"/>
          </a:xfrm>
          <a:prstGeom prst="rect">
            <a:avLst/>
          </a:prstGeom>
          <a:ln w="0">
            <a:noFill/>
          </a:ln>
        </p:spPr>
      </p:pic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837360" y="720000"/>
            <a:ext cx="6541920" cy="2159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92000"/>
          </a:bodyPr>
          <a:lstStyle/>
          <a:p>
            <a:pPr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Instrumenty </a:t>
            </a:r>
            <a:r>
              <a:t/>
            </a:r>
            <a:br/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krótkookresowe: </a:t>
            </a:r>
            <a:r>
              <a:t/>
            </a:r>
            <a:br/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rachunki oszczędnościowe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70" name="Zástupný obsah 4"/>
          <p:cNvPicPr/>
          <p:nvPr/>
        </p:nvPicPr>
        <p:blipFill>
          <a:blip r:embed="rId3"/>
          <a:stretch/>
        </p:blipFill>
        <p:spPr>
          <a:xfrm>
            <a:off x="7740000" y="540000"/>
            <a:ext cx="3903840" cy="6162480"/>
          </a:xfrm>
          <a:prstGeom prst="rect">
            <a:avLst/>
          </a:prstGeom>
          <a:ln w="0">
            <a:noFill/>
          </a:ln>
        </p:spPr>
      </p:pic>
      <p:sp>
        <p:nvSpPr>
          <p:cNvPr id="171" name="PlaceHolder 2"/>
          <p:cNvSpPr>
            <a:spLocks noGrp="1"/>
          </p:cNvSpPr>
          <p:nvPr>
            <p:ph type="ftr"/>
          </p:nvPr>
        </p:nvSpPr>
        <p:spPr>
          <a:xfrm>
            <a:off x="214200" y="649368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657360" y="1080000"/>
            <a:ext cx="6361920" cy="1259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81000"/>
          </a:bodyPr>
          <a:lstStyle/>
          <a:p>
            <a:pPr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Instrumenty krótkookresowe:</a:t>
            </a:r>
            <a:r>
              <a:t/>
            </a:r>
            <a:br/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lokaty terminowe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73" name="Obrázek 8"/>
          <p:cNvPicPr/>
          <p:nvPr/>
        </p:nvPicPr>
        <p:blipFill>
          <a:blip r:embed="rId2"/>
          <a:stretch/>
        </p:blipFill>
        <p:spPr>
          <a:xfrm>
            <a:off x="7367760" y="668520"/>
            <a:ext cx="4151520" cy="5977080"/>
          </a:xfrm>
          <a:prstGeom prst="rect">
            <a:avLst/>
          </a:prstGeom>
          <a:ln w="0">
            <a:noFill/>
          </a:ln>
        </p:spPr>
      </p:pic>
      <p:pic>
        <p:nvPicPr>
          <p:cNvPr id="174" name="Zástupný symbol pro obsah 4"/>
          <p:cNvPicPr/>
          <p:nvPr/>
        </p:nvPicPr>
        <p:blipFill>
          <a:blip r:embed="rId3"/>
          <a:stretch/>
        </p:blipFill>
        <p:spPr>
          <a:xfrm>
            <a:off x="3625560" y="-18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75" name="PlaceHolder 2"/>
          <p:cNvSpPr>
            <a:spLocks noGrp="1"/>
          </p:cNvSpPr>
          <p:nvPr>
            <p:ph type="ftr"/>
          </p:nvPr>
        </p:nvSpPr>
        <p:spPr>
          <a:xfrm>
            <a:off x="227160" y="653256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657360" y="49968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Kryptowaluty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77" name="Zástupný obsah 1"/>
          <p:cNvPicPr/>
          <p:nvPr/>
        </p:nvPicPr>
        <p:blipFill>
          <a:blip r:embed="rId2"/>
          <a:stretch/>
        </p:blipFill>
        <p:spPr>
          <a:xfrm>
            <a:off x="1104480" y="1741320"/>
            <a:ext cx="9982080" cy="4794480"/>
          </a:xfrm>
          <a:prstGeom prst="rect">
            <a:avLst/>
          </a:prstGeom>
          <a:ln w="0">
            <a:noFill/>
          </a:ln>
        </p:spPr>
      </p:pic>
      <p:pic>
        <p:nvPicPr>
          <p:cNvPr id="178" name="Zástupný symbol pro obsah 1"/>
          <p:cNvPicPr/>
          <p:nvPr/>
        </p:nvPicPr>
        <p:blipFill>
          <a:blip r:embed="rId3"/>
          <a:stretch/>
        </p:blipFill>
        <p:spPr>
          <a:xfrm>
            <a:off x="2684160" y="180000"/>
            <a:ext cx="7215120" cy="6696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57360" y="72000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Instrumenty długookresowe: spekulacje akcjami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80" name="Obrázek 6"/>
          <p:cNvPicPr/>
          <p:nvPr/>
        </p:nvPicPr>
        <p:blipFill>
          <a:blip r:embed="rId2"/>
          <a:stretch/>
        </p:blipFill>
        <p:spPr>
          <a:xfrm>
            <a:off x="4292640" y="1648800"/>
            <a:ext cx="6686640" cy="4650480"/>
          </a:xfrm>
          <a:prstGeom prst="rect">
            <a:avLst/>
          </a:prstGeom>
          <a:ln w="0">
            <a:noFill/>
          </a:ln>
        </p:spPr>
      </p:pic>
      <p:pic>
        <p:nvPicPr>
          <p:cNvPr id="181" name="Zástupný symbol pro obsah 4"/>
          <p:cNvPicPr/>
          <p:nvPr/>
        </p:nvPicPr>
        <p:blipFill>
          <a:blip r:embed="rId3"/>
          <a:stretch/>
        </p:blipFill>
        <p:spPr>
          <a:xfrm>
            <a:off x="2435400" y="12672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82" name="PlaceHolder 2"/>
          <p:cNvSpPr>
            <a:spLocks noGrp="1"/>
          </p:cNvSpPr>
          <p:nvPr>
            <p:ph type="ftr"/>
          </p:nvPr>
        </p:nvSpPr>
        <p:spPr>
          <a:xfrm>
            <a:off x="163440" y="6279480"/>
            <a:ext cx="2439360" cy="3884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57360" y="720000"/>
            <a:ext cx="10771560" cy="12592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Instrumenty długookresowe: akcje 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84" name="Obrázek 4"/>
          <p:cNvPicPr/>
          <p:nvPr/>
        </p:nvPicPr>
        <p:blipFill>
          <a:blip r:embed="rId2"/>
          <a:stretch/>
        </p:blipFill>
        <p:spPr>
          <a:xfrm>
            <a:off x="2700000" y="1693080"/>
            <a:ext cx="6993000" cy="4925160"/>
          </a:xfrm>
          <a:prstGeom prst="rect">
            <a:avLst/>
          </a:prstGeom>
          <a:ln w="0">
            <a:noFill/>
          </a:ln>
        </p:spPr>
      </p:pic>
      <p:pic>
        <p:nvPicPr>
          <p:cNvPr id="185" name="Zástupný symbol pro obsah 4"/>
          <p:cNvPicPr/>
          <p:nvPr/>
        </p:nvPicPr>
        <p:blipFill>
          <a:blip r:embed="rId3"/>
          <a:stretch/>
        </p:blipFill>
        <p:spPr>
          <a:xfrm>
            <a:off x="2445480" y="15624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86" name="PlaceHolder 2"/>
          <p:cNvSpPr>
            <a:spLocks noGrp="1"/>
          </p:cNvSpPr>
          <p:nvPr>
            <p:ph type="ftr"/>
          </p:nvPr>
        </p:nvSpPr>
        <p:spPr>
          <a:xfrm>
            <a:off x="676800" y="6618960"/>
            <a:ext cx="83527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900000" y="720000"/>
            <a:ext cx="1077156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</a:rPr>
              <a:t>Instrumenty długookresowe: indeksy giełdowe</a:t>
            </a:r>
            <a:endParaRPr lang="cs-CZ" sz="5400" b="0" strike="noStrike" spc="-1">
              <a:latin typeface="Arial"/>
            </a:endParaRPr>
          </a:p>
        </p:txBody>
      </p:sp>
      <p:pic>
        <p:nvPicPr>
          <p:cNvPr id="188" name="Obrázek 5"/>
          <p:cNvPicPr/>
          <p:nvPr/>
        </p:nvPicPr>
        <p:blipFill>
          <a:blip r:embed="rId2"/>
          <a:stretch/>
        </p:blipFill>
        <p:spPr>
          <a:xfrm>
            <a:off x="4532760" y="1620000"/>
            <a:ext cx="6770520" cy="4679280"/>
          </a:xfrm>
          <a:prstGeom prst="rect">
            <a:avLst/>
          </a:prstGeom>
          <a:ln w="0">
            <a:noFill/>
          </a:ln>
        </p:spPr>
      </p:pic>
      <p:pic>
        <p:nvPicPr>
          <p:cNvPr id="189" name="Zástupný symbol pro obsah 4"/>
          <p:cNvPicPr/>
          <p:nvPr/>
        </p:nvPicPr>
        <p:blipFill>
          <a:blip r:embed="rId3"/>
          <a:stretch/>
        </p:blipFill>
        <p:spPr>
          <a:xfrm>
            <a:off x="2435400" y="1119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90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180000" y="720000"/>
            <a:ext cx="11699280" cy="129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4800" b="0" strike="noStrike" spc="-120">
                <a:solidFill>
                  <a:srgbClr val="50B4C8"/>
                </a:solidFill>
                <a:latin typeface="Calibri Light"/>
              </a:rPr>
              <a:t>Instrumenty długookresowe: fundusze inwestycyjne</a:t>
            </a:r>
            <a:endParaRPr lang="cs-CZ" sz="4800" b="0" strike="noStrike" spc="-1"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pic>
        <p:nvPicPr>
          <p:cNvPr id="193" name="Obrázek 4"/>
          <p:cNvPicPr/>
          <p:nvPr/>
        </p:nvPicPr>
        <p:blipFill>
          <a:blip r:embed="rId2"/>
          <a:stretch/>
        </p:blipFill>
        <p:spPr>
          <a:xfrm>
            <a:off x="982440" y="2017800"/>
            <a:ext cx="10356840" cy="4720320"/>
          </a:xfrm>
          <a:prstGeom prst="rect">
            <a:avLst/>
          </a:prstGeom>
          <a:ln w="0">
            <a:noFill/>
          </a:ln>
        </p:spPr>
      </p:pic>
      <p:pic>
        <p:nvPicPr>
          <p:cNvPr id="194" name="Zástupný symbol pro obsah 4"/>
          <p:cNvPicPr/>
          <p:nvPr/>
        </p:nvPicPr>
        <p:blipFill>
          <a:blip r:embed="rId3"/>
          <a:stretch/>
        </p:blipFill>
        <p:spPr>
          <a:xfrm>
            <a:off x="2487960" y="11700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195" name="PlaceHolder 3"/>
          <p:cNvSpPr>
            <a:spLocks noGrp="1"/>
          </p:cNvSpPr>
          <p:nvPr>
            <p:ph type="ftr"/>
          </p:nvPr>
        </p:nvSpPr>
        <p:spPr>
          <a:xfrm>
            <a:off x="677160" y="6607080"/>
            <a:ext cx="895356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180000" y="1042200"/>
            <a:ext cx="11699280" cy="165708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200" b="0" strike="noStrike" spc="-120">
                <a:solidFill>
                  <a:srgbClr val="50B4C8"/>
                </a:solidFill>
                <a:latin typeface="Calibri Light"/>
              </a:rPr>
              <a:t>Instrumenty długookresowe: nieruchomości</a:t>
            </a:r>
            <a:endParaRPr lang="cs-CZ" sz="5200" b="0" strike="noStrike" spc="-1">
              <a:latin typeface="Arial"/>
            </a:endParaRPr>
          </a:p>
        </p:txBody>
      </p:sp>
      <p:pic>
        <p:nvPicPr>
          <p:cNvPr id="197" name="Zástupný obsah 5"/>
          <p:cNvPicPr/>
          <p:nvPr/>
        </p:nvPicPr>
        <p:blipFill>
          <a:blip r:embed="rId2"/>
          <a:stretch/>
        </p:blipFill>
        <p:spPr>
          <a:xfrm>
            <a:off x="3072240" y="2354040"/>
            <a:ext cx="6107040" cy="4125240"/>
          </a:xfrm>
          <a:prstGeom prst="rect">
            <a:avLst/>
          </a:prstGeom>
          <a:ln w="0">
            <a:noFill/>
          </a:ln>
        </p:spPr>
      </p:pic>
      <p:pic>
        <p:nvPicPr>
          <p:cNvPr id="198" name="Zástupný symbol pro obsah 4"/>
          <p:cNvPicPr/>
          <p:nvPr/>
        </p:nvPicPr>
        <p:blipFill>
          <a:blip r:embed="rId3"/>
          <a:stretch/>
        </p:blipFill>
        <p:spPr>
          <a:xfrm>
            <a:off x="900000" y="180000"/>
            <a:ext cx="10752480" cy="998280"/>
          </a:xfrm>
          <a:prstGeom prst="rect">
            <a:avLst/>
          </a:prstGeom>
          <a:ln w="0">
            <a:noFill/>
          </a:ln>
        </p:spPr>
      </p:pic>
      <p:sp>
        <p:nvSpPr>
          <p:cNvPr id="199" name="PlaceHolder 2"/>
          <p:cNvSpPr>
            <a:spLocks noGrp="1"/>
          </p:cNvSpPr>
          <p:nvPr>
            <p:ph type="ftr"/>
          </p:nvPr>
        </p:nvSpPr>
        <p:spPr>
          <a:xfrm>
            <a:off x="685800" y="6554520"/>
            <a:ext cx="502812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/>
          </p:nvPr>
        </p:nvSpPr>
        <p:spPr>
          <a:xfrm>
            <a:off x="676800" y="2011680"/>
            <a:ext cx="10752480" cy="37652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4000" b="0" strike="noStrike" spc="-1">
                <a:solidFill>
                  <a:srgbClr val="FFFFFF"/>
                </a:solidFill>
                <a:latin typeface="Calibri Light"/>
              </a:rPr>
              <a:t>Dziękuję z a uwagę</a:t>
            </a:r>
            <a:endParaRPr lang="cs-CZ" sz="4000" b="0" strike="noStrike" spc="-1">
              <a:latin typeface="Arial"/>
            </a:endParaRPr>
          </a:p>
        </p:txBody>
      </p:sp>
      <p:pic>
        <p:nvPicPr>
          <p:cNvPr id="201" name="Obrázek 6"/>
          <p:cNvPicPr/>
          <p:nvPr/>
        </p:nvPicPr>
        <p:blipFill>
          <a:blip r:embed="rId2"/>
          <a:stretch/>
        </p:blipFill>
        <p:spPr>
          <a:xfrm>
            <a:off x="206280" y="1584000"/>
            <a:ext cx="11771640" cy="4830120"/>
          </a:xfrm>
          <a:prstGeom prst="rect">
            <a:avLst/>
          </a:prstGeom>
          <a:ln w="0">
            <a:noFill/>
          </a:ln>
        </p:spPr>
      </p:pic>
      <p:pic>
        <p:nvPicPr>
          <p:cNvPr id="202" name="Zástupný symbol pro obsah 4"/>
          <p:cNvPicPr/>
          <p:nvPr/>
        </p:nvPicPr>
        <p:blipFill>
          <a:blip r:embed="rId3"/>
          <a:stretch/>
        </p:blipFill>
        <p:spPr>
          <a:xfrm>
            <a:off x="2445480" y="16416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203" name="PlaceHolder 2"/>
          <p:cNvSpPr>
            <a:spLocks noGrp="1"/>
          </p:cNvSpPr>
          <p:nvPr>
            <p:ph type="ftr"/>
          </p:nvPr>
        </p:nvSpPr>
        <p:spPr>
          <a:xfrm>
            <a:off x="676800" y="6629400"/>
            <a:ext cx="810000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000000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  <p:sp>
        <p:nvSpPr>
          <p:cNvPr id="204" name="Nadpis 2"/>
          <p:cNvSpPr/>
          <p:nvPr/>
        </p:nvSpPr>
        <p:spPr>
          <a:xfrm>
            <a:off x="540000" y="360000"/>
            <a:ext cx="10771560" cy="1657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85000"/>
              </a:lnSpc>
            </a:pPr>
            <a:r>
              <a:rPr lang="cs-CZ" sz="5400" b="0" strike="noStrike" spc="-120">
                <a:solidFill>
                  <a:srgbClr val="50B4C8"/>
                </a:solidFill>
                <a:latin typeface="Calibri Light"/>
                <a:ea typeface="DejaVu Sans"/>
              </a:rPr>
              <a:t>Instrumenty długookresowe: złoto</a:t>
            </a:r>
            <a:endParaRPr lang="cs-CZ" sz="54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03360" y="1260000"/>
            <a:ext cx="10781280" cy="2502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/>
          <a:p>
            <a:pPr algn="ctr">
              <a:lnSpc>
                <a:spcPct val="80000"/>
              </a:lnSpc>
            </a:pPr>
            <a:r>
              <a:rPr lang="cs-CZ" sz="8800" b="0" strike="noStrike" spc="-120">
                <a:solidFill>
                  <a:srgbClr val="FFFFFF"/>
                </a:solidFill>
                <a:latin typeface="Calibri Light"/>
              </a:rPr>
              <a:t>Pytania i odpowiedzi</a:t>
            </a:r>
            <a:endParaRPr lang="cs-CZ" sz="8800" b="0" strike="noStrike" spc="-1"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subTitle"/>
          </p:nvPr>
        </p:nvSpPr>
        <p:spPr>
          <a:xfrm>
            <a:off x="667440" y="5350320"/>
            <a:ext cx="10781280" cy="1029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algn="ctr">
              <a:lnSpc>
                <a:spcPct val="85000"/>
              </a:lnSpc>
              <a:spcBef>
                <a:spcPts val="1301"/>
              </a:spcBef>
              <a:tabLst>
                <a:tab pos="0" algn="l"/>
              </a:tabLst>
            </a:pPr>
            <a:r>
              <a:rPr lang="cs-CZ" sz="4000" b="0" strike="noStrike" spc="-1">
                <a:solidFill>
                  <a:srgbClr val="FFFFFF"/>
                </a:solidFill>
                <a:latin typeface="Calibri Light"/>
              </a:rPr>
              <a:t>Dziękuję z a uwagę</a:t>
            </a:r>
            <a:endParaRPr lang="cs-CZ" sz="4000" b="0" strike="noStrike" spc="-1">
              <a:latin typeface="Arial"/>
            </a:endParaRPr>
          </a:p>
        </p:txBody>
      </p:sp>
      <p:pic>
        <p:nvPicPr>
          <p:cNvPr id="207" name="Zástupný symbol pro obsah 4"/>
          <p:cNvPicPr/>
          <p:nvPr/>
        </p:nvPicPr>
        <p:blipFill>
          <a:blip r:embed="rId3"/>
          <a:stretch/>
        </p:blipFill>
        <p:spPr>
          <a:xfrm>
            <a:off x="2386440" y="253080"/>
            <a:ext cx="7215120" cy="669600"/>
          </a:xfrm>
          <a:prstGeom prst="rect">
            <a:avLst/>
          </a:prstGeom>
          <a:ln w="0">
            <a:noFill/>
          </a:ln>
        </p:spPr>
      </p:pic>
      <p:sp>
        <p:nvSpPr>
          <p:cNvPr id="208" name="PlaceHolder 3"/>
          <p:cNvSpPr>
            <a:spLocks noGrp="1"/>
          </p:cNvSpPr>
          <p:nvPr>
            <p:ph type="ftr"/>
          </p:nvPr>
        </p:nvSpPr>
        <p:spPr>
          <a:xfrm>
            <a:off x="685800" y="6554520"/>
            <a:ext cx="10155240" cy="227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>
              <a:lnSpc>
                <a:spcPct val="100000"/>
              </a:lnSpc>
            </a:pPr>
            <a:r>
              <a:rPr lang="cs-CZ" sz="950" b="0" strike="noStrike" cap="all" spc="-1">
                <a:solidFill>
                  <a:srgbClr val="FFFFFF">
                    <a:alpha val="80000"/>
                  </a:srgbClr>
                </a:solidFill>
                <a:latin typeface="Calibri Light"/>
              </a:rPr>
              <a:t>Online digitální platforma s informacemi pro pedagogy a management škol v přeshraničním regionu CZ.11.4.120/0.0/0.0/20_032/0002839          </a:t>
            </a:r>
            <a:endParaRPr lang="cs-CZ" sz="950" b="0" strike="noStrike" spc="-1">
              <a:latin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</TotalTime>
  <Words>819</Words>
  <Application>Microsoft Office PowerPoint</Application>
  <PresentationFormat>Širokoúhlá obrazovka</PresentationFormat>
  <Paragraphs>122</Paragraphs>
  <Slides>29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8" baseType="lpstr">
      <vt:lpstr>Microsoft YaHei</vt:lpstr>
      <vt:lpstr>Arial</vt:lpstr>
      <vt:lpstr>Calibri Light</vt:lpstr>
      <vt:lpstr>DejaVu Sans</vt:lpstr>
      <vt:lpstr>Symbol</vt:lpstr>
      <vt:lpstr>Times New Roman</vt:lpstr>
      <vt:lpstr>Wingdings</vt:lpstr>
      <vt:lpstr>Office Theme</vt:lpstr>
      <vt:lpstr>Office Theme</vt:lpstr>
      <vt:lpstr>Inflacja i jej skutki</vt:lpstr>
      <vt:lpstr>Co to jest inflacja?</vt:lpstr>
      <vt:lpstr>Co to jest deflacja?</vt:lpstr>
      <vt:lpstr>Co to jest stagflacja?</vt:lpstr>
      <vt:lpstr>Jak mierzy się inflację?</vt:lpstr>
      <vt:lpstr>Jak mierzy się inflację?</vt:lpstr>
      <vt:lpstr>Jak mierzy się inflację?</vt:lpstr>
      <vt:lpstr>Jak mierzy się inflację?</vt:lpstr>
      <vt:lpstr>Jak mierzy się inflację?</vt:lpstr>
      <vt:lpstr>Jak mierzy się inflację?</vt:lpstr>
      <vt:lpstr>Jak mierzy się inflację?</vt:lpstr>
      <vt:lpstr>Jak mierzy się inflację?</vt:lpstr>
      <vt:lpstr>Rozwój inflacji, aktualny poziom i cel inflacyjny CzBN</vt:lpstr>
      <vt:lpstr>Rozwój inflacji, aktualny poziom i cel inflacyjny CzBN  </vt:lpstr>
      <vt:lpstr>Ceny towarów i ich regulacja przez CzBN  </vt:lpstr>
      <vt:lpstr>Przyczyny obecnej inflacji</vt:lpstr>
      <vt:lpstr>Jak Czeski Bank Narodowy reguluje inflację?</vt:lpstr>
      <vt:lpstr>Jak Czeski Bank Narodowy reguluje inflację?</vt:lpstr>
      <vt:lpstr>Jak postępować z pieniędzmi jako mały inwestor?</vt:lpstr>
      <vt:lpstr>Instrumenty  krótkookresowe:  rachunki oszczędnościowe</vt:lpstr>
      <vt:lpstr>Instrumenty krótkookresowe: lokaty terminowe</vt:lpstr>
      <vt:lpstr>Kryptowaluty</vt:lpstr>
      <vt:lpstr>Instrumenty długookresowe: spekulacje akcjami</vt:lpstr>
      <vt:lpstr>Instrumenty długookresowe: akcje </vt:lpstr>
      <vt:lpstr>Instrumenty długookresowe: indeksy giełdowe</vt:lpstr>
      <vt:lpstr>Instrumenty długookresowe: fundusze inwestycyjne</vt:lpstr>
      <vt:lpstr>Instrumenty długookresowe: nieruchomości</vt:lpstr>
      <vt:lpstr>Prezentace aplikace PowerPoint</vt:lpstr>
      <vt:lpstr>Pytania i odpowiedzi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Inflace a její reálné dopady</dc:title>
  <dc:subject/>
  <dc:creator>Martin Sládek</dc:creator>
  <dc:description/>
  <cp:lastModifiedBy>Miluše Matějcová</cp:lastModifiedBy>
  <cp:revision>12</cp:revision>
  <dcterms:created xsi:type="dcterms:W3CDTF">2022-04-24T15:57:51Z</dcterms:created>
  <dcterms:modified xsi:type="dcterms:W3CDTF">2022-05-05T06:54:01Z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</vt:i4>
  </property>
  <property fmtid="{D5CDD505-2E9C-101B-9397-08002B2CF9AE}" pid="3" name="PresentationFormat">
    <vt:lpwstr>Širokoúhlá obrazovka</vt:lpwstr>
  </property>
  <property fmtid="{D5CDD505-2E9C-101B-9397-08002B2CF9AE}" pid="4" name="Slides">
    <vt:i4>29</vt:i4>
  </property>
</Properties>
</file>