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30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15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roundedCorners val="0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2E75B6"/>
            </a:solidFill>
            <a:ln w="0">
              <a:noFill/>
            </a:ln>
          </c:spPr>
          <c:invertIfNegative val="0"/>
          <c:dPt>
            <c:idx val="9"/>
            <c:invertIfNegative val="0"/>
            <c:bubble3D val="0"/>
            <c:spPr>
              <a:solidFill>
                <a:srgbClr val="FFFF00"/>
              </a:solidFill>
              <a:ln w="0">
                <a:noFill/>
              </a:ln>
            </c:spPr>
          </c:dPt>
          <c:dPt>
            <c:idx val="16"/>
            <c:invertIfNegative val="0"/>
            <c:bubble3D val="0"/>
            <c:spPr>
              <a:solidFill>
                <a:srgbClr val="FF0000"/>
              </a:solidFill>
              <a:ln w="0">
                <a:noFill/>
              </a:ln>
            </c:spPr>
          </c:dPt>
          <c:dLbls>
            <c:dLbl>
              <c:idx val="9"/>
              <c:numFmt formatCode="General" sourceLinked="0"/>
              <c:spPr/>
              <c:txPr>
                <a:bodyPr wrap="square"/>
                <a:lstStyle/>
                <a:p>
                  <a:pPr>
                    <a:defRPr sz="900" b="0" strike="noStrike" spc="-1">
                      <a:solidFill>
                        <a:srgbClr val="404040"/>
                      </a:solidFill>
                      <a:latin typeface="Calibri"/>
                      <a:ea typeface="DejaVu Sans"/>
                    </a:defRPr>
                  </a:pPr>
                  <a:endParaRPr lang="cs-CZ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1"/>
            </c:dLbl>
            <c:dLbl>
              <c:idx val="16"/>
              <c:numFmt formatCode="General" sourceLinked="0"/>
              <c:spPr/>
              <c:txPr>
                <a:bodyPr wrap="square"/>
                <a:lstStyle/>
                <a:p>
                  <a:pPr>
                    <a:defRPr sz="900" b="0" strike="noStrike" spc="-1">
                      <a:solidFill>
                        <a:srgbClr val="404040"/>
                      </a:solidFill>
                      <a:latin typeface="Calibri"/>
                      <a:ea typeface="DejaVu Sans"/>
                    </a:defRPr>
                  </a:pPr>
                  <a:endParaRPr lang="cs-CZ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1"/>
            </c:dLbl>
            <c:numFmt formatCode="General" sourceLinked="0"/>
            <c:spPr>
              <a:noFill/>
              <a:ln>
                <a:noFill/>
              </a:ln>
              <a:effectLst/>
            </c:spPr>
            <c:txPr>
              <a:bodyPr wrap="square"/>
              <a:lstStyle/>
              <a:p>
                <a:pPr>
                  <a:defRPr sz="900" b="0" strike="noStrike" spc="-1">
                    <a:solidFill>
                      <a:srgbClr val="404040"/>
                    </a:solidFill>
                    <a:latin typeface="Calibri"/>
                    <a:ea typeface="DejaVu Sans"/>
                  </a:defRPr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28"/>
                <c:pt idx="0">
                  <c:v>Bułgaria</c:v>
                </c:pt>
                <c:pt idx="1">
                  <c:v>Rumunia</c:v>
                </c:pt>
                <c:pt idx="2">
                  <c:v>Litwa</c:v>
                </c:pt>
                <c:pt idx="3">
                  <c:v>Łotwa</c:v>
                </c:pt>
                <c:pt idx="4">
                  <c:v>Estonia</c:v>
                </c:pt>
                <c:pt idx="5">
                  <c:v>Węgry</c:v>
                </c:pt>
                <c:pt idx="6">
                  <c:v>Czechy</c:v>
                </c:pt>
                <c:pt idx="7">
                  <c:v>Chorwacja</c:v>
                </c:pt>
                <c:pt idx="8">
                  <c:v>Malta</c:v>
                </c:pt>
                <c:pt idx="9">
                  <c:v>Polska</c:v>
                </c:pt>
                <c:pt idx="10">
                  <c:v>Słowacja</c:v>
                </c:pt>
                <c:pt idx="11">
                  <c:v>Austria</c:v>
                </c:pt>
                <c:pt idx="12">
                  <c:v>Grecja</c:v>
                </c:pt>
                <c:pt idx="13">
                  <c:v>Niemcy</c:v>
                </c:pt>
                <c:pt idx="14">
                  <c:v>Finlandia</c:v>
                </c:pt>
                <c:pt idx="15">
                  <c:v>Szwecja</c:v>
                </c:pt>
                <c:pt idx="16">
                  <c:v>28 krajów EU</c:v>
                </c:pt>
                <c:pt idx="17">
                  <c:v>Wlochy</c:v>
                </c:pt>
                <c:pt idx="18">
                  <c:v>Cypr</c:v>
                </c:pt>
                <c:pt idx="19">
                  <c:v>Irlandia</c:v>
                </c:pt>
                <c:pt idx="20">
                  <c:v>Luksemburg</c:v>
                </c:pt>
                <c:pt idx="21">
                  <c:v>Portugalia</c:v>
                </c:pt>
                <c:pt idx="22">
                  <c:v>Hiszpania</c:v>
                </c:pt>
                <c:pt idx="23">
                  <c:v>Belgia</c:v>
                </c:pt>
                <c:pt idx="24">
                  <c:v>UK</c:v>
                </c:pt>
                <c:pt idx="25">
                  <c:v>Holandia</c:v>
                </c:pt>
                <c:pt idx="26">
                  <c:v>Dania</c:v>
                </c:pt>
                <c:pt idx="27">
                  <c:v>Francja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28"/>
                <c:pt idx="0">
                  <c:v>66</c:v>
                </c:pt>
                <c:pt idx="1">
                  <c:v>60</c:v>
                </c:pt>
                <c:pt idx="2">
                  <c:v>58</c:v>
                </c:pt>
                <c:pt idx="3">
                  <c:v>58</c:v>
                </c:pt>
                <c:pt idx="4">
                  <c:v>57</c:v>
                </c:pt>
                <c:pt idx="5">
                  <c:v>50</c:v>
                </c:pt>
                <c:pt idx="6">
                  <c:v>49</c:v>
                </c:pt>
                <c:pt idx="7">
                  <c:v>49</c:v>
                </c:pt>
                <c:pt idx="8">
                  <c:v>48</c:v>
                </c:pt>
                <c:pt idx="9">
                  <c:v>46</c:v>
                </c:pt>
                <c:pt idx="10">
                  <c:v>45</c:v>
                </c:pt>
                <c:pt idx="11">
                  <c:v>43</c:v>
                </c:pt>
                <c:pt idx="12">
                  <c:v>42</c:v>
                </c:pt>
                <c:pt idx="13">
                  <c:v>40</c:v>
                </c:pt>
                <c:pt idx="14">
                  <c:v>39</c:v>
                </c:pt>
                <c:pt idx="15">
                  <c:v>38</c:v>
                </c:pt>
                <c:pt idx="16">
                  <c:v>38</c:v>
                </c:pt>
                <c:pt idx="17">
                  <c:v>38</c:v>
                </c:pt>
                <c:pt idx="18">
                  <c:v>38</c:v>
                </c:pt>
                <c:pt idx="19">
                  <c:v>32</c:v>
                </c:pt>
                <c:pt idx="20">
                  <c:v>32</c:v>
                </c:pt>
                <c:pt idx="21">
                  <c:v>30</c:v>
                </c:pt>
                <c:pt idx="22">
                  <c:v>30</c:v>
                </c:pt>
                <c:pt idx="23">
                  <c:v>29</c:v>
                </c:pt>
                <c:pt idx="24">
                  <c:v>28</c:v>
                </c:pt>
                <c:pt idx="25">
                  <c:v>28</c:v>
                </c:pt>
                <c:pt idx="26">
                  <c:v>26</c:v>
                </c:pt>
                <c:pt idx="27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6866896"/>
        <c:axId val="306867456"/>
      </c:barChart>
      <c:catAx>
        <c:axId val="3068668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sz="900" b="0" strike="noStrike" spc="-1">
                <a:solidFill>
                  <a:srgbClr val="595959"/>
                </a:solidFill>
                <a:latin typeface="Calibri"/>
                <a:ea typeface="DejaVu Sans"/>
              </a:defRPr>
            </a:pPr>
            <a:endParaRPr lang="cs-CZ"/>
          </a:p>
        </c:txPr>
        <c:crossAx val="306867456"/>
        <c:crosses val="autoZero"/>
        <c:auto val="1"/>
        <c:lblAlgn val="ctr"/>
        <c:lblOffset val="100"/>
        <c:noMultiLvlLbl val="0"/>
      </c:catAx>
      <c:valAx>
        <c:axId val="306867456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6480">
            <a:noFill/>
          </a:ln>
        </c:spPr>
        <c:txPr>
          <a:bodyPr/>
          <a:lstStyle/>
          <a:p>
            <a:pPr>
              <a:defRPr sz="900" b="0" strike="noStrike" spc="-1">
                <a:solidFill>
                  <a:srgbClr val="595959"/>
                </a:solidFill>
                <a:latin typeface="Calibri"/>
                <a:ea typeface="DejaVu Sans"/>
              </a:defRPr>
            </a:pPr>
            <a:endParaRPr lang="cs-CZ"/>
          </a:p>
        </c:txPr>
        <c:crossAx val="306866896"/>
        <c:crosses val="autoZero"/>
        <c:crossBetween val="between"/>
      </c:valAx>
      <c:spPr>
        <a:noFill/>
        <a:ln w="0">
          <a:noFill/>
        </a:ln>
      </c:spPr>
    </c:plotArea>
    <c:plotVisOnly val="1"/>
    <c:dispBlanksAs val="gap"/>
    <c:showDLblsOverMax val="1"/>
  </c:chart>
  <c:spPr>
    <a:noFill/>
    <a:ln w="9360">
      <a:noFill/>
    </a:ln>
  </c:spPr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209E4E-1FBD-427C-900E-E8793BDD6AE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82FC21B0-991F-48B8-A90F-9191D55C31F9}">
      <dgm:prSet phldrT="[Tekst]"/>
      <dgm:spPr/>
      <dgm:t>
        <a:bodyPr/>
        <a:lstStyle/>
        <a:p>
          <a:r>
            <a:rPr lang="pl-PL" dirty="0"/>
            <a:t>1.</a:t>
          </a:r>
        </a:p>
      </dgm:t>
    </dgm:pt>
    <dgm:pt modelId="{457C6D6B-2DE8-4B03-802D-E9F22E57FF9C}" type="parTrans" cxnId="{3EAF676A-8ADA-418B-81F6-525AEC0811B6}">
      <dgm:prSet/>
      <dgm:spPr/>
      <dgm:t>
        <a:bodyPr/>
        <a:lstStyle/>
        <a:p>
          <a:endParaRPr lang="pl-PL"/>
        </a:p>
      </dgm:t>
    </dgm:pt>
    <dgm:pt modelId="{55C22B5C-3326-4079-8863-3A833F656BAD}" type="sibTrans" cxnId="{3EAF676A-8ADA-418B-81F6-525AEC0811B6}">
      <dgm:prSet/>
      <dgm:spPr/>
      <dgm:t>
        <a:bodyPr/>
        <a:lstStyle/>
        <a:p>
          <a:endParaRPr lang="pl-PL"/>
        </a:p>
      </dgm:t>
    </dgm:pt>
    <dgm:pt modelId="{1A4F2B7E-1ED1-43EF-9410-2CD0B46ACB8F}">
      <dgm:prSet phldrT="[Teks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3200" dirty="0"/>
            <a:t>Jest kształtowana przez  strategię  WHO na całym świecie</a:t>
          </a:r>
        </a:p>
        <a:p>
          <a:pPr marL="228600" indent="0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pl-PL" sz="2100" dirty="0"/>
        </a:p>
      </dgm:t>
    </dgm:pt>
    <dgm:pt modelId="{A9EC663F-D44B-45F5-AB81-D47C59B1E9F6}" type="parTrans" cxnId="{19C2473C-DB89-481A-85C4-DD48402CFFB2}">
      <dgm:prSet/>
      <dgm:spPr/>
      <dgm:t>
        <a:bodyPr/>
        <a:lstStyle/>
        <a:p>
          <a:endParaRPr lang="pl-PL"/>
        </a:p>
      </dgm:t>
    </dgm:pt>
    <dgm:pt modelId="{90C1CE4F-E703-4E7A-8BEB-7FE281C55593}" type="sibTrans" cxnId="{19C2473C-DB89-481A-85C4-DD48402CFFB2}">
      <dgm:prSet/>
      <dgm:spPr/>
      <dgm:t>
        <a:bodyPr/>
        <a:lstStyle/>
        <a:p>
          <a:endParaRPr lang="pl-PL"/>
        </a:p>
      </dgm:t>
    </dgm:pt>
    <dgm:pt modelId="{65046445-CE3C-4A32-9296-BDCB0F5ACD40}">
      <dgm:prSet phldrT="[Tekst]"/>
      <dgm:spPr/>
      <dgm:t>
        <a:bodyPr/>
        <a:lstStyle/>
        <a:p>
          <a:r>
            <a:rPr lang="pl-PL" dirty="0"/>
            <a:t>2.</a:t>
          </a:r>
        </a:p>
      </dgm:t>
    </dgm:pt>
    <dgm:pt modelId="{3D5DC941-071F-4B42-81C9-EEA1FFE1F427}" type="parTrans" cxnId="{89F0083D-FEEC-47EF-813F-8521E52B665F}">
      <dgm:prSet/>
      <dgm:spPr/>
      <dgm:t>
        <a:bodyPr/>
        <a:lstStyle/>
        <a:p>
          <a:endParaRPr lang="pl-PL"/>
        </a:p>
      </dgm:t>
    </dgm:pt>
    <dgm:pt modelId="{3DC91F27-8481-4B7F-9317-770D95BFE34A}" type="sibTrans" cxnId="{89F0083D-FEEC-47EF-813F-8521E52B665F}">
      <dgm:prSet/>
      <dgm:spPr/>
      <dgm:t>
        <a:bodyPr/>
        <a:lstStyle/>
        <a:p>
          <a:endParaRPr lang="pl-PL"/>
        </a:p>
      </dgm:t>
    </dgm:pt>
    <dgm:pt modelId="{60C2118B-EAA3-41CD-A6E0-BE3918C65285}">
      <dgm:prSet phldrT="[Tekst]" custT="1"/>
      <dgm:spPr/>
      <dgm:t>
        <a:bodyPr/>
        <a:lstStyle/>
        <a:p>
          <a:pPr marL="228600" marR="0" indent="0" defTabSz="977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pl-PL" sz="2800" dirty="0"/>
            <a:t>Kraje członkowskie UE realizują wytyczone zadania, ale z różnym skutkiem </a:t>
          </a:r>
        </a:p>
        <a:p>
          <a:pPr marL="228600" indent="0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pl-PL" sz="2100" dirty="0"/>
        </a:p>
      </dgm:t>
    </dgm:pt>
    <dgm:pt modelId="{E775BC23-6211-4774-B281-C978073D6C70}" type="parTrans" cxnId="{09698B4D-A6EC-4286-B199-4A5F9C177A25}">
      <dgm:prSet/>
      <dgm:spPr/>
      <dgm:t>
        <a:bodyPr/>
        <a:lstStyle/>
        <a:p>
          <a:endParaRPr lang="pl-PL"/>
        </a:p>
      </dgm:t>
    </dgm:pt>
    <dgm:pt modelId="{478BCF66-1D2C-4AE1-8D9F-800778BE99E2}" type="sibTrans" cxnId="{09698B4D-A6EC-4286-B199-4A5F9C177A25}">
      <dgm:prSet/>
      <dgm:spPr/>
      <dgm:t>
        <a:bodyPr/>
        <a:lstStyle/>
        <a:p>
          <a:endParaRPr lang="pl-PL"/>
        </a:p>
      </dgm:t>
    </dgm:pt>
    <dgm:pt modelId="{B0D3066E-DD96-404E-9C7F-A0196FD835F8}">
      <dgm:prSet phldrT="[Tekst]"/>
      <dgm:spPr/>
      <dgm:t>
        <a:bodyPr/>
        <a:lstStyle/>
        <a:p>
          <a:r>
            <a:rPr lang="pl-PL" dirty="0"/>
            <a:t>3.</a:t>
          </a:r>
        </a:p>
      </dgm:t>
    </dgm:pt>
    <dgm:pt modelId="{25095852-BA6C-4C55-AEA0-C561032A405A}" type="parTrans" cxnId="{4CC5D1CF-C390-437B-92FD-6A6E69021C2E}">
      <dgm:prSet/>
      <dgm:spPr/>
      <dgm:t>
        <a:bodyPr/>
        <a:lstStyle/>
        <a:p>
          <a:endParaRPr lang="pl-PL"/>
        </a:p>
      </dgm:t>
    </dgm:pt>
    <dgm:pt modelId="{CC27196E-A878-4D9A-A811-ED3916579443}" type="sibTrans" cxnId="{4CC5D1CF-C390-437B-92FD-6A6E69021C2E}">
      <dgm:prSet/>
      <dgm:spPr/>
      <dgm:t>
        <a:bodyPr/>
        <a:lstStyle/>
        <a:p>
          <a:endParaRPr lang="pl-PL"/>
        </a:p>
      </dgm:t>
    </dgm:pt>
    <dgm:pt modelId="{57BBC185-567A-471D-9258-6EEA22BC560B}">
      <dgm:prSet phldrT="[Tekst]" custT="1"/>
      <dgm:spPr/>
      <dgm:t>
        <a:bodyPr/>
        <a:lstStyle/>
        <a:p>
          <a:r>
            <a:rPr lang="pl-PL" sz="2800" dirty="0"/>
            <a:t>Głównym celem WHO w Europie jest koordynacja działań w państwach członkowskich </a:t>
          </a:r>
        </a:p>
      </dgm:t>
    </dgm:pt>
    <dgm:pt modelId="{D416A0E8-5A2F-4A67-A362-4EAC34B28AAA}" type="parTrans" cxnId="{B4AF689D-F249-4818-9343-CDED26789E40}">
      <dgm:prSet/>
      <dgm:spPr/>
      <dgm:t>
        <a:bodyPr/>
        <a:lstStyle/>
        <a:p>
          <a:endParaRPr lang="pl-PL"/>
        </a:p>
      </dgm:t>
    </dgm:pt>
    <dgm:pt modelId="{D8D6EE5A-FC7B-4309-B616-7EDE49CBDB2F}" type="sibTrans" cxnId="{B4AF689D-F249-4818-9343-CDED26789E40}">
      <dgm:prSet/>
      <dgm:spPr/>
      <dgm:t>
        <a:bodyPr/>
        <a:lstStyle/>
        <a:p>
          <a:endParaRPr lang="pl-PL"/>
        </a:p>
      </dgm:t>
    </dgm:pt>
    <dgm:pt modelId="{58D67758-645B-4DC1-AA36-A6947435ECFC}" type="pres">
      <dgm:prSet presAssocID="{86209E4E-1FBD-427C-900E-E8793BDD6AE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5269F5F-F6B6-428E-93C7-2F6464F825BA}" type="pres">
      <dgm:prSet presAssocID="{82FC21B0-991F-48B8-A90F-9191D55C31F9}" presName="composite" presStyleCnt="0"/>
      <dgm:spPr/>
    </dgm:pt>
    <dgm:pt modelId="{962E3769-A0AD-4DF6-9289-FD7535D83A01}" type="pres">
      <dgm:prSet presAssocID="{82FC21B0-991F-48B8-A90F-9191D55C31F9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3195E5-92B7-4B67-B121-CD38E628CBCB}" type="pres">
      <dgm:prSet presAssocID="{82FC21B0-991F-48B8-A90F-9191D55C31F9}" presName="descendantText" presStyleLbl="alignAcc1" presStyleIdx="0" presStyleCnt="3" custLinFactY="-100000" custLinFactNeighborX="5085" custLinFactNeighborY="-1613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330D61-1546-4735-825D-D17882E26BA7}" type="pres">
      <dgm:prSet presAssocID="{55C22B5C-3326-4079-8863-3A833F656BAD}" presName="sp" presStyleCnt="0"/>
      <dgm:spPr/>
    </dgm:pt>
    <dgm:pt modelId="{3E5AB3C9-D679-4050-BE73-56BD3838F8ED}" type="pres">
      <dgm:prSet presAssocID="{65046445-CE3C-4A32-9296-BDCB0F5ACD40}" presName="composite" presStyleCnt="0"/>
      <dgm:spPr/>
    </dgm:pt>
    <dgm:pt modelId="{0C652BB7-7E07-4DF6-A5AA-E4458924B308}" type="pres">
      <dgm:prSet presAssocID="{65046445-CE3C-4A32-9296-BDCB0F5ACD4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D2AB95-1CF9-489C-81D4-C3715CE1C8AA}" type="pres">
      <dgm:prSet presAssocID="{65046445-CE3C-4A32-9296-BDCB0F5ACD4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1E2938-394B-409B-80E5-688CFEDEB79C}" type="pres">
      <dgm:prSet presAssocID="{3DC91F27-8481-4B7F-9317-770D95BFE34A}" presName="sp" presStyleCnt="0"/>
      <dgm:spPr/>
    </dgm:pt>
    <dgm:pt modelId="{84D1FEB7-FA5C-45F7-B9CA-54A804253C86}" type="pres">
      <dgm:prSet presAssocID="{B0D3066E-DD96-404E-9C7F-A0196FD835F8}" presName="composite" presStyleCnt="0"/>
      <dgm:spPr/>
    </dgm:pt>
    <dgm:pt modelId="{F8D4A5FD-6C5A-4073-B169-BEB610B27123}" type="pres">
      <dgm:prSet presAssocID="{B0D3066E-DD96-404E-9C7F-A0196FD835F8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140EA7-030C-4E8D-A9EE-6BD26D0AB540}" type="pres">
      <dgm:prSet presAssocID="{B0D3066E-DD96-404E-9C7F-A0196FD835F8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D0A5D99-41E5-46EB-BEAA-E3132B3D743E}" type="presOf" srcId="{82FC21B0-991F-48B8-A90F-9191D55C31F9}" destId="{962E3769-A0AD-4DF6-9289-FD7535D83A01}" srcOrd="0" destOrd="0" presId="urn:microsoft.com/office/officeart/2005/8/layout/chevron2"/>
    <dgm:cxn modelId="{0DA3DA12-C840-46C8-A34B-62069B541FC5}" type="presOf" srcId="{60C2118B-EAA3-41CD-A6E0-BE3918C65285}" destId="{98D2AB95-1CF9-489C-81D4-C3715CE1C8AA}" srcOrd="0" destOrd="0" presId="urn:microsoft.com/office/officeart/2005/8/layout/chevron2"/>
    <dgm:cxn modelId="{6B372B58-3CB1-49B7-8C24-BF5E4A9C5F86}" type="presOf" srcId="{1A4F2B7E-1ED1-43EF-9410-2CD0B46ACB8F}" destId="{983195E5-92B7-4B67-B121-CD38E628CBCB}" srcOrd="0" destOrd="0" presId="urn:microsoft.com/office/officeart/2005/8/layout/chevron2"/>
    <dgm:cxn modelId="{4CC5D1CF-C390-437B-92FD-6A6E69021C2E}" srcId="{86209E4E-1FBD-427C-900E-E8793BDD6AE2}" destId="{B0D3066E-DD96-404E-9C7F-A0196FD835F8}" srcOrd="2" destOrd="0" parTransId="{25095852-BA6C-4C55-AEA0-C561032A405A}" sibTransId="{CC27196E-A878-4D9A-A811-ED3916579443}"/>
    <dgm:cxn modelId="{CCC41B90-0C23-414D-BA2B-BF080E98F6DB}" type="presOf" srcId="{B0D3066E-DD96-404E-9C7F-A0196FD835F8}" destId="{F8D4A5FD-6C5A-4073-B169-BEB610B27123}" srcOrd="0" destOrd="0" presId="urn:microsoft.com/office/officeart/2005/8/layout/chevron2"/>
    <dgm:cxn modelId="{09698B4D-A6EC-4286-B199-4A5F9C177A25}" srcId="{65046445-CE3C-4A32-9296-BDCB0F5ACD40}" destId="{60C2118B-EAA3-41CD-A6E0-BE3918C65285}" srcOrd="0" destOrd="0" parTransId="{E775BC23-6211-4774-B281-C978073D6C70}" sibTransId="{478BCF66-1D2C-4AE1-8D9F-800778BE99E2}"/>
    <dgm:cxn modelId="{3EAF676A-8ADA-418B-81F6-525AEC0811B6}" srcId="{86209E4E-1FBD-427C-900E-E8793BDD6AE2}" destId="{82FC21B0-991F-48B8-A90F-9191D55C31F9}" srcOrd="0" destOrd="0" parTransId="{457C6D6B-2DE8-4B03-802D-E9F22E57FF9C}" sibTransId="{55C22B5C-3326-4079-8863-3A833F656BAD}"/>
    <dgm:cxn modelId="{19C2473C-DB89-481A-85C4-DD48402CFFB2}" srcId="{82FC21B0-991F-48B8-A90F-9191D55C31F9}" destId="{1A4F2B7E-1ED1-43EF-9410-2CD0B46ACB8F}" srcOrd="0" destOrd="0" parTransId="{A9EC663F-D44B-45F5-AB81-D47C59B1E9F6}" sibTransId="{90C1CE4F-E703-4E7A-8BEB-7FE281C55593}"/>
    <dgm:cxn modelId="{B4AF689D-F249-4818-9343-CDED26789E40}" srcId="{B0D3066E-DD96-404E-9C7F-A0196FD835F8}" destId="{57BBC185-567A-471D-9258-6EEA22BC560B}" srcOrd="0" destOrd="0" parTransId="{D416A0E8-5A2F-4A67-A362-4EAC34B28AAA}" sibTransId="{D8D6EE5A-FC7B-4309-B616-7EDE49CBDB2F}"/>
    <dgm:cxn modelId="{E8B55324-EBC4-4B06-B6D1-7DB2F613A5A5}" type="presOf" srcId="{86209E4E-1FBD-427C-900E-E8793BDD6AE2}" destId="{58D67758-645B-4DC1-AA36-A6947435ECFC}" srcOrd="0" destOrd="0" presId="urn:microsoft.com/office/officeart/2005/8/layout/chevron2"/>
    <dgm:cxn modelId="{C7E8282C-FF9B-4004-962D-AF2BAB14D884}" type="presOf" srcId="{65046445-CE3C-4A32-9296-BDCB0F5ACD40}" destId="{0C652BB7-7E07-4DF6-A5AA-E4458924B308}" srcOrd="0" destOrd="0" presId="urn:microsoft.com/office/officeart/2005/8/layout/chevron2"/>
    <dgm:cxn modelId="{A78BA6CB-C01C-41B3-BB37-49D56EB7E399}" type="presOf" srcId="{57BBC185-567A-471D-9258-6EEA22BC560B}" destId="{3A140EA7-030C-4E8D-A9EE-6BD26D0AB540}" srcOrd="0" destOrd="0" presId="urn:microsoft.com/office/officeart/2005/8/layout/chevron2"/>
    <dgm:cxn modelId="{89F0083D-FEEC-47EF-813F-8521E52B665F}" srcId="{86209E4E-1FBD-427C-900E-E8793BDD6AE2}" destId="{65046445-CE3C-4A32-9296-BDCB0F5ACD40}" srcOrd="1" destOrd="0" parTransId="{3D5DC941-071F-4B42-81C9-EEA1FFE1F427}" sibTransId="{3DC91F27-8481-4B7F-9317-770D95BFE34A}"/>
    <dgm:cxn modelId="{D575B804-F8AD-4B89-9C40-6AAB88DD4D98}" type="presParOf" srcId="{58D67758-645B-4DC1-AA36-A6947435ECFC}" destId="{E5269F5F-F6B6-428E-93C7-2F6464F825BA}" srcOrd="0" destOrd="0" presId="urn:microsoft.com/office/officeart/2005/8/layout/chevron2"/>
    <dgm:cxn modelId="{957089AB-A0D7-4A55-8A85-33275B15E43F}" type="presParOf" srcId="{E5269F5F-F6B6-428E-93C7-2F6464F825BA}" destId="{962E3769-A0AD-4DF6-9289-FD7535D83A01}" srcOrd="0" destOrd="0" presId="urn:microsoft.com/office/officeart/2005/8/layout/chevron2"/>
    <dgm:cxn modelId="{35EBD342-4698-4E3A-AF69-F1171935D894}" type="presParOf" srcId="{E5269F5F-F6B6-428E-93C7-2F6464F825BA}" destId="{983195E5-92B7-4B67-B121-CD38E628CBCB}" srcOrd="1" destOrd="0" presId="urn:microsoft.com/office/officeart/2005/8/layout/chevron2"/>
    <dgm:cxn modelId="{B4A8B869-1308-4F23-914A-38680E540DD2}" type="presParOf" srcId="{58D67758-645B-4DC1-AA36-A6947435ECFC}" destId="{0F330D61-1546-4735-825D-D17882E26BA7}" srcOrd="1" destOrd="0" presId="urn:microsoft.com/office/officeart/2005/8/layout/chevron2"/>
    <dgm:cxn modelId="{CC83C8B8-7C7B-4685-94D9-95714D8A3E3F}" type="presParOf" srcId="{58D67758-645B-4DC1-AA36-A6947435ECFC}" destId="{3E5AB3C9-D679-4050-BE73-56BD3838F8ED}" srcOrd="2" destOrd="0" presId="urn:microsoft.com/office/officeart/2005/8/layout/chevron2"/>
    <dgm:cxn modelId="{D06F34B4-9A6D-4F8D-B23F-4EEEFBA75371}" type="presParOf" srcId="{3E5AB3C9-D679-4050-BE73-56BD3838F8ED}" destId="{0C652BB7-7E07-4DF6-A5AA-E4458924B308}" srcOrd="0" destOrd="0" presId="urn:microsoft.com/office/officeart/2005/8/layout/chevron2"/>
    <dgm:cxn modelId="{1D5A7FF0-4592-4E01-88AE-B47953555B30}" type="presParOf" srcId="{3E5AB3C9-D679-4050-BE73-56BD3838F8ED}" destId="{98D2AB95-1CF9-489C-81D4-C3715CE1C8AA}" srcOrd="1" destOrd="0" presId="urn:microsoft.com/office/officeart/2005/8/layout/chevron2"/>
    <dgm:cxn modelId="{BE487972-B882-4E90-B538-5E3B18194151}" type="presParOf" srcId="{58D67758-645B-4DC1-AA36-A6947435ECFC}" destId="{BE1E2938-394B-409B-80E5-688CFEDEB79C}" srcOrd="3" destOrd="0" presId="urn:microsoft.com/office/officeart/2005/8/layout/chevron2"/>
    <dgm:cxn modelId="{CB9D0DC5-D346-4F3C-99B5-45CAB877B275}" type="presParOf" srcId="{58D67758-645B-4DC1-AA36-A6947435ECFC}" destId="{84D1FEB7-FA5C-45F7-B9CA-54A804253C86}" srcOrd="4" destOrd="0" presId="urn:microsoft.com/office/officeart/2005/8/layout/chevron2"/>
    <dgm:cxn modelId="{6E385712-A8AB-48E3-A006-643D9EAAB8FA}" type="presParOf" srcId="{84D1FEB7-FA5C-45F7-B9CA-54A804253C86}" destId="{F8D4A5FD-6C5A-4073-B169-BEB610B27123}" srcOrd="0" destOrd="0" presId="urn:microsoft.com/office/officeart/2005/8/layout/chevron2"/>
    <dgm:cxn modelId="{FC16DDDD-8A34-4C0B-8723-973CC20D8F95}" type="presParOf" srcId="{84D1FEB7-FA5C-45F7-B9CA-54A804253C86}" destId="{3A140EA7-030C-4E8D-A9EE-6BD26D0AB54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7F7ECE-ACBF-41D9-9477-E9B842FEF0E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7FE305C3-1AAE-4617-82B6-43B48C16824E}">
      <dgm:prSet phldrT="[Tekst]" custT="1"/>
      <dgm:spPr/>
      <dgm:t>
        <a:bodyPr/>
        <a:lstStyle/>
        <a:p>
          <a:r>
            <a:rPr lang="pl-PL" sz="3200" dirty="0"/>
            <a:t>Poprawa bezpieczeństwa zdrowotnego obywateli</a:t>
          </a:r>
        </a:p>
      </dgm:t>
    </dgm:pt>
    <dgm:pt modelId="{8BE6BAF1-C641-4456-8DDE-6B1B633F0177}" type="parTrans" cxnId="{ABECDBAC-CDA3-42E7-90D0-0FADD38C7C2F}">
      <dgm:prSet/>
      <dgm:spPr/>
      <dgm:t>
        <a:bodyPr/>
        <a:lstStyle/>
        <a:p>
          <a:endParaRPr lang="pl-PL"/>
        </a:p>
      </dgm:t>
    </dgm:pt>
    <dgm:pt modelId="{BDFE610F-81E2-44AC-8F1D-0843C2BEA557}" type="sibTrans" cxnId="{ABECDBAC-CDA3-42E7-90D0-0FADD38C7C2F}">
      <dgm:prSet/>
      <dgm:spPr/>
      <dgm:t>
        <a:bodyPr/>
        <a:lstStyle/>
        <a:p>
          <a:endParaRPr lang="pl-PL"/>
        </a:p>
      </dgm:t>
    </dgm:pt>
    <dgm:pt modelId="{5BCB5124-D892-4152-A554-1CCFA2EDD584}">
      <dgm:prSet phldrT="[Tekst]" custT="1"/>
      <dgm:spPr/>
      <dgm:t>
        <a:bodyPr/>
        <a:lstStyle/>
        <a:p>
          <a:r>
            <a:rPr lang="pl-PL" sz="3200" dirty="0"/>
            <a:t>Promocję zdrowia w celu zwiększenia dobrobytu </a:t>
          </a:r>
        </a:p>
      </dgm:t>
    </dgm:pt>
    <dgm:pt modelId="{283DE958-3163-4E18-9C4F-6B97BB0DBDB4}" type="parTrans" cxnId="{ACDD257C-A512-4905-A0ED-32762FFB24DE}">
      <dgm:prSet/>
      <dgm:spPr/>
      <dgm:t>
        <a:bodyPr/>
        <a:lstStyle/>
        <a:p>
          <a:endParaRPr lang="pl-PL"/>
        </a:p>
      </dgm:t>
    </dgm:pt>
    <dgm:pt modelId="{49BFCA98-88CF-4329-898C-FAC052DB77AF}" type="sibTrans" cxnId="{ACDD257C-A512-4905-A0ED-32762FFB24DE}">
      <dgm:prSet/>
      <dgm:spPr/>
      <dgm:t>
        <a:bodyPr/>
        <a:lstStyle/>
        <a:p>
          <a:endParaRPr lang="pl-PL"/>
        </a:p>
      </dgm:t>
    </dgm:pt>
    <dgm:pt modelId="{E5836A49-DF04-446C-B5AE-544A28183E64}">
      <dgm:prSet phldrT="[Tekst]" custT="1"/>
      <dgm:spPr/>
      <dgm:t>
        <a:bodyPr/>
        <a:lstStyle/>
        <a:p>
          <a:r>
            <a:rPr lang="pl-PL" sz="3200" dirty="0"/>
            <a:t>Tworzenie i  rozpowszechnianie wiedzy na temat zdrowia</a:t>
          </a:r>
        </a:p>
      </dgm:t>
    </dgm:pt>
    <dgm:pt modelId="{8AEFCAF7-AE5A-4283-AE92-39E9C8C0A4D2}" type="parTrans" cxnId="{AB618FA4-0CA9-43BA-8AAF-DE3591453B93}">
      <dgm:prSet/>
      <dgm:spPr/>
      <dgm:t>
        <a:bodyPr/>
        <a:lstStyle/>
        <a:p>
          <a:endParaRPr lang="pl-PL"/>
        </a:p>
      </dgm:t>
    </dgm:pt>
    <dgm:pt modelId="{0C858DBD-04B2-4AC9-9546-B302C5A948F2}" type="sibTrans" cxnId="{AB618FA4-0CA9-43BA-8AAF-DE3591453B93}">
      <dgm:prSet/>
      <dgm:spPr/>
      <dgm:t>
        <a:bodyPr/>
        <a:lstStyle/>
        <a:p>
          <a:endParaRPr lang="pl-PL"/>
        </a:p>
      </dgm:t>
    </dgm:pt>
    <dgm:pt modelId="{25923584-C1B8-4204-8B52-5383CA754DFF}" type="pres">
      <dgm:prSet presAssocID="{E77F7ECE-ACBF-41D9-9477-E9B842FEF0E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97A118E-DE4C-415F-93CE-5CC48BB3BBC9}" type="pres">
      <dgm:prSet presAssocID="{7FE305C3-1AAE-4617-82B6-43B48C16824E}" presName="parentLin" presStyleCnt="0"/>
      <dgm:spPr/>
    </dgm:pt>
    <dgm:pt modelId="{4A3C0BC5-EF30-4573-8094-A3D6DE82C96B}" type="pres">
      <dgm:prSet presAssocID="{7FE305C3-1AAE-4617-82B6-43B48C16824E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24C265B6-18E4-447C-A6EE-98F28FE6EFE8}" type="pres">
      <dgm:prSet presAssocID="{7FE305C3-1AAE-4617-82B6-43B48C16824E}" presName="parentText" presStyleLbl="node1" presStyleIdx="0" presStyleCnt="3" custScaleX="140229" custScaleY="260348" custLinFactY="-82043" custLinFactNeighborX="830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BA537B-9F7C-41F5-8A31-E1A34BC43DA6}" type="pres">
      <dgm:prSet presAssocID="{7FE305C3-1AAE-4617-82B6-43B48C16824E}" presName="negativeSpace" presStyleCnt="0"/>
      <dgm:spPr/>
    </dgm:pt>
    <dgm:pt modelId="{C2D45282-8423-454B-9BAB-EB61BC30290D}" type="pres">
      <dgm:prSet presAssocID="{7FE305C3-1AAE-4617-82B6-43B48C16824E}" presName="childText" presStyleLbl="conFgAcc1" presStyleIdx="0" presStyleCnt="3">
        <dgm:presLayoutVars>
          <dgm:bulletEnabled val="1"/>
        </dgm:presLayoutVars>
      </dgm:prSet>
      <dgm:spPr/>
    </dgm:pt>
    <dgm:pt modelId="{2117A6E9-B191-436A-A2A8-3BB72085DB07}" type="pres">
      <dgm:prSet presAssocID="{BDFE610F-81E2-44AC-8F1D-0843C2BEA557}" presName="spaceBetweenRectangles" presStyleCnt="0"/>
      <dgm:spPr/>
    </dgm:pt>
    <dgm:pt modelId="{4025F7BA-ADA8-4210-AF3B-78DF6629C201}" type="pres">
      <dgm:prSet presAssocID="{5BCB5124-D892-4152-A554-1CCFA2EDD584}" presName="parentLin" presStyleCnt="0"/>
      <dgm:spPr/>
    </dgm:pt>
    <dgm:pt modelId="{6635F988-8C2B-4DC8-BE36-8A4C8784EA4F}" type="pres">
      <dgm:prSet presAssocID="{5BCB5124-D892-4152-A554-1CCFA2EDD584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BE6B1F93-E093-4116-BC22-FD037E7892F8}" type="pres">
      <dgm:prSet presAssocID="{5BCB5124-D892-4152-A554-1CCFA2EDD584}" presName="parentText" presStyleLbl="node1" presStyleIdx="1" presStyleCnt="3" custScaleX="139714" custScaleY="30014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94A94B-81EA-4B73-AF57-684F4800ACC4}" type="pres">
      <dgm:prSet presAssocID="{5BCB5124-D892-4152-A554-1CCFA2EDD584}" presName="negativeSpace" presStyleCnt="0"/>
      <dgm:spPr/>
    </dgm:pt>
    <dgm:pt modelId="{92D0493A-2B75-4423-83BB-19081CED6C03}" type="pres">
      <dgm:prSet presAssocID="{5BCB5124-D892-4152-A554-1CCFA2EDD584}" presName="childText" presStyleLbl="conFgAcc1" presStyleIdx="1" presStyleCnt="3">
        <dgm:presLayoutVars>
          <dgm:bulletEnabled val="1"/>
        </dgm:presLayoutVars>
      </dgm:prSet>
      <dgm:spPr/>
    </dgm:pt>
    <dgm:pt modelId="{1E596D71-7A24-496A-9AE9-8A5F1BA511A3}" type="pres">
      <dgm:prSet presAssocID="{49BFCA98-88CF-4329-898C-FAC052DB77AF}" presName="spaceBetweenRectangles" presStyleCnt="0"/>
      <dgm:spPr/>
    </dgm:pt>
    <dgm:pt modelId="{B8047F58-7683-41B0-8ED8-C721BAF61769}" type="pres">
      <dgm:prSet presAssocID="{E5836A49-DF04-446C-B5AE-544A28183E64}" presName="parentLin" presStyleCnt="0"/>
      <dgm:spPr/>
    </dgm:pt>
    <dgm:pt modelId="{6F0E5D01-4CA0-45FB-9ECA-56C171887241}" type="pres">
      <dgm:prSet presAssocID="{E5836A49-DF04-446C-B5AE-544A28183E64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6D4CFC21-7938-4F91-8922-DD6C096229A4}" type="pres">
      <dgm:prSet presAssocID="{E5836A49-DF04-446C-B5AE-544A28183E64}" presName="parentText" presStyleLbl="node1" presStyleIdx="2" presStyleCnt="3" custScaleX="142997" custScaleY="31887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FE1A7A-5A64-4A88-84A0-A6FF48C2C52D}" type="pres">
      <dgm:prSet presAssocID="{E5836A49-DF04-446C-B5AE-544A28183E64}" presName="negativeSpace" presStyleCnt="0"/>
      <dgm:spPr/>
    </dgm:pt>
    <dgm:pt modelId="{5221FA53-0377-4094-A700-5E0F6D4D5C8F}" type="pres">
      <dgm:prSet presAssocID="{E5836A49-DF04-446C-B5AE-544A28183E6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EF99282-65AF-4DC2-A18D-11410E6ED13A}" type="presOf" srcId="{E5836A49-DF04-446C-B5AE-544A28183E64}" destId="{6F0E5D01-4CA0-45FB-9ECA-56C171887241}" srcOrd="0" destOrd="0" presId="urn:microsoft.com/office/officeart/2005/8/layout/list1"/>
    <dgm:cxn modelId="{112A8EAF-5FD0-46F5-A645-3E71CF446668}" type="presOf" srcId="{E77F7ECE-ACBF-41D9-9477-E9B842FEF0EC}" destId="{25923584-C1B8-4204-8B52-5383CA754DFF}" srcOrd="0" destOrd="0" presId="urn:microsoft.com/office/officeart/2005/8/layout/list1"/>
    <dgm:cxn modelId="{AB618FA4-0CA9-43BA-8AAF-DE3591453B93}" srcId="{E77F7ECE-ACBF-41D9-9477-E9B842FEF0EC}" destId="{E5836A49-DF04-446C-B5AE-544A28183E64}" srcOrd="2" destOrd="0" parTransId="{8AEFCAF7-AE5A-4283-AE92-39E9C8C0A4D2}" sibTransId="{0C858DBD-04B2-4AC9-9546-B302C5A948F2}"/>
    <dgm:cxn modelId="{E047286A-8781-43E4-B87C-2276E85BBAA6}" type="presOf" srcId="{5BCB5124-D892-4152-A554-1CCFA2EDD584}" destId="{6635F988-8C2B-4DC8-BE36-8A4C8784EA4F}" srcOrd="0" destOrd="0" presId="urn:microsoft.com/office/officeart/2005/8/layout/list1"/>
    <dgm:cxn modelId="{96621F79-1638-41FE-A55E-ED61FFCA7A02}" type="presOf" srcId="{7FE305C3-1AAE-4617-82B6-43B48C16824E}" destId="{4A3C0BC5-EF30-4573-8094-A3D6DE82C96B}" srcOrd="0" destOrd="0" presId="urn:microsoft.com/office/officeart/2005/8/layout/list1"/>
    <dgm:cxn modelId="{8D37BB68-8EB9-4D0E-A5B2-AD3489A511FE}" type="presOf" srcId="{5BCB5124-D892-4152-A554-1CCFA2EDD584}" destId="{BE6B1F93-E093-4116-BC22-FD037E7892F8}" srcOrd="1" destOrd="0" presId="urn:microsoft.com/office/officeart/2005/8/layout/list1"/>
    <dgm:cxn modelId="{0A11DE0B-4487-41B4-A84F-B7DD0C7720AE}" type="presOf" srcId="{7FE305C3-1AAE-4617-82B6-43B48C16824E}" destId="{24C265B6-18E4-447C-A6EE-98F28FE6EFE8}" srcOrd="1" destOrd="0" presId="urn:microsoft.com/office/officeart/2005/8/layout/list1"/>
    <dgm:cxn modelId="{87F5EC56-7428-43FB-AA70-9819AA021373}" type="presOf" srcId="{E5836A49-DF04-446C-B5AE-544A28183E64}" destId="{6D4CFC21-7938-4F91-8922-DD6C096229A4}" srcOrd="1" destOrd="0" presId="urn:microsoft.com/office/officeart/2005/8/layout/list1"/>
    <dgm:cxn modelId="{ACDD257C-A512-4905-A0ED-32762FFB24DE}" srcId="{E77F7ECE-ACBF-41D9-9477-E9B842FEF0EC}" destId="{5BCB5124-D892-4152-A554-1CCFA2EDD584}" srcOrd="1" destOrd="0" parTransId="{283DE958-3163-4E18-9C4F-6B97BB0DBDB4}" sibTransId="{49BFCA98-88CF-4329-898C-FAC052DB77AF}"/>
    <dgm:cxn modelId="{ABECDBAC-CDA3-42E7-90D0-0FADD38C7C2F}" srcId="{E77F7ECE-ACBF-41D9-9477-E9B842FEF0EC}" destId="{7FE305C3-1AAE-4617-82B6-43B48C16824E}" srcOrd="0" destOrd="0" parTransId="{8BE6BAF1-C641-4456-8DDE-6B1B633F0177}" sibTransId="{BDFE610F-81E2-44AC-8F1D-0843C2BEA557}"/>
    <dgm:cxn modelId="{7E516B75-9B05-4C56-89C4-E8D17D76AC7E}" type="presParOf" srcId="{25923584-C1B8-4204-8B52-5383CA754DFF}" destId="{597A118E-DE4C-415F-93CE-5CC48BB3BBC9}" srcOrd="0" destOrd="0" presId="urn:microsoft.com/office/officeart/2005/8/layout/list1"/>
    <dgm:cxn modelId="{74AE63B7-E590-4068-9610-D1B05C9A683F}" type="presParOf" srcId="{597A118E-DE4C-415F-93CE-5CC48BB3BBC9}" destId="{4A3C0BC5-EF30-4573-8094-A3D6DE82C96B}" srcOrd="0" destOrd="0" presId="urn:microsoft.com/office/officeart/2005/8/layout/list1"/>
    <dgm:cxn modelId="{F00664C2-4B9D-47ED-89DD-D422CCA8FAE7}" type="presParOf" srcId="{597A118E-DE4C-415F-93CE-5CC48BB3BBC9}" destId="{24C265B6-18E4-447C-A6EE-98F28FE6EFE8}" srcOrd="1" destOrd="0" presId="urn:microsoft.com/office/officeart/2005/8/layout/list1"/>
    <dgm:cxn modelId="{F5163E9F-BE8F-4991-A6D6-5DA3E46B6B4F}" type="presParOf" srcId="{25923584-C1B8-4204-8B52-5383CA754DFF}" destId="{60BA537B-9F7C-41F5-8A31-E1A34BC43DA6}" srcOrd="1" destOrd="0" presId="urn:microsoft.com/office/officeart/2005/8/layout/list1"/>
    <dgm:cxn modelId="{3A6BAB22-7AFE-4412-87A3-F71F9196E32A}" type="presParOf" srcId="{25923584-C1B8-4204-8B52-5383CA754DFF}" destId="{C2D45282-8423-454B-9BAB-EB61BC30290D}" srcOrd="2" destOrd="0" presId="urn:microsoft.com/office/officeart/2005/8/layout/list1"/>
    <dgm:cxn modelId="{DD66235A-05C5-49BC-93BA-A94979AA6D36}" type="presParOf" srcId="{25923584-C1B8-4204-8B52-5383CA754DFF}" destId="{2117A6E9-B191-436A-A2A8-3BB72085DB07}" srcOrd="3" destOrd="0" presId="urn:microsoft.com/office/officeart/2005/8/layout/list1"/>
    <dgm:cxn modelId="{FB3932CF-F3CC-42A5-9C34-2D4EA8390C09}" type="presParOf" srcId="{25923584-C1B8-4204-8B52-5383CA754DFF}" destId="{4025F7BA-ADA8-4210-AF3B-78DF6629C201}" srcOrd="4" destOrd="0" presId="urn:microsoft.com/office/officeart/2005/8/layout/list1"/>
    <dgm:cxn modelId="{B4A0BF26-B597-4DA3-8925-33D8B36DE34F}" type="presParOf" srcId="{4025F7BA-ADA8-4210-AF3B-78DF6629C201}" destId="{6635F988-8C2B-4DC8-BE36-8A4C8784EA4F}" srcOrd="0" destOrd="0" presId="urn:microsoft.com/office/officeart/2005/8/layout/list1"/>
    <dgm:cxn modelId="{DB5B9BF3-B886-4F3F-8E42-9E7939C93125}" type="presParOf" srcId="{4025F7BA-ADA8-4210-AF3B-78DF6629C201}" destId="{BE6B1F93-E093-4116-BC22-FD037E7892F8}" srcOrd="1" destOrd="0" presId="urn:microsoft.com/office/officeart/2005/8/layout/list1"/>
    <dgm:cxn modelId="{136CD2C7-F047-4F6C-86F4-69C1BBB74807}" type="presParOf" srcId="{25923584-C1B8-4204-8B52-5383CA754DFF}" destId="{0A94A94B-81EA-4B73-AF57-684F4800ACC4}" srcOrd="5" destOrd="0" presId="urn:microsoft.com/office/officeart/2005/8/layout/list1"/>
    <dgm:cxn modelId="{8D843722-068A-4160-917C-65AD0A38816A}" type="presParOf" srcId="{25923584-C1B8-4204-8B52-5383CA754DFF}" destId="{92D0493A-2B75-4423-83BB-19081CED6C03}" srcOrd="6" destOrd="0" presId="urn:microsoft.com/office/officeart/2005/8/layout/list1"/>
    <dgm:cxn modelId="{25C3234E-4720-4CCD-B86D-57C0414065C3}" type="presParOf" srcId="{25923584-C1B8-4204-8B52-5383CA754DFF}" destId="{1E596D71-7A24-496A-9AE9-8A5F1BA511A3}" srcOrd="7" destOrd="0" presId="urn:microsoft.com/office/officeart/2005/8/layout/list1"/>
    <dgm:cxn modelId="{F886F6B1-C92E-41DE-A41A-CB9577D0A619}" type="presParOf" srcId="{25923584-C1B8-4204-8B52-5383CA754DFF}" destId="{B8047F58-7683-41B0-8ED8-C721BAF61769}" srcOrd="8" destOrd="0" presId="urn:microsoft.com/office/officeart/2005/8/layout/list1"/>
    <dgm:cxn modelId="{295ADF06-FA96-4E97-8EA6-36E34F6A8489}" type="presParOf" srcId="{B8047F58-7683-41B0-8ED8-C721BAF61769}" destId="{6F0E5D01-4CA0-45FB-9ECA-56C171887241}" srcOrd="0" destOrd="0" presId="urn:microsoft.com/office/officeart/2005/8/layout/list1"/>
    <dgm:cxn modelId="{2C1930F4-EF37-4CFC-8B96-E9307044707A}" type="presParOf" srcId="{B8047F58-7683-41B0-8ED8-C721BAF61769}" destId="{6D4CFC21-7938-4F91-8922-DD6C096229A4}" srcOrd="1" destOrd="0" presId="urn:microsoft.com/office/officeart/2005/8/layout/list1"/>
    <dgm:cxn modelId="{E022F412-9336-4BAC-9DE2-768C6010C041}" type="presParOf" srcId="{25923584-C1B8-4204-8B52-5383CA754DFF}" destId="{8EFE1A7A-5A64-4A88-84A0-A6FF48C2C52D}" srcOrd="9" destOrd="0" presId="urn:microsoft.com/office/officeart/2005/8/layout/list1"/>
    <dgm:cxn modelId="{51DDB882-40E2-4D0E-AA8E-64E63CBCB44D}" type="presParOf" srcId="{25923584-C1B8-4204-8B52-5383CA754DFF}" destId="{5221FA53-0377-4094-A700-5E0F6D4D5C8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6C89F0-E75D-4260-B446-0967F34896B2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E2290FA0-F25A-49BF-9042-C98465590E36}">
      <dgm:prSet phldrT="[Tekst]" phldr="1"/>
      <dgm:spPr/>
      <dgm:t>
        <a:bodyPr/>
        <a:lstStyle/>
        <a:p>
          <a:endParaRPr lang="pl-PL"/>
        </a:p>
      </dgm:t>
    </dgm:pt>
    <dgm:pt modelId="{F4FCD3BF-2087-4A98-90D4-4925C5097A12}" type="parTrans" cxnId="{52FC3839-2A26-4AC5-BC2B-25DA9DFE2804}">
      <dgm:prSet/>
      <dgm:spPr/>
      <dgm:t>
        <a:bodyPr/>
        <a:lstStyle/>
        <a:p>
          <a:endParaRPr lang="pl-PL"/>
        </a:p>
      </dgm:t>
    </dgm:pt>
    <dgm:pt modelId="{72953616-9628-4C0A-98A9-353D26ABED68}" type="sibTrans" cxnId="{52FC3839-2A26-4AC5-BC2B-25DA9DFE2804}">
      <dgm:prSet/>
      <dgm:spPr/>
      <dgm:t>
        <a:bodyPr/>
        <a:lstStyle/>
        <a:p>
          <a:endParaRPr lang="pl-PL"/>
        </a:p>
      </dgm:t>
    </dgm:pt>
    <dgm:pt modelId="{BE2F1564-C9EE-4FCA-9D4E-F690F22EE83C}">
      <dgm:prSet phldrT="[Tekst]" phldr="1"/>
      <dgm:spPr/>
      <dgm:t>
        <a:bodyPr/>
        <a:lstStyle/>
        <a:p>
          <a:endParaRPr lang="pl-PL"/>
        </a:p>
      </dgm:t>
    </dgm:pt>
    <dgm:pt modelId="{29DC14BE-13F5-4D02-B7A1-A91D6EC77964}" type="parTrans" cxnId="{BBA5FE22-23AB-4795-8782-3D98C41CD356}">
      <dgm:prSet/>
      <dgm:spPr/>
      <dgm:t>
        <a:bodyPr/>
        <a:lstStyle/>
        <a:p>
          <a:endParaRPr lang="pl-PL"/>
        </a:p>
      </dgm:t>
    </dgm:pt>
    <dgm:pt modelId="{B4D417D3-D5D4-4DE8-B1DC-A1E5DEF633B0}" type="sibTrans" cxnId="{BBA5FE22-23AB-4795-8782-3D98C41CD356}">
      <dgm:prSet/>
      <dgm:spPr/>
      <dgm:t>
        <a:bodyPr/>
        <a:lstStyle/>
        <a:p>
          <a:endParaRPr lang="pl-PL"/>
        </a:p>
      </dgm:t>
    </dgm:pt>
    <dgm:pt modelId="{2EE6CBA2-EE4B-4D1A-9628-50AF51D4BD79}">
      <dgm:prSet phldrT="[Tekst]" custT="1"/>
      <dgm:spPr/>
      <dgm:t>
        <a:bodyPr/>
        <a:lstStyle/>
        <a:p>
          <a:r>
            <a:rPr lang="pl-PL" sz="2000" dirty="0"/>
            <a:t>Przedmiot zainteresowania ekonomistów</a:t>
          </a:r>
        </a:p>
      </dgm:t>
    </dgm:pt>
    <dgm:pt modelId="{EE7F0EC3-E115-44C0-BEBC-7956615CFB85}" type="parTrans" cxnId="{622BFC63-B516-48B7-8D5B-33EA52243B97}">
      <dgm:prSet/>
      <dgm:spPr/>
      <dgm:t>
        <a:bodyPr/>
        <a:lstStyle/>
        <a:p>
          <a:endParaRPr lang="pl-PL"/>
        </a:p>
      </dgm:t>
    </dgm:pt>
    <dgm:pt modelId="{D4226E10-3206-4DC1-BDA6-E1577DF206BD}" type="sibTrans" cxnId="{622BFC63-B516-48B7-8D5B-33EA52243B97}">
      <dgm:prSet/>
      <dgm:spPr/>
      <dgm:t>
        <a:bodyPr/>
        <a:lstStyle/>
        <a:p>
          <a:endParaRPr lang="pl-PL"/>
        </a:p>
      </dgm:t>
    </dgm:pt>
    <dgm:pt modelId="{A5F5D618-ACA6-46C1-84AF-854CB38DD993}" type="pres">
      <dgm:prSet presAssocID="{846C89F0-E75D-4260-B446-0967F34896B2}" presName="Name0" presStyleCnt="0">
        <dgm:presLayoutVars>
          <dgm:dir/>
          <dgm:animLvl val="lvl"/>
          <dgm:resizeHandles val="exact"/>
        </dgm:presLayoutVars>
      </dgm:prSet>
      <dgm:spPr/>
    </dgm:pt>
    <dgm:pt modelId="{60AEEBFF-0839-4516-9D62-E59C6C775D37}" type="pres">
      <dgm:prSet presAssocID="{846C89F0-E75D-4260-B446-0967F34896B2}" presName="dummy" presStyleCnt="0"/>
      <dgm:spPr/>
    </dgm:pt>
    <dgm:pt modelId="{4D918414-A95A-47D4-AE53-68E488F6C052}" type="pres">
      <dgm:prSet presAssocID="{846C89F0-E75D-4260-B446-0967F34896B2}" presName="linH" presStyleCnt="0"/>
      <dgm:spPr/>
    </dgm:pt>
    <dgm:pt modelId="{81CC4247-F05E-4FA8-A769-022E5887E3B9}" type="pres">
      <dgm:prSet presAssocID="{846C89F0-E75D-4260-B446-0967F34896B2}" presName="padding1" presStyleCnt="0"/>
      <dgm:spPr/>
    </dgm:pt>
    <dgm:pt modelId="{760A40D9-BE9B-4BDE-90CA-A3C84B0CDB89}" type="pres">
      <dgm:prSet presAssocID="{E2290FA0-F25A-49BF-9042-C98465590E36}" presName="linV" presStyleCnt="0"/>
      <dgm:spPr/>
    </dgm:pt>
    <dgm:pt modelId="{4E8F7D19-ED15-4BF1-ADD8-81C34EEA6E96}" type="pres">
      <dgm:prSet presAssocID="{E2290FA0-F25A-49BF-9042-C98465590E36}" presName="spVertical1" presStyleCnt="0"/>
      <dgm:spPr/>
    </dgm:pt>
    <dgm:pt modelId="{DFCE51EB-F991-4DAE-B8A5-5629AAF9E693}" type="pres">
      <dgm:prSet presAssocID="{E2290FA0-F25A-49BF-9042-C98465590E36}" presName="parTx" presStyleLbl="revTx" presStyleIdx="0" presStyleCnt="3" custScaleY="465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31C0C2-28AA-4C7B-9EB9-4539DE0605B2}" type="pres">
      <dgm:prSet presAssocID="{E2290FA0-F25A-49BF-9042-C98465590E36}" presName="spVertical2" presStyleCnt="0"/>
      <dgm:spPr/>
    </dgm:pt>
    <dgm:pt modelId="{15C28AB6-F031-45F3-8296-DF17378744DE}" type="pres">
      <dgm:prSet presAssocID="{E2290FA0-F25A-49BF-9042-C98465590E36}" presName="spVertical3" presStyleCnt="0"/>
      <dgm:spPr/>
    </dgm:pt>
    <dgm:pt modelId="{8AE0B7A3-6004-496D-B134-3805760D60D0}" type="pres">
      <dgm:prSet presAssocID="{72953616-9628-4C0A-98A9-353D26ABED68}" presName="space" presStyleCnt="0"/>
      <dgm:spPr/>
    </dgm:pt>
    <dgm:pt modelId="{3F752E50-4FF3-4E7C-BE4E-4FE026D8497F}" type="pres">
      <dgm:prSet presAssocID="{BE2F1564-C9EE-4FCA-9D4E-F690F22EE83C}" presName="linV" presStyleCnt="0"/>
      <dgm:spPr/>
    </dgm:pt>
    <dgm:pt modelId="{03157E9E-1FCA-426C-822B-3D604605984B}" type="pres">
      <dgm:prSet presAssocID="{BE2F1564-C9EE-4FCA-9D4E-F690F22EE83C}" presName="spVertical1" presStyleCnt="0"/>
      <dgm:spPr/>
    </dgm:pt>
    <dgm:pt modelId="{37BC1E25-346F-48AA-B2FD-51B8976B5A99}" type="pres">
      <dgm:prSet presAssocID="{BE2F1564-C9EE-4FCA-9D4E-F690F22EE83C}" presName="parTx" presStyleLbl="revTx" presStyleIdx="1" presStyleCnt="3" custLinFactX="100000" custLinFactY="100000" custLinFactNeighborX="158678" custLinFactNeighborY="1000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C8116-907E-4BF0-859D-2A4002221477}" type="pres">
      <dgm:prSet presAssocID="{BE2F1564-C9EE-4FCA-9D4E-F690F22EE83C}" presName="spVertical2" presStyleCnt="0"/>
      <dgm:spPr/>
    </dgm:pt>
    <dgm:pt modelId="{A70515D6-E0B8-41AE-BBC5-0E2E81CD15DC}" type="pres">
      <dgm:prSet presAssocID="{BE2F1564-C9EE-4FCA-9D4E-F690F22EE83C}" presName="spVertical3" presStyleCnt="0"/>
      <dgm:spPr/>
    </dgm:pt>
    <dgm:pt modelId="{6D35370D-86C5-4FCD-831D-A61932CCFD75}" type="pres">
      <dgm:prSet presAssocID="{B4D417D3-D5D4-4DE8-B1DC-A1E5DEF633B0}" presName="space" presStyleCnt="0"/>
      <dgm:spPr/>
    </dgm:pt>
    <dgm:pt modelId="{6E5367AE-85B2-4E68-AC30-70A1960E708E}" type="pres">
      <dgm:prSet presAssocID="{2EE6CBA2-EE4B-4D1A-9628-50AF51D4BD79}" presName="linV" presStyleCnt="0"/>
      <dgm:spPr/>
    </dgm:pt>
    <dgm:pt modelId="{A8CBB9D2-3B46-4EE6-9F05-4F1FBDA6F90F}" type="pres">
      <dgm:prSet presAssocID="{2EE6CBA2-EE4B-4D1A-9628-50AF51D4BD79}" presName="spVertical1" presStyleCnt="0"/>
      <dgm:spPr/>
    </dgm:pt>
    <dgm:pt modelId="{259A8C09-8FD5-4408-90AC-85503ADE8B26}" type="pres">
      <dgm:prSet presAssocID="{2EE6CBA2-EE4B-4D1A-9628-50AF51D4BD79}" presName="parTx" presStyleLbl="revTx" presStyleIdx="2" presStyleCnt="3" custScaleX="414995" custScaleY="259818" custLinFactX="-26719" custLinFactY="2634" custLinFactNeighborX="-100000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9858A9-AB0E-4AE0-A240-475E7307E7A9}" type="pres">
      <dgm:prSet presAssocID="{2EE6CBA2-EE4B-4D1A-9628-50AF51D4BD79}" presName="spVertical2" presStyleCnt="0"/>
      <dgm:spPr/>
    </dgm:pt>
    <dgm:pt modelId="{1B2BE9CF-D7FD-4FE6-9F26-23F5FE6E46D1}" type="pres">
      <dgm:prSet presAssocID="{2EE6CBA2-EE4B-4D1A-9628-50AF51D4BD79}" presName="spVertical3" presStyleCnt="0"/>
      <dgm:spPr/>
    </dgm:pt>
    <dgm:pt modelId="{B415A727-95CC-4D6B-80D5-9C55607A0E79}" type="pres">
      <dgm:prSet presAssocID="{846C89F0-E75D-4260-B446-0967F34896B2}" presName="padding2" presStyleCnt="0"/>
      <dgm:spPr/>
    </dgm:pt>
    <dgm:pt modelId="{5BF36A41-792D-4F65-85BA-CCB3FBE2ACC2}" type="pres">
      <dgm:prSet presAssocID="{846C89F0-E75D-4260-B446-0967F34896B2}" presName="negArrow" presStyleCnt="0"/>
      <dgm:spPr/>
    </dgm:pt>
    <dgm:pt modelId="{9F36CAFC-9C84-4BB2-BBB1-56B408971302}" type="pres">
      <dgm:prSet presAssocID="{846C89F0-E75D-4260-B446-0967F34896B2}" presName="backgroundArrow" presStyleLbl="node1" presStyleIdx="0" presStyleCnt="1" custScaleY="394911" custLinFactY="-100000" custLinFactNeighborX="48035" custLinFactNeighborY="-140824"/>
      <dgm:spPr/>
    </dgm:pt>
  </dgm:ptLst>
  <dgm:cxnLst>
    <dgm:cxn modelId="{09C8B097-1DCA-4D6F-86F4-66B3E2657329}" type="presOf" srcId="{846C89F0-E75D-4260-B446-0967F34896B2}" destId="{A5F5D618-ACA6-46C1-84AF-854CB38DD993}" srcOrd="0" destOrd="0" presId="urn:microsoft.com/office/officeart/2005/8/layout/hProcess3"/>
    <dgm:cxn modelId="{622BFC63-B516-48B7-8D5B-33EA52243B97}" srcId="{846C89F0-E75D-4260-B446-0967F34896B2}" destId="{2EE6CBA2-EE4B-4D1A-9628-50AF51D4BD79}" srcOrd="2" destOrd="0" parTransId="{EE7F0EC3-E115-44C0-BEBC-7956615CFB85}" sibTransId="{D4226E10-3206-4DC1-BDA6-E1577DF206BD}"/>
    <dgm:cxn modelId="{BBA5FE22-23AB-4795-8782-3D98C41CD356}" srcId="{846C89F0-E75D-4260-B446-0967F34896B2}" destId="{BE2F1564-C9EE-4FCA-9D4E-F690F22EE83C}" srcOrd="1" destOrd="0" parTransId="{29DC14BE-13F5-4D02-B7A1-A91D6EC77964}" sibTransId="{B4D417D3-D5D4-4DE8-B1DC-A1E5DEF633B0}"/>
    <dgm:cxn modelId="{A9B005FD-384B-4D71-86E1-765D107B68CE}" type="presOf" srcId="{E2290FA0-F25A-49BF-9042-C98465590E36}" destId="{DFCE51EB-F991-4DAE-B8A5-5629AAF9E693}" srcOrd="0" destOrd="0" presId="urn:microsoft.com/office/officeart/2005/8/layout/hProcess3"/>
    <dgm:cxn modelId="{7A79C76E-7008-42DE-A3F0-6E564387723A}" type="presOf" srcId="{2EE6CBA2-EE4B-4D1A-9628-50AF51D4BD79}" destId="{259A8C09-8FD5-4408-90AC-85503ADE8B26}" srcOrd="0" destOrd="0" presId="urn:microsoft.com/office/officeart/2005/8/layout/hProcess3"/>
    <dgm:cxn modelId="{52FC3839-2A26-4AC5-BC2B-25DA9DFE2804}" srcId="{846C89F0-E75D-4260-B446-0967F34896B2}" destId="{E2290FA0-F25A-49BF-9042-C98465590E36}" srcOrd="0" destOrd="0" parTransId="{F4FCD3BF-2087-4A98-90D4-4925C5097A12}" sibTransId="{72953616-9628-4C0A-98A9-353D26ABED68}"/>
    <dgm:cxn modelId="{B17D6AE0-17A5-4F57-B0D1-15AB2306C1F1}" type="presOf" srcId="{BE2F1564-C9EE-4FCA-9D4E-F690F22EE83C}" destId="{37BC1E25-346F-48AA-B2FD-51B8976B5A99}" srcOrd="0" destOrd="0" presId="urn:microsoft.com/office/officeart/2005/8/layout/hProcess3"/>
    <dgm:cxn modelId="{AEBF8417-B88E-4C21-9572-E4A303FD58B1}" type="presParOf" srcId="{A5F5D618-ACA6-46C1-84AF-854CB38DD993}" destId="{60AEEBFF-0839-4516-9D62-E59C6C775D37}" srcOrd="0" destOrd="0" presId="urn:microsoft.com/office/officeart/2005/8/layout/hProcess3"/>
    <dgm:cxn modelId="{DB1E89CB-30F9-40C7-929D-2D8E9C7D1AE6}" type="presParOf" srcId="{A5F5D618-ACA6-46C1-84AF-854CB38DD993}" destId="{4D918414-A95A-47D4-AE53-68E488F6C052}" srcOrd="1" destOrd="0" presId="urn:microsoft.com/office/officeart/2005/8/layout/hProcess3"/>
    <dgm:cxn modelId="{1BAC82C6-FEF9-4ACE-9E04-EFC6C9E0CF07}" type="presParOf" srcId="{4D918414-A95A-47D4-AE53-68E488F6C052}" destId="{81CC4247-F05E-4FA8-A769-022E5887E3B9}" srcOrd="0" destOrd="0" presId="urn:microsoft.com/office/officeart/2005/8/layout/hProcess3"/>
    <dgm:cxn modelId="{2CB0897E-F9C0-4EE2-A603-7164B7A8F505}" type="presParOf" srcId="{4D918414-A95A-47D4-AE53-68E488F6C052}" destId="{760A40D9-BE9B-4BDE-90CA-A3C84B0CDB89}" srcOrd="1" destOrd="0" presId="urn:microsoft.com/office/officeart/2005/8/layout/hProcess3"/>
    <dgm:cxn modelId="{F971E5FD-E0A6-4655-85C9-E70B7BD63F59}" type="presParOf" srcId="{760A40D9-BE9B-4BDE-90CA-A3C84B0CDB89}" destId="{4E8F7D19-ED15-4BF1-ADD8-81C34EEA6E96}" srcOrd="0" destOrd="0" presId="urn:microsoft.com/office/officeart/2005/8/layout/hProcess3"/>
    <dgm:cxn modelId="{7CED6E5A-2CBA-4D07-A9BC-E08ADC28646A}" type="presParOf" srcId="{760A40D9-BE9B-4BDE-90CA-A3C84B0CDB89}" destId="{DFCE51EB-F991-4DAE-B8A5-5629AAF9E693}" srcOrd="1" destOrd="0" presId="urn:microsoft.com/office/officeart/2005/8/layout/hProcess3"/>
    <dgm:cxn modelId="{9B3A1D5B-B2C7-4E1B-9515-520A6123394A}" type="presParOf" srcId="{760A40D9-BE9B-4BDE-90CA-A3C84B0CDB89}" destId="{D031C0C2-28AA-4C7B-9EB9-4539DE0605B2}" srcOrd="2" destOrd="0" presId="urn:microsoft.com/office/officeart/2005/8/layout/hProcess3"/>
    <dgm:cxn modelId="{3918CC8A-F1F9-478F-ADCE-6CA773E2AF79}" type="presParOf" srcId="{760A40D9-BE9B-4BDE-90CA-A3C84B0CDB89}" destId="{15C28AB6-F031-45F3-8296-DF17378744DE}" srcOrd="3" destOrd="0" presId="urn:microsoft.com/office/officeart/2005/8/layout/hProcess3"/>
    <dgm:cxn modelId="{54D7426C-4C02-4881-98C7-A203DA558B8C}" type="presParOf" srcId="{4D918414-A95A-47D4-AE53-68E488F6C052}" destId="{8AE0B7A3-6004-496D-B134-3805760D60D0}" srcOrd="2" destOrd="0" presId="urn:microsoft.com/office/officeart/2005/8/layout/hProcess3"/>
    <dgm:cxn modelId="{C44DCFF8-188C-421D-BD7C-46AE99617A32}" type="presParOf" srcId="{4D918414-A95A-47D4-AE53-68E488F6C052}" destId="{3F752E50-4FF3-4E7C-BE4E-4FE026D8497F}" srcOrd="3" destOrd="0" presId="urn:microsoft.com/office/officeart/2005/8/layout/hProcess3"/>
    <dgm:cxn modelId="{9E0E4014-B135-4BA0-9FAA-ACFDD63F5BBC}" type="presParOf" srcId="{3F752E50-4FF3-4E7C-BE4E-4FE026D8497F}" destId="{03157E9E-1FCA-426C-822B-3D604605984B}" srcOrd="0" destOrd="0" presId="urn:microsoft.com/office/officeart/2005/8/layout/hProcess3"/>
    <dgm:cxn modelId="{6F49CF9A-9D43-46F9-8722-F638F10D5436}" type="presParOf" srcId="{3F752E50-4FF3-4E7C-BE4E-4FE026D8497F}" destId="{37BC1E25-346F-48AA-B2FD-51B8976B5A99}" srcOrd="1" destOrd="0" presId="urn:microsoft.com/office/officeart/2005/8/layout/hProcess3"/>
    <dgm:cxn modelId="{7991CF5B-E359-4C03-9134-0D1D9C7BE949}" type="presParOf" srcId="{3F752E50-4FF3-4E7C-BE4E-4FE026D8497F}" destId="{AE9C8116-907E-4BF0-859D-2A4002221477}" srcOrd="2" destOrd="0" presId="urn:microsoft.com/office/officeart/2005/8/layout/hProcess3"/>
    <dgm:cxn modelId="{E312D9DC-8B95-44A9-AB49-B414583DCC2F}" type="presParOf" srcId="{3F752E50-4FF3-4E7C-BE4E-4FE026D8497F}" destId="{A70515D6-E0B8-41AE-BBC5-0E2E81CD15DC}" srcOrd="3" destOrd="0" presId="urn:microsoft.com/office/officeart/2005/8/layout/hProcess3"/>
    <dgm:cxn modelId="{C99AB40E-552B-4677-8202-9E9ED1118786}" type="presParOf" srcId="{4D918414-A95A-47D4-AE53-68E488F6C052}" destId="{6D35370D-86C5-4FCD-831D-A61932CCFD75}" srcOrd="4" destOrd="0" presId="urn:microsoft.com/office/officeart/2005/8/layout/hProcess3"/>
    <dgm:cxn modelId="{B144A396-05BC-4FAA-8482-6368091D932B}" type="presParOf" srcId="{4D918414-A95A-47D4-AE53-68E488F6C052}" destId="{6E5367AE-85B2-4E68-AC30-70A1960E708E}" srcOrd="5" destOrd="0" presId="urn:microsoft.com/office/officeart/2005/8/layout/hProcess3"/>
    <dgm:cxn modelId="{DB622787-78B0-497D-BF40-E4B829CB10C9}" type="presParOf" srcId="{6E5367AE-85B2-4E68-AC30-70A1960E708E}" destId="{A8CBB9D2-3B46-4EE6-9F05-4F1FBDA6F90F}" srcOrd="0" destOrd="0" presId="urn:microsoft.com/office/officeart/2005/8/layout/hProcess3"/>
    <dgm:cxn modelId="{194F9DBD-1ADD-42EC-81CC-AB9972C4518F}" type="presParOf" srcId="{6E5367AE-85B2-4E68-AC30-70A1960E708E}" destId="{259A8C09-8FD5-4408-90AC-85503ADE8B26}" srcOrd="1" destOrd="0" presId="urn:microsoft.com/office/officeart/2005/8/layout/hProcess3"/>
    <dgm:cxn modelId="{73F2C36B-A74F-4A60-95F4-D54BA4F4B380}" type="presParOf" srcId="{6E5367AE-85B2-4E68-AC30-70A1960E708E}" destId="{949858A9-AB0E-4AE0-A240-475E7307E7A9}" srcOrd="2" destOrd="0" presId="urn:microsoft.com/office/officeart/2005/8/layout/hProcess3"/>
    <dgm:cxn modelId="{20DCBD63-A680-4002-A7A6-009C2DF30B36}" type="presParOf" srcId="{6E5367AE-85B2-4E68-AC30-70A1960E708E}" destId="{1B2BE9CF-D7FD-4FE6-9F26-23F5FE6E46D1}" srcOrd="3" destOrd="0" presId="urn:microsoft.com/office/officeart/2005/8/layout/hProcess3"/>
    <dgm:cxn modelId="{F72EA419-5C0F-4650-B2CD-A28347FFE15F}" type="presParOf" srcId="{4D918414-A95A-47D4-AE53-68E488F6C052}" destId="{B415A727-95CC-4D6B-80D5-9C55607A0E79}" srcOrd="6" destOrd="0" presId="urn:microsoft.com/office/officeart/2005/8/layout/hProcess3"/>
    <dgm:cxn modelId="{6A786BD6-DF7F-4DA5-AE3E-9613F8CB515A}" type="presParOf" srcId="{4D918414-A95A-47D4-AE53-68E488F6C052}" destId="{5BF36A41-792D-4F65-85BA-CCB3FBE2ACC2}" srcOrd="7" destOrd="0" presId="urn:microsoft.com/office/officeart/2005/8/layout/hProcess3"/>
    <dgm:cxn modelId="{E709194C-1F7D-42D4-8A88-695527D70AC3}" type="presParOf" srcId="{4D918414-A95A-47D4-AE53-68E488F6C052}" destId="{9F36CAFC-9C84-4BB2-BBB1-56B408971302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přesun snímku</a:t>
            </a: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2000" b="0" strike="noStrike" spc="-1">
                <a:latin typeface="Arial"/>
              </a:rPr>
              <a:t>Klikněte pro úpravu formátu komentářů</a:t>
            </a:r>
          </a:p>
        </p:txBody>
      </p:sp>
      <p:sp>
        <p:nvSpPr>
          <p:cNvPr id="19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&lt;záhlaví&gt;</a:t>
            </a:r>
          </a:p>
        </p:txBody>
      </p:sp>
      <p:sp>
        <p:nvSpPr>
          <p:cNvPr id="194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195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196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CBE03E46-B2A5-47D6-996C-8838CCF41DC9}" type="slidenum">
              <a:rPr lang="cs-CZ" sz="1400" b="0" strike="noStrike" spc="-1">
                <a:latin typeface="Times New Roman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14918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  <a:ln w="0">
            <a:noFill/>
          </a:ln>
        </p:spPr>
      </p:sp>
      <p:sp>
        <p:nvSpPr>
          <p:cNvPr id="31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320" cy="3599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319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0720" cy="45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</a:pPr>
            <a:fld id="{1780DA56-2DA1-46D4-B112-9E9768B41B60}" type="slidenum">
              <a:rPr lang="pl-PL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24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1876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125496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167184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125496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167184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125496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167184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125496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167184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125496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/>
          </p:nvPr>
        </p:nvSpPr>
        <p:spPr>
          <a:xfrm>
            <a:off x="167184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/>
          </p:nvPr>
        </p:nvSpPr>
        <p:spPr>
          <a:xfrm>
            <a:off x="125496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/>
          </p:nvPr>
        </p:nvSpPr>
        <p:spPr>
          <a:xfrm>
            <a:off x="167184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125496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167184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/>
          </p:nvPr>
        </p:nvSpPr>
        <p:spPr>
          <a:xfrm>
            <a:off x="125496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/>
          </p:nvPr>
        </p:nvSpPr>
        <p:spPr>
          <a:xfrm>
            <a:off x="167184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4520" cy="61405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6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8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0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1" name="PlaceHolder 4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4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5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8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23300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7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1470240" y="182556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3" name="PlaceHolder 5"/>
          <p:cNvSpPr>
            <a:spLocks noGrp="1"/>
          </p:cNvSpPr>
          <p:nvPr>
            <p:ph/>
          </p:nvPr>
        </p:nvSpPr>
        <p:spPr>
          <a:xfrm>
            <a:off x="1470240" y="4098240"/>
            <a:ext cx="60156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51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6" name="PlaceHolder 3"/>
          <p:cNvSpPr>
            <a:spLocks noGrp="1"/>
          </p:cNvSpPr>
          <p:nvPr>
            <p:ph/>
          </p:nvPr>
        </p:nvSpPr>
        <p:spPr>
          <a:xfrm>
            <a:off x="125496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7" name="PlaceHolder 4"/>
          <p:cNvSpPr>
            <a:spLocks noGrp="1"/>
          </p:cNvSpPr>
          <p:nvPr>
            <p:ph/>
          </p:nvPr>
        </p:nvSpPr>
        <p:spPr>
          <a:xfrm>
            <a:off x="1671840" y="182556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8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9" name="PlaceHolder 6"/>
          <p:cNvSpPr>
            <a:spLocks noGrp="1"/>
          </p:cNvSpPr>
          <p:nvPr>
            <p:ph/>
          </p:nvPr>
        </p:nvSpPr>
        <p:spPr>
          <a:xfrm>
            <a:off x="125496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90" name="PlaceHolder 7"/>
          <p:cNvSpPr>
            <a:spLocks noGrp="1"/>
          </p:cNvSpPr>
          <p:nvPr>
            <p:ph/>
          </p:nvPr>
        </p:nvSpPr>
        <p:spPr>
          <a:xfrm>
            <a:off x="1671840" y="4098240"/>
            <a:ext cx="396720" cy="2075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39000"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252756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63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44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  <p:sp>
        <p:nvSpPr>
          <p:cNvPr id="154" name="PlaceHolder 3"/>
          <p:cNvSpPr>
            <a:spLocks noGrp="1"/>
          </p:cNvSpPr>
          <p:nvPr>
            <p:ph type="body"/>
          </p:nvPr>
        </p:nvSpPr>
        <p:spPr>
          <a:xfrm>
            <a:off x="2133360" y="1825560"/>
            <a:ext cx="1233000" cy="4350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44000"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pl/web/zdrowie/cel-2-profilaktyka-i-rozwiazywanie-problemow-zwiazanych-z-uzywaniem-substancji-psychoaktywnych-uzaleznieniami-behawioralnymi-i-innymi-zachowaniami-ryzykownymi1" TargetMode="External"/><Relationship Id="rId2" Type="http://schemas.openxmlformats.org/officeDocument/2006/relationships/hyperlink" Target="https://www.gov.pl/web/zdrowie/cel-1-poprawa-sposobu-zywienia-stanu-odzywienia-oraz-aktywnosci-fizycznej-spoleczenstwa1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hyperlink" Target="https://www.gov.pl/web/zdrowie/cel-4-ograniczenie-ryzyka-zdrowotnego-wynikajacego-z-zagrozen-fizycznych-chemicznych-i-biologicznych-w-srodowisku-zewnetrznym-miejscu-pracy-zamieszkania-rekreacji-oraz-nauki" TargetMode="External"/><Relationship Id="rId4" Type="http://schemas.openxmlformats.org/officeDocument/2006/relationships/hyperlink" Target="https://www.gov.pl/web/zdrowie/3-profilaktyka-problemow-zdrowia-psychicznego-i-poprawa-dobrostanu-psychicznego-spoleczenstw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pto.med.pl/linki/krajowy_rejestr_nowotworo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1580400" y="2657520"/>
            <a:ext cx="9142920" cy="1773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 fontScale="53000"/>
          </a:bodyPr>
          <a:lstStyle/>
          <a:p>
            <a:pPr algn="ctr">
              <a:lnSpc>
                <a:spcPct val="90000"/>
              </a:lnSpc>
            </a:pPr>
            <a:r>
              <a:t/>
            </a:r>
            <a:br/>
            <a:r>
              <a:t/>
            </a:r>
            <a:br/>
            <a:r>
              <a:t/>
            </a:r>
            <a:br/>
            <a:r>
              <a:t/>
            </a:r>
            <a:br/>
            <a:r>
              <a:rPr lang="pl-PL" sz="6000" b="1" strike="noStrike" spc="-1">
                <a:solidFill>
                  <a:srgbClr val="000000"/>
                </a:solidFill>
                <a:latin typeface="Calibri Light"/>
              </a:rPr>
              <a:t>Spotřebitel v kontextu změn zdravotních podmínek  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subTitle"/>
          </p:nvPr>
        </p:nvSpPr>
        <p:spPr>
          <a:xfrm>
            <a:off x="1071000" y="5783040"/>
            <a:ext cx="9142920" cy="734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Dr hab. prof. KPSW JG Katarzyna Szalonka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2C28E19A-FF9B-45F6-921E-53C869545C00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1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00" name="Obraz 6"/>
          <p:cNvPicPr/>
          <p:nvPr/>
        </p:nvPicPr>
        <p:blipFill>
          <a:blip r:embed="rId2"/>
          <a:stretch/>
        </p:blipFill>
        <p:spPr>
          <a:xfrm>
            <a:off x="8972280" y="1536480"/>
            <a:ext cx="799200" cy="694080"/>
          </a:xfrm>
          <a:prstGeom prst="rect">
            <a:avLst/>
          </a:prstGeom>
          <a:ln w="0">
            <a:noFill/>
          </a:ln>
        </p:spPr>
      </p:pic>
      <p:pic>
        <p:nvPicPr>
          <p:cNvPr id="201" name="Obrázek 2"/>
          <p:cNvPicPr/>
          <p:nvPr/>
        </p:nvPicPr>
        <p:blipFill>
          <a:blip r:embed="rId3"/>
          <a:stretch/>
        </p:blipFill>
        <p:spPr>
          <a:xfrm>
            <a:off x="3352680" y="1603440"/>
            <a:ext cx="5256720" cy="503640"/>
          </a:xfrm>
          <a:prstGeom prst="rect">
            <a:avLst/>
          </a:prstGeom>
          <a:ln w="0">
            <a:noFill/>
          </a:ln>
        </p:spPr>
      </p:pic>
      <p:pic>
        <p:nvPicPr>
          <p:cNvPr id="202" name="Obraz 3"/>
          <p:cNvPicPr/>
          <p:nvPr/>
        </p:nvPicPr>
        <p:blipFill>
          <a:blip r:embed="rId4"/>
          <a:stretch/>
        </p:blipFill>
        <p:spPr>
          <a:xfrm>
            <a:off x="2300400" y="1602360"/>
            <a:ext cx="579960" cy="570600"/>
          </a:xfrm>
          <a:prstGeom prst="rect">
            <a:avLst/>
          </a:prstGeom>
          <a:ln w="0">
            <a:noFill/>
          </a:ln>
        </p:spPr>
      </p:pic>
      <p:sp>
        <p:nvSpPr>
          <p:cNvPr id="203" name="Rectangle 4"/>
          <p:cNvSpPr/>
          <p:nvPr/>
        </p:nvSpPr>
        <p:spPr>
          <a:xfrm>
            <a:off x="1396440" y="532440"/>
            <a:ext cx="12191040" cy="456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4" name="Rectangle 5"/>
          <p:cNvSpPr/>
          <p:nvPr/>
        </p:nvSpPr>
        <p:spPr>
          <a:xfrm>
            <a:off x="2536200" y="396720"/>
            <a:ext cx="6685200" cy="592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numCol="1" spcCol="0" anchor="ctr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1100" b="1" i="1" strike="noStrike" spc="-1">
                <a:solidFill>
                  <a:srgbClr val="000000"/>
                </a:solidFill>
                <a:latin typeface="Calibri"/>
                <a:ea typeface="Calibri"/>
              </a:rPr>
              <a:t> Platforma internetowa zawierająca informacje dla nauczycieli i kierownictwa szkół w regionie transgranicznym</a:t>
            </a:r>
            <a:r>
              <a:t/>
            </a:r>
            <a:br/>
            <a:r>
              <a:rPr lang="cs-CZ" sz="1100" b="0" strike="noStrike" spc="-1">
                <a:solidFill>
                  <a:srgbClr val="000000"/>
                </a:solidFill>
                <a:latin typeface="Calibri"/>
                <a:ea typeface="Calibri"/>
              </a:rPr>
              <a:t>Online digitální platforma s informacemi pro pedagogy a management škol v přeshraničním regionu</a:t>
            </a:r>
            <a:endParaRPr lang="cs-CZ" sz="1100" b="0" strike="noStrike" spc="-1">
              <a:latin typeface="Arial"/>
            </a:endParaRPr>
          </a:p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1100" b="0" strike="noStrike" spc="-1">
                <a:solidFill>
                  <a:srgbClr val="000000"/>
                </a:solidFill>
                <a:latin typeface="Calibri"/>
                <a:ea typeface="Calibri"/>
              </a:rPr>
              <a:t>  CZ.11.4.120/0.0/0.0/20_032/000</a:t>
            </a:r>
            <a:r>
              <a:rPr lang="cs-CZ" sz="1100" b="1" strike="noStrike" spc="-1">
                <a:solidFill>
                  <a:srgbClr val="000000"/>
                </a:solidFill>
                <a:latin typeface="Calibri"/>
                <a:ea typeface="Calibri"/>
              </a:rPr>
              <a:t>2839</a:t>
            </a:r>
            <a:endParaRPr lang="cs-CZ" sz="1100" b="0" strike="noStrike" spc="-1">
              <a:latin typeface="Arial"/>
            </a:endParaRPr>
          </a:p>
        </p:txBody>
      </p:sp>
      <p:sp>
        <p:nvSpPr>
          <p:cNvPr id="205" name="Prostokąt 8"/>
          <p:cNvSpPr/>
          <p:nvPr/>
        </p:nvSpPr>
        <p:spPr>
          <a:xfrm>
            <a:off x="2595240" y="4543920"/>
            <a:ext cx="6375960" cy="405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450360" indent="-450360" algn="ctr">
              <a:lnSpc>
                <a:spcPct val="115000"/>
              </a:lnSpc>
              <a:spcAft>
                <a:spcPts val="1001"/>
              </a:spcAft>
              <a:tabLst>
                <a:tab pos="0" algn="l"/>
              </a:tabLst>
            </a:pPr>
            <a:r>
              <a:rPr lang="pl-PL" sz="1800" b="1" i="1" strike="noStrike" spc="-1">
                <a:solidFill>
                  <a:srgbClr val="943634"/>
                </a:solidFill>
                <a:latin typeface="Calibri"/>
                <a:ea typeface="Calibri"/>
              </a:rPr>
              <a:t>„Současné problémy polské a české ekonomiky”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Agenda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32284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75000"/>
          </a:bodyPr>
          <a:lstStyle/>
          <a:p>
            <a:pPr marL="228600" indent="-228600">
              <a:lnSpc>
                <a:spcPct val="3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Zdravotní politika v EU v kontextu modelu  M. Lalonde – (vzdělávání zákazníků)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3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Vyskýt civilizačních nemoci – sekundární zdroje (nové segmenty)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30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Důsledky pro prostředí ekonomického výzkumu  (implikace pro vědu a praxi)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80A69581-358E-41F1-BB26-999BF66727E8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2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09" name="Obrázek 2"/>
          <p:cNvPicPr/>
          <p:nvPr/>
        </p:nvPicPr>
        <p:blipFill>
          <a:blip r:embed="rId2"/>
          <a:stretch/>
        </p:blipFill>
        <p:spPr>
          <a:xfrm>
            <a:off x="2923560" y="11268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title"/>
          </p:nvPr>
        </p:nvSpPr>
        <p:spPr>
          <a:xfrm>
            <a:off x="319320" y="679680"/>
            <a:ext cx="10514520" cy="958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Zdravotní model M. Lalonde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211" name="PlaceHolder 2"/>
          <p:cNvSpPr>
            <a:spLocks noGrp="1"/>
          </p:cNvSpPr>
          <p:nvPr>
            <p:ph/>
          </p:nvPr>
        </p:nvSpPr>
        <p:spPr>
          <a:xfrm>
            <a:off x="213480" y="1639440"/>
            <a:ext cx="11139480" cy="4277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Milton Friedman (1930), Selma Mushkin (1962), K. Arrow, Grossman (1972) -  zdraví jako investice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V roce 1974r.  (1981) kanadský ministr zdravotnictví zveřejnil článek </a:t>
            </a:r>
            <a:r>
              <a:rPr lang="pl-PL" sz="2800" b="0" i="1" strike="noStrike" spc="-1">
                <a:solidFill>
                  <a:srgbClr val="000000"/>
                </a:solidFill>
                <a:latin typeface="Calibri"/>
              </a:rPr>
              <a:t>A New  Perspective on the Health of Canadians, a working document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, ve kterém prokázal, že náš zdravotní stav ovlivňuji tyto faktory: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Bilologické a genetické faktory (human biology) 15%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Prostředí  (environment) – 20%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1" strike="noStrike" spc="-1">
                <a:solidFill>
                  <a:srgbClr val="000000"/>
                </a:solidFill>
                <a:latin typeface="Calibri"/>
              </a:rPr>
              <a:t>Životní styl lidí (lifestyle)  - 55%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Organizace zdravotní péče (Health Care Organization) – 10%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>
              <a:latin typeface="Arial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9D3E355E-E07B-4D77-92AA-7D85AA4548A1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3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13" name="Obrázek 2"/>
          <p:cNvPicPr/>
          <p:nvPr/>
        </p:nvPicPr>
        <p:blipFill>
          <a:blip r:embed="rId2"/>
          <a:stretch/>
        </p:blipFill>
        <p:spPr>
          <a:xfrm>
            <a:off x="2577240" y="16056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838080" y="195480"/>
            <a:ext cx="10514520" cy="10040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Zdravotní politiku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/>
          </p:nvPr>
        </p:nvSpPr>
        <p:spPr>
          <a:xfrm>
            <a:off x="2135160" y="1484280"/>
            <a:ext cx="8146080" cy="45248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32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32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3200" b="0" strike="noStrike" spc="-1">
              <a:latin typeface="Arial"/>
            </a:endParaRPr>
          </a:p>
        </p:txBody>
      </p:sp>
      <p:graphicFrame>
        <p:nvGraphicFramePr>
          <p:cNvPr id="2" name="Diagram1"/>
          <p:cNvGraphicFramePr/>
          <p:nvPr>
            <p:extLst>
              <p:ext uri="{D42A27DB-BD31-4B8C-83A1-F6EECF244321}">
                <p14:modId xmlns:p14="http://schemas.microsoft.com/office/powerpoint/2010/main" val="2144169297"/>
              </p:ext>
            </p:extLst>
          </p:nvPr>
        </p:nvGraphicFramePr>
        <p:xfrm>
          <a:off x="2063520" y="1484280"/>
          <a:ext cx="8063640" cy="4732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6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EE5293D1-B829-40BF-882F-5A3E4B93781A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4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17" name="Obrázek 2"/>
          <p:cNvPicPr/>
          <p:nvPr/>
        </p:nvPicPr>
        <p:blipFill>
          <a:blip r:embed="rId7"/>
          <a:stretch/>
        </p:blipFill>
        <p:spPr>
          <a:xfrm>
            <a:off x="3467160" y="615780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1306440" y="313560"/>
            <a:ext cx="8903520" cy="2106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t/>
            </a:r>
            <a:br/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23.10.2007 Evropská komise přijala strategii „Společně pro zdraví“.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219" name="Picture 3" descr="http://ec.europa.eu/health-eu/images/informative/news8_focus.jpg"/>
          <p:cNvPicPr/>
          <p:nvPr/>
        </p:nvPicPr>
        <p:blipFill>
          <a:blip r:embed="rId2"/>
          <a:stretch/>
        </p:blipFill>
        <p:spPr>
          <a:xfrm>
            <a:off x="3029040" y="3141720"/>
            <a:ext cx="6306120" cy="2157840"/>
          </a:xfrm>
          <a:prstGeom prst="rect">
            <a:avLst/>
          </a:prstGeom>
          <a:ln w="0">
            <a:noFill/>
          </a:ln>
        </p:spPr>
      </p:pic>
      <p:sp>
        <p:nvSpPr>
          <p:cNvPr id="220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926B915B-9D30-405B-B737-73A74E294220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5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21" name="Obrázek 2"/>
          <p:cNvPicPr/>
          <p:nvPr/>
        </p:nvPicPr>
        <p:blipFill>
          <a:blip r:embed="rId3"/>
          <a:stretch/>
        </p:blipFill>
        <p:spPr>
          <a:xfrm>
            <a:off x="2280960" y="585144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PlaceHolder 1"/>
          <p:cNvSpPr>
            <a:spLocks noGrp="1"/>
          </p:cNvSpPr>
          <p:nvPr>
            <p:ph type="title"/>
          </p:nvPr>
        </p:nvSpPr>
        <p:spPr>
          <a:xfrm>
            <a:off x="574920" y="365040"/>
            <a:ext cx="10778040" cy="67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 fontScale="91000"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Cílem programu „Společně pro zdraví 2008 - 2013”</a:t>
            </a:r>
            <a:endParaRPr lang="cs-CZ" sz="4400" b="0" strike="noStrike" spc="-1">
              <a:latin typeface="Arial"/>
            </a:endParaRPr>
          </a:p>
        </p:txBody>
      </p:sp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3368146989"/>
              </p:ext>
            </p:extLst>
          </p:nvPr>
        </p:nvGraphicFramePr>
        <p:xfrm>
          <a:off x="2495520" y="1227240"/>
          <a:ext cx="6647400" cy="512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3"/>
          <p:cNvGraphicFramePr/>
          <p:nvPr>
            <p:extLst>
              <p:ext uri="{D42A27DB-BD31-4B8C-83A1-F6EECF244321}">
                <p14:modId xmlns:p14="http://schemas.microsoft.com/office/powerpoint/2010/main" val="1118155991"/>
              </p:ext>
            </p:extLst>
          </p:nvPr>
        </p:nvGraphicFramePr>
        <p:xfrm>
          <a:off x="7532280" y="3031560"/>
          <a:ext cx="3479040" cy="2591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23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5884690D-B5AD-420F-97E8-D22E614D57C6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6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24" name="Obrázek 2"/>
          <p:cNvPicPr/>
          <p:nvPr/>
        </p:nvPicPr>
        <p:blipFill>
          <a:blip r:embed="rId12"/>
          <a:stretch/>
        </p:blipFill>
        <p:spPr>
          <a:xfrm>
            <a:off x="561960" y="628668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822960" y="130680"/>
            <a:ext cx="9482400" cy="1383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 fontScale="81000"/>
          </a:bodyPr>
          <a:lstStyle/>
          <a:p>
            <a:pPr algn="ctr">
              <a:lnSpc>
                <a:spcPct val="90000"/>
              </a:lnSpc>
            </a:pPr>
            <a:r>
              <a:t/>
            </a:r>
            <a:br/>
            <a:r>
              <a:rPr lang="pl-PL" sz="4000" b="1" strike="noStrike" spc="-1">
                <a:solidFill>
                  <a:srgbClr val="000000"/>
                </a:solidFill>
                <a:latin typeface="Calibri Light"/>
              </a:rPr>
              <a:t>ŽÁDOUCÍ SPOTŘEBITELSKÉ CHOVÁNÍ VE SVĚTLE NÁRODNÍHO PROGRAMU ZDRAVÍ</a:t>
            </a:r>
            <a:endParaRPr lang="cs-CZ" sz="4000" b="0" strike="noStrike" spc="-1">
              <a:latin typeface="Arial"/>
            </a:endParaRPr>
          </a:p>
        </p:txBody>
      </p:sp>
      <p:grpSp>
        <p:nvGrpSpPr>
          <p:cNvPr id="226" name="Diagram4"/>
          <p:cNvGrpSpPr/>
          <p:nvPr/>
        </p:nvGrpSpPr>
        <p:grpSpPr>
          <a:xfrm>
            <a:off x="2743200" y="1802520"/>
            <a:ext cx="6765480" cy="5718240"/>
            <a:chOff x="2743200" y="1802520"/>
            <a:chExt cx="6765480" cy="5718240"/>
          </a:xfrm>
        </p:grpSpPr>
        <p:sp>
          <p:nvSpPr>
            <p:cNvPr id="227" name="Obdélník 226"/>
            <p:cNvSpPr/>
            <p:nvPr/>
          </p:nvSpPr>
          <p:spPr>
            <a:xfrm>
              <a:off x="2743200" y="1802520"/>
              <a:ext cx="6765480" cy="47530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8" name="Obdélník 227"/>
            <p:cNvSpPr/>
            <p:nvPr/>
          </p:nvSpPr>
          <p:spPr>
            <a:xfrm>
              <a:off x="2743200" y="1802520"/>
              <a:ext cx="2941200" cy="1587960"/>
            </a:xfrm>
            <a:prstGeom prst="rect">
              <a:avLst/>
            </a:prstGeom>
            <a:solidFill>
              <a:srgbClr val="5B9BD5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1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rmAutofit fontScale="73000"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6500" b="0" strike="noStrike" spc="-1">
                  <a:solidFill>
                    <a:srgbClr val="FFFFFF"/>
                  </a:solidFill>
                  <a:latin typeface="Arial"/>
                  <a:ea typeface="DejaVu Sans"/>
                </a:rPr>
                <a:t>Racionální výživa</a:t>
              </a:r>
              <a:endParaRPr lang="cs-CZ" sz="6500" b="0" strike="noStrike" spc="-1">
                <a:latin typeface="Arial"/>
              </a:endParaRPr>
            </a:p>
          </p:txBody>
        </p:sp>
        <p:sp>
          <p:nvSpPr>
            <p:cNvPr id="229" name="Obdélník 228"/>
            <p:cNvSpPr/>
            <p:nvPr/>
          </p:nvSpPr>
          <p:spPr>
            <a:xfrm>
              <a:off x="6567480" y="1802520"/>
              <a:ext cx="2941200" cy="1587960"/>
            </a:xfrm>
            <a:prstGeom prst="rect">
              <a:avLst/>
            </a:prstGeom>
            <a:solidFill>
              <a:srgbClr val="5B9BD5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1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rmAutofit fontScale="73000"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6500" b="0" strike="noStrike" spc="-1">
                  <a:solidFill>
                    <a:srgbClr val="FFFFFF"/>
                  </a:solidFill>
                  <a:latin typeface="Arial"/>
                  <a:ea typeface="DejaVu Sans"/>
                </a:rPr>
                <a:t>Fyzická aktivita</a:t>
              </a:r>
              <a:endParaRPr lang="cs-CZ" sz="6500" b="0" strike="noStrike" spc="-1">
                <a:latin typeface="Arial"/>
              </a:endParaRPr>
            </a:p>
          </p:txBody>
        </p:sp>
        <p:sp>
          <p:nvSpPr>
            <p:cNvPr id="230" name="Obdélník 229"/>
            <p:cNvSpPr/>
            <p:nvPr/>
          </p:nvSpPr>
          <p:spPr>
            <a:xfrm>
              <a:off x="2743200" y="3867840"/>
              <a:ext cx="2941200" cy="1587960"/>
            </a:xfrm>
            <a:prstGeom prst="rect">
              <a:avLst/>
            </a:prstGeom>
            <a:solidFill>
              <a:srgbClr val="5B9BD5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1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rmAutofit fontScale="55000"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6500" b="0" strike="noStrike" spc="-1">
                  <a:solidFill>
                    <a:srgbClr val="FFFFFF"/>
                  </a:solidFill>
                  <a:latin typeface="Arial"/>
                  <a:ea typeface="DejaVu Sans"/>
                </a:rPr>
                <a:t>Racionální spotřeba léků</a:t>
              </a:r>
              <a:endParaRPr lang="cs-CZ" sz="6500" b="0" strike="noStrike" spc="-1">
                <a:latin typeface="Arial"/>
              </a:endParaRPr>
            </a:p>
          </p:txBody>
        </p:sp>
        <p:sp>
          <p:nvSpPr>
            <p:cNvPr id="231" name="Obdélník 230"/>
            <p:cNvSpPr/>
            <p:nvPr/>
          </p:nvSpPr>
          <p:spPr>
            <a:xfrm>
              <a:off x="6567480" y="3867840"/>
              <a:ext cx="2941200" cy="1587960"/>
            </a:xfrm>
            <a:prstGeom prst="rect">
              <a:avLst/>
            </a:prstGeom>
            <a:solidFill>
              <a:srgbClr val="5B9BD5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1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rmAutofit fontScale="48000"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6500" b="0" strike="noStrike" spc="-1">
                  <a:solidFill>
                    <a:srgbClr val="FFFFFF"/>
                  </a:solidFill>
                  <a:latin typeface="Arial"/>
                  <a:ea typeface="DejaVu Sans"/>
                </a:rPr>
                <a:t>Eliminace sebedestruktivní spotřeby</a:t>
              </a:r>
              <a:endParaRPr lang="cs-CZ" sz="6500" b="0" strike="noStrike" spc="-1">
                <a:latin typeface="Arial"/>
              </a:endParaRPr>
            </a:p>
          </p:txBody>
        </p:sp>
        <p:sp>
          <p:nvSpPr>
            <p:cNvPr id="232" name="Obdélník 231"/>
            <p:cNvSpPr/>
            <p:nvPr/>
          </p:nvSpPr>
          <p:spPr>
            <a:xfrm>
              <a:off x="4655520" y="5932800"/>
              <a:ext cx="2941200" cy="1587960"/>
            </a:xfrm>
            <a:prstGeom prst="rect">
              <a:avLst/>
            </a:prstGeom>
            <a:solidFill>
              <a:srgbClr val="5B9BD5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1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rmAutofit fontScale="73000"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6500" b="0" strike="noStrike" spc="-1">
                  <a:solidFill>
                    <a:srgbClr val="FFFFFF"/>
                  </a:solidFill>
                  <a:latin typeface="Arial"/>
                  <a:ea typeface="DejaVu Sans"/>
                </a:rPr>
                <a:t>Zdravotní prevence</a:t>
              </a:r>
              <a:endParaRPr lang="cs-CZ" sz="6500" b="0" strike="noStrike" spc="-1">
                <a:latin typeface="Arial"/>
              </a:endParaRPr>
            </a:p>
          </p:txBody>
        </p:sp>
      </p:grpSp>
      <p:sp>
        <p:nvSpPr>
          <p:cNvPr id="233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29A2116D-2A95-432F-88B2-51123AEADD08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7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34" name="Obrázek 2"/>
          <p:cNvPicPr/>
          <p:nvPr/>
        </p:nvPicPr>
        <p:blipFill>
          <a:blip r:embed="rId2"/>
          <a:stretch/>
        </p:blipFill>
        <p:spPr>
          <a:xfrm>
            <a:off x="114480" y="6216480"/>
            <a:ext cx="479016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Společně pro ZDRAVÍ 2014-2020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15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.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237" name="Obrázek 2"/>
          <p:cNvPicPr/>
          <p:nvPr/>
        </p:nvPicPr>
        <p:blipFill>
          <a:blip r:embed="rId2"/>
          <a:stretch/>
        </p:blipFill>
        <p:spPr>
          <a:xfrm>
            <a:off x="1910160" y="6055920"/>
            <a:ext cx="5256720" cy="503640"/>
          </a:xfrm>
          <a:prstGeom prst="rect">
            <a:avLst/>
          </a:prstGeom>
          <a:ln w="0">
            <a:noFill/>
          </a:ln>
        </p:spPr>
      </p:pic>
      <p:sp>
        <p:nvSpPr>
          <p:cNvPr id="238" name="Obdélník 237"/>
          <p:cNvSpPr/>
          <p:nvPr/>
        </p:nvSpPr>
        <p:spPr>
          <a:xfrm>
            <a:off x="268920" y="3022920"/>
            <a:ext cx="11761200" cy="85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cs-CZ" sz="1800" b="0" strike="noStrike" spc="-1">
                <a:latin typeface="Arial"/>
              </a:rPr>
              <a:t>Projekt Společně pro zdraví je spolufinancován v rámci projektu č. POWR.05.02.00- 00-0008 / 16-00 z Operačního programu Věda, vzdělávání a rozvoj 2014 - 2020, Akce 5.2 „Prokvalitní aktivity a organizační řešení v systému zdravotní péče usnadňující přístup k levným, udržitelným a vysoce kvalitním zdravotnickým službám“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838080" y="840240"/>
            <a:ext cx="10514520" cy="849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59000"/>
          </a:bodyPr>
          <a:lstStyle/>
          <a:p>
            <a:pPr>
              <a:lnSpc>
                <a:spcPct val="90000"/>
              </a:lnSpc>
            </a:pPr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Narodowy Program Zdrowia 2016-2020</a:t>
            </a:r>
            <a:r>
              <a:t/>
            </a:r>
            <a:br/>
            <a:endParaRPr lang="cs-CZ" sz="4400" b="0" strike="noStrike" spc="-1">
              <a:latin typeface="Arial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520" cy="4350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u="sng" strike="noStrike" spc="-1">
                <a:solidFill>
                  <a:srgbClr val="0563C1"/>
                </a:solidFill>
                <a:uFillTx/>
                <a:latin typeface="Calibri"/>
                <a:hlinkClick r:id="rId2"/>
              </a:rPr>
              <a:t>Cel 1 - Poprawa sposobu żywienia, stanu odżywienia oraz aktywności fizycznej społeczeństwa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u="sng" strike="noStrike" spc="-1">
                <a:solidFill>
                  <a:srgbClr val="0563C1"/>
                </a:solidFill>
                <a:uFillTx/>
                <a:latin typeface="Calibri"/>
                <a:hlinkClick r:id="rId3"/>
              </a:rPr>
              <a:t>Cel 2 - Profilaktyka i rozwiązywanie problemów związanych z używaniem substancji psychoaktywnych, uzależnieniami behawioralnymi i innymi zachowaniami ryzykownymi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u="sng" strike="noStrike" spc="-1">
                <a:solidFill>
                  <a:srgbClr val="0563C1"/>
                </a:solidFill>
                <a:uFillTx/>
                <a:latin typeface="Calibri"/>
                <a:hlinkClick r:id="rId4"/>
              </a:rPr>
              <a:t>Cel 3 - Profilaktyka problemów zdrowia psychicznego i poprawa dobrostanu psychicznego społeczeństwa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u="sng" strike="noStrike" spc="-1">
                <a:solidFill>
                  <a:srgbClr val="0563C1"/>
                </a:solidFill>
                <a:uFillTx/>
                <a:latin typeface="Calibri"/>
                <a:hlinkClick r:id="rId5"/>
              </a:rPr>
              <a:t>Cel 4 - Ograniczenie ryzyka zdrowotnego wynikającego z zagrożeń fizycznych, chemicznych i biologicznych w środowisku zewnętrznym, miejscu pracy, zamieszkania, rekreacji oraz nauki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241" name="Obrázek 2"/>
          <p:cNvPicPr/>
          <p:nvPr/>
        </p:nvPicPr>
        <p:blipFill>
          <a:blip r:embed="rId6"/>
          <a:stretch/>
        </p:blipFill>
        <p:spPr>
          <a:xfrm>
            <a:off x="3047040" y="9576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PlaceHolder 1"/>
          <p:cNvSpPr>
            <a:spLocks noGrp="1"/>
          </p:cNvSpPr>
          <p:nvPr>
            <p:ph type="title"/>
          </p:nvPr>
        </p:nvSpPr>
        <p:spPr>
          <a:xfrm>
            <a:off x="900000" y="259920"/>
            <a:ext cx="10274400" cy="833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 fontScale="84000"/>
          </a:bodyPr>
          <a:lstStyle/>
          <a:p>
            <a:pPr algn="ctr">
              <a:lnSpc>
                <a:spcPct val="90000"/>
              </a:lnSpc>
            </a:pPr>
            <a:r>
              <a:rPr lang="pl-PL" sz="3600" b="1" strike="noStrike" spc="-1">
                <a:solidFill>
                  <a:srgbClr val="000000"/>
                </a:solidFill>
                <a:latin typeface="Calibri Light"/>
              </a:rPr>
              <a:t>ÚMRTÍ VE VYBRANÝCH EVROPSKÝCH ZEMÍCH</a:t>
            </a:r>
            <a:r>
              <a:t/>
            </a:r>
            <a:br/>
            <a:r>
              <a:rPr lang="pl-PL" sz="3600" b="1" strike="noStrike" spc="-1">
                <a:solidFill>
                  <a:srgbClr val="000000"/>
                </a:solidFill>
                <a:latin typeface="Calibri Light"/>
              </a:rPr>
              <a:t>  V LETECH 2016-2020</a:t>
            </a:r>
            <a:endParaRPr lang="cs-CZ" sz="3600" b="0" strike="noStrike" spc="-1">
              <a:latin typeface="Arial"/>
            </a:endParaRPr>
          </a:p>
        </p:txBody>
      </p:sp>
      <p:sp>
        <p:nvSpPr>
          <p:cNvPr id="243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6E41B0D7-9C2F-44B2-88A6-3A5E0B6B9512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10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44" name="Obraz 7"/>
          <p:cNvPicPr/>
          <p:nvPr/>
        </p:nvPicPr>
        <p:blipFill>
          <a:blip r:embed="rId2"/>
          <a:stretch/>
        </p:blipFill>
        <p:spPr>
          <a:xfrm>
            <a:off x="0" y="1042920"/>
            <a:ext cx="12191040" cy="5686920"/>
          </a:xfrm>
          <a:prstGeom prst="rect">
            <a:avLst/>
          </a:prstGeom>
          <a:ln w="0">
            <a:noFill/>
          </a:ln>
        </p:spPr>
      </p:pic>
      <p:pic>
        <p:nvPicPr>
          <p:cNvPr id="245" name="Obraz 25"/>
          <p:cNvPicPr/>
          <p:nvPr/>
        </p:nvPicPr>
        <p:blipFill>
          <a:blip r:embed="rId3"/>
          <a:stretch/>
        </p:blipFill>
        <p:spPr>
          <a:xfrm>
            <a:off x="0" y="1093680"/>
            <a:ext cx="12165120" cy="5701320"/>
          </a:xfrm>
          <a:prstGeom prst="rect">
            <a:avLst/>
          </a:prstGeom>
          <a:ln w="0">
            <a:noFill/>
          </a:ln>
        </p:spPr>
      </p:pic>
      <p:pic>
        <p:nvPicPr>
          <p:cNvPr id="246" name="Obrázek 2"/>
          <p:cNvPicPr/>
          <p:nvPr/>
        </p:nvPicPr>
        <p:blipFill>
          <a:blip r:embed="rId4"/>
          <a:stretch/>
        </p:blipFill>
        <p:spPr>
          <a:xfrm>
            <a:off x="-7560" y="-25920"/>
            <a:ext cx="302148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 type="subTitle"/>
          </p:nvPr>
        </p:nvSpPr>
        <p:spPr>
          <a:xfrm>
            <a:off x="1201680" y="2831400"/>
            <a:ext cx="9142920" cy="1654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000" b="1" strike="noStrike" spc="-1">
                <a:solidFill>
                  <a:srgbClr val="000000"/>
                </a:solidFill>
                <a:latin typeface="바탕"/>
                <a:ea typeface="바탕"/>
              </a:rPr>
              <a:t>Civilizační nemoci – vs nové segmenty zákazníků</a:t>
            </a:r>
            <a:endParaRPr lang="cs-CZ" sz="40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4000" b="0" strike="noStrike" spc="-1">
              <a:latin typeface="Arial"/>
            </a:endParaRPr>
          </a:p>
        </p:txBody>
      </p:sp>
      <p:pic>
        <p:nvPicPr>
          <p:cNvPr id="248" name="Obraz 4"/>
          <p:cNvPicPr/>
          <p:nvPr/>
        </p:nvPicPr>
        <p:blipFill>
          <a:blip r:embed="rId2"/>
          <a:stretch/>
        </p:blipFill>
        <p:spPr>
          <a:xfrm>
            <a:off x="5656320" y="4219200"/>
            <a:ext cx="6309000" cy="2163240"/>
          </a:xfrm>
          <a:prstGeom prst="rect">
            <a:avLst/>
          </a:prstGeom>
          <a:ln w="0">
            <a:noFill/>
          </a:ln>
        </p:spPr>
      </p:pic>
      <p:sp>
        <p:nvSpPr>
          <p:cNvPr id="249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93885EA6-CBD0-4CC9-A6D8-F2D2B01012FA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11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50" name="Obrázek 2"/>
          <p:cNvPicPr/>
          <p:nvPr/>
        </p:nvPicPr>
        <p:blipFill>
          <a:blip r:embed="rId3"/>
          <a:stretch/>
        </p:blipFill>
        <p:spPr>
          <a:xfrm>
            <a:off x="1069920" y="22212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title"/>
          </p:nvPr>
        </p:nvSpPr>
        <p:spPr>
          <a:xfrm>
            <a:off x="8398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PŘÍČINY ÚMRTÍ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252" name="PlaceHolder 2"/>
          <p:cNvSpPr>
            <a:spLocks noGrp="1"/>
          </p:cNvSpPr>
          <p:nvPr>
            <p:ph/>
          </p:nvPr>
        </p:nvSpPr>
        <p:spPr>
          <a:xfrm>
            <a:off x="839880" y="1681200"/>
            <a:ext cx="5156640" cy="822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V LETECH 1990 -2013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253" name="PlaceHolder 3"/>
          <p:cNvSpPr>
            <a:spLocks noGrp="1"/>
          </p:cNvSpPr>
          <p:nvPr>
            <p:ph/>
          </p:nvPr>
        </p:nvSpPr>
        <p:spPr>
          <a:xfrm>
            <a:off x="6172200" y="1681200"/>
            <a:ext cx="5182200" cy="822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V letech 2019 - 2020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254" name="Symbol zastępczy zawartości 8"/>
          <p:cNvPicPr/>
          <p:nvPr/>
        </p:nvPicPr>
        <p:blipFill>
          <a:blip r:embed="rId2"/>
          <a:stretch/>
        </p:blipFill>
        <p:spPr>
          <a:xfrm>
            <a:off x="6172200" y="2505240"/>
            <a:ext cx="5182200" cy="3344760"/>
          </a:xfrm>
          <a:prstGeom prst="rect">
            <a:avLst/>
          </a:prstGeom>
          <a:ln w="0">
            <a:noFill/>
          </a:ln>
        </p:spPr>
      </p:pic>
      <p:pic>
        <p:nvPicPr>
          <p:cNvPr id="255" name="Symbol zastępczy zawartości 6"/>
          <p:cNvPicPr/>
          <p:nvPr/>
        </p:nvPicPr>
        <p:blipFill>
          <a:blip r:embed="rId3"/>
          <a:stretch/>
        </p:blipFill>
        <p:spPr>
          <a:xfrm>
            <a:off x="839880" y="2521080"/>
            <a:ext cx="5156640" cy="3344760"/>
          </a:xfrm>
          <a:prstGeom prst="rect">
            <a:avLst/>
          </a:prstGeom>
          <a:ln w="0">
            <a:noFill/>
          </a:ln>
        </p:spPr>
      </p:pic>
      <p:pic>
        <p:nvPicPr>
          <p:cNvPr id="256" name="Obrázek 2"/>
          <p:cNvPicPr/>
          <p:nvPr/>
        </p:nvPicPr>
        <p:blipFill>
          <a:blip r:embed="rId4"/>
          <a:stretch/>
        </p:blipFill>
        <p:spPr>
          <a:xfrm>
            <a:off x="1589040" y="11268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FAKTOR ÚMRTÍ Z DŮVODŮ Kardiovaskulárního onemocnění (předpoklad pro rok 2014)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258" name="Symbol zastępczy zawartości 4"/>
          <p:cNvPicPr/>
          <p:nvPr/>
        </p:nvPicPr>
        <p:blipFill>
          <a:blip r:embed="rId2"/>
          <a:srcRect b="15585"/>
          <a:stretch/>
        </p:blipFill>
        <p:spPr>
          <a:xfrm>
            <a:off x="2703960" y="1825560"/>
            <a:ext cx="6782760" cy="3672000"/>
          </a:xfrm>
          <a:prstGeom prst="rect">
            <a:avLst/>
          </a:prstGeom>
          <a:ln w="0">
            <a:noFill/>
          </a:ln>
        </p:spPr>
      </p:pic>
      <p:pic>
        <p:nvPicPr>
          <p:cNvPr id="259" name="Obrázek 2"/>
          <p:cNvPicPr/>
          <p:nvPr/>
        </p:nvPicPr>
        <p:blipFill>
          <a:blip r:embed="rId3"/>
          <a:stretch/>
        </p:blipFill>
        <p:spPr>
          <a:xfrm>
            <a:off x="699120" y="601884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Procentuální podíl úmrtí v důsledku Kardiovaskulárního onemocnění na celkovém počtu úmrtí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261" name="Obraz 2"/>
          <p:cNvPicPr/>
          <p:nvPr/>
        </p:nvPicPr>
        <p:blipFill>
          <a:blip r:embed="rId2"/>
          <a:srcRect l="25087" t="22426" r="25087" b="40138"/>
          <a:stretch/>
        </p:blipFill>
        <p:spPr>
          <a:xfrm>
            <a:off x="1599120" y="1938600"/>
            <a:ext cx="8712000" cy="4005720"/>
          </a:xfrm>
          <a:prstGeom prst="rect">
            <a:avLst/>
          </a:prstGeom>
          <a:ln w="0"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62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DBD4C2B2-B439-4D9B-A8B9-1E951E4360C4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14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63" name="Obrázek 2"/>
          <p:cNvPicPr/>
          <p:nvPr/>
        </p:nvPicPr>
        <p:blipFill>
          <a:blip r:embed="rId3"/>
          <a:stretch/>
        </p:blipFill>
        <p:spPr>
          <a:xfrm>
            <a:off x="241920" y="635652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PlaceHolder 1"/>
          <p:cNvSpPr>
            <a:spLocks noGrp="1"/>
          </p:cNvSpPr>
          <p:nvPr>
            <p:ph type="title"/>
          </p:nvPr>
        </p:nvSpPr>
        <p:spPr>
          <a:xfrm>
            <a:off x="838080" y="642600"/>
            <a:ext cx="10514520" cy="1046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 fontScale="63000"/>
          </a:bodyPr>
          <a:lstStyle/>
          <a:p>
            <a:pPr algn="ctr"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Procentuální podíl úmrtí v důsledku Kardiovaskulárního onemocnění na celkovém počtu úmrtí</a:t>
            </a:r>
            <a:r>
              <a:t/>
            </a:r>
            <a:br/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VE 28 ZEMÍCH EVROPSKÉ UNIE V ROCE 2016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265" name="pole tekstowe 3"/>
          <p:cNvSpPr/>
          <p:nvPr/>
        </p:nvSpPr>
        <p:spPr>
          <a:xfrm>
            <a:off x="1579680" y="6191640"/>
            <a:ext cx="781272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200" b="0" strike="noStrike" spc="-1">
                <a:solidFill>
                  <a:srgbClr val="000000"/>
                </a:solidFill>
                <a:latin typeface="Calibri"/>
                <a:ea typeface="DejaVu Sans"/>
              </a:rPr>
              <a:t>http://bip.stat.gov.pl/organizacja-statystyki-publicznej/rzadowa-rada-ludnosciowa/publikacje-rzadowej-rady-ludnosciowej</a:t>
            </a: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/</a:t>
            </a:r>
            <a:endParaRPr lang="cs-CZ" sz="1800" b="0" strike="noStrike" spc="-1">
              <a:latin typeface="Arial"/>
            </a:endParaRPr>
          </a:p>
        </p:txBody>
      </p:sp>
      <p:graphicFrame>
        <p:nvGraphicFramePr>
          <p:cNvPr id="266" name="Wykres 5"/>
          <p:cNvGraphicFramePr/>
          <p:nvPr/>
        </p:nvGraphicFramePr>
        <p:xfrm>
          <a:off x="392040" y="1690560"/>
          <a:ext cx="10960920" cy="4095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7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AB58B7D7-43C1-47DF-B083-1B7A1FDAF3BC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15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68" name="Obrázek 2"/>
          <p:cNvPicPr/>
          <p:nvPr/>
        </p:nvPicPr>
        <p:blipFill>
          <a:blip r:embed="rId3"/>
          <a:stretch/>
        </p:blipFill>
        <p:spPr>
          <a:xfrm>
            <a:off x="838080" y="6804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Obraz 3"/>
          <p:cNvPicPr/>
          <p:nvPr/>
        </p:nvPicPr>
        <p:blipFill>
          <a:blip r:embed="rId2"/>
          <a:stretch/>
        </p:blipFill>
        <p:spPr>
          <a:xfrm>
            <a:off x="0" y="0"/>
            <a:ext cx="5669280" cy="2074680"/>
          </a:xfrm>
          <a:prstGeom prst="rect">
            <a:avLst/>
          </a:prstGeom>
          <a:ln w="0">
            <a:noFill/>
          </a:ln>
          <a:effectLst>
            <a:reflection stA="99000" endPos="14000" dist="50800" dir="5400000" sy="-100000" algn="bl" rotWithShape="0"/>
          </a:effectLst>
        </p:spPr>
      </p:pic>
      <p:sp>
        <p:nvSpPr>
          <p:cNvPr id="270" name="PlaceHolder 1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174EF5D7-5F5A-40FE-B7B2-074115F87E15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16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71" name="Obraz 4"/>
          <p:cNvPicPr/>
          <p:nvPr/>
        </p:nvPicPr>
        <p:blipFill>
          <a:blip r:embed="rId3"/>
          <a:stretch/>
        </p:blipFill>
        <p:spPr>
          <a:xfrm>
            <a:off x="6721920" y="2422080"/>
            <a:ext cx="5282280" cy="4115880"/>
          </a:xfrm>
          <a:prstGeom prst="rect">
            <a:avLst/>
          </a:prstGeom>
          <a:ln w="0">
            <a:noFill/>
          </a:ln>
        </p:spPr>
      </p:pic>
      <p:pic>
        <p:nvPicPr>
          <p:cNvPr id="272" name="Obraz 6"/>
          <p:cNvPicPr/>
          <p:nvPr/>
        </p:nvPicPr>
        <p:blipFill>
          <a:blip r:embed="rId4"/>
          <a:stretch/>
        </p:blipFill>
        <p:spPr>
          <a:xfrm>
            <a:off x="640440" y="2422080"/>
            <a:ext cx="5282280" cy="3933360"/>
          </a:xfrm>
          <a:prstGeom prst="rect">
            <a:avLst/>
          </a:prstGeom>
          <a:ln w="0">
            <a:noFill/>
          </a:ln>
        </p:spPr>
      </p:pic>
      <p:pic>
        <p:nvPicPr>
          <p:cNvPr id="273" name="Obraz 9"/>
          <p:cNvPicPr/>
          <p:nvPr/>
        </p:nvPicPr>
        <p:blipFill>
          <a:blip r:embed="rId5"/>
          <a:stretch/>
        </p:blipFill>
        <p:spPr>
          <a:xfrm>
            <a:off x="5923800" y="0"/>
            <a:ext cx="6080400" cy="2329920"/>
          </a:xfrm>
          <a:prstGeom prst="rect">
            <a:avLst/>
          </a:prstGeom>
          <a:ln w="0">
            <a:noFill/>
          </a:ln>
        </p:spPr>
      </p:pic>
      <p:pic>
        <p:nvPicPr>
          <p:cNvPr id="274" name="Obrázek 2"/>
          <p:cNvPicPr/>
          <p:nvPr/>
        </p:nvPicPr>
        <p:blipFill>
          <a:blip r:embed="rId6"/>
          <a:stretch/>
        </p:blipFill>
        <p:spPr>
          <a:xfrm>
            <a:off x="412560" y="628632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Úmrtí dle příčiny v Polsku v období 2019 - 2020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276" name="Symbol zastępczy zawartości 4"/>
          <p:cNvPicPr/>
          <p:nvPr/>
        </p:nvPicPr>
        <p:blipFill>
          <a:blip r:embed="rId2"/>
          <a:srcRect t="5231"/>
          <a:stretch/>
        </p:blipFill>
        <p:spPr>
          <a:xfrm>
            <a:off x="1184760" y="2125080"/>
            <a:ext cx="9748080" cy="3970800"/>
          </a:xfrm>
          <a:prstGeom prst="rect">
            <a:avLst/>
          </a:prstGeom>
          <a:ln w="0">
            <a:noFill/>
          </a:ln>
        </p:spPr>
      </p:pic>
      <p:pic>
        <p:nvPicPr>
          <p:cNvPr id="277" name="Obrázek 2"/>
          <p:cNvPicPr/>
          <p:nvPr/>
        </p:nvPicPr>
        <p:blipFill>
          <a:blip r:embed="rId3"/>
          <a:stretch/>
        </p:blipFill>
        <p:spPr>
          <a:xfrm>
            <a:off x="662040" y="614016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title"/>
          </p:nvPr>
        </p:nvSpPr>
        <p:spPr>
          <a:xfrm>
            <a:off x="838080" y="865080"/>
            <a:ext cx="10514520" cy="8247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Příčiny úmrtí v Polsku v období 2019 - 2020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279" name="Symbol zastępczy zawartości 4"/>
          <p:cNvPicPr/>
          <p:nvPr/>
        </p:nvPicPr>
        <p:blipFill>
          <a:blip r:embed="rId2"/>
          <a:stretch/>
        </p:blipFill>
        <p:spPr>
          <a:xfrm>
            <a:off x="2640240" y="1970640"/>
            <a:ext cx="6593040" cy="4197600"/>
          </a:xfrm>
          <a:prstGeom prst="rect">
            <a:avLst/>
          </a:prstGeom>
          <a:ln w="0">
            <a:noFill/>
          </a:ln>
        </p:spPr>
      </p:pic>
      <p:pic>
        <p:nvPicPr>
          <p:cNvPr id="280" name="Obraz 6"/>
          <p:cNvPicPr/>
          <p:nvPr/>
        </p:nvPicPr>
        <p:blipFill>
          <a:blip r:embed="rId3"/>
          <a:stretch/>
        </p:blipFill>
        <p:spPr>
          <a:xfrm>
            <a:off x="901800" y="3992400"/>
            <a:ext cx="10387440" cy="2502360"/>
          </a:xfrm>
          <a:prstGeom prst="rect">
            <a:avLst/>
          </a:prstGeom>
          <a:ln w="0">
            <a:noFill/>
          </a:ln>
        </p:spPr>
      </p:pic>
      <p:pic>
        <p:nvPicPr>
          <p:cNvPr id="281" name="Obrázek 2"/>
          <p:cNvPicPr/>
          <p:nvPr/>
        </p:nvPicPr>
        <p:blipFill>
          <a:blip r:embed="rId4"/>
          <a:stretch/>
        </p:blipFill>
        <p:spPr>
          <a:xfrm>
            <a:off x="901800" y="17136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/>
          </p:nvPr>
        </p:nvSpPr>
        <p:spPr>
          <a:xfrm>
            <a:off x="838080" y="681120"/>
            <a:ext cx="10514520" cy="1008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1000"/>
          </a:bodyPr>
          <a:lstStyle/>
          <a:p>
            <a:pPr algn="ctr">
              <a:lnSpc>
                <a:spcPct val="90000"/>
              </a:lnSpc>
            </a:pPr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Nádorová onemocnění v Polsku za rok 2019 (dle krajů)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283" name="Symbol zastępczy zawartości 3"/>
          <p:cNvPicPr/>
          <p:nvPr/>
        </p:nvPicPr>
        <p:blipFill>
          <a:blip r:embed="rId2"/>
          <a:stretch/>
        </p:blipFill>
        <p:spPr>
          <a:xfrm>
            <a:off x="838080" y="1825560"/>
            <a:ext cx="9811440" cy="4350240"/>
          </a:xfrm>
          <a:prstGeom prst="rect">
            <a:avLst/>
          </a:prstGeom>
          <a:ln w="0">
            <a:noFill/>
          </a:ln>
        </p:spPr>
      </p:pic>
      <p:pic>
        <p:nvPicPr>
          <p:cNvPr id="284" name="Obrázek 2"/>
          <p:cNvPicPr/>
          <p:nvPr/>
        </p:nvPicPr>
        <p:blipFill>
          <a:blip r:embed="rId3"/>
          <a:stretch/>
        </p:blipFill>
        <p:spPr>
          <a:xfrm>
            <a:off x="575640" y="617076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Picture 2" descr="http://onkologia.org.pl/wp-content/uploads/2013_C00-D09_Rys7_zach.jpg"/>
          <p:cNvPicPr/>
          <p:nvPr/>
        </p:nvPicPr>
        <p:blipFill>
          <a:blip r:embed="rId2"/>
          <a:srcRect l="6802" b="10957"/>
          <a:stretch/>
        </p:blipFill>
        <p:spPr>
          <a:xfrm>
            <a:off x="2233800" y="1412640"/>
            <a:ext cx="8253720" cy="4294800"/>
          </a:xfrm>
          <a:prstGeom prst="rect">
            <a:avLst/>
          </a:prstGeom>
          <a:ln w="0"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86" name="PlaceHolder 1"/>
          <p:cNvSpPr>
            <a:spLocks noGrp="1"/>
          </p:cNvSpPr>
          <p:nvPr>
            <p:ph type="title"/>
          </p:nvPr>
        </p:nvSpPr>
        <p:spPr>
          <a:xfrm>
            <a:off x="1631520" y="26964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 fontScale="69000"/>
          </a:bodyPr>
          <a:lstStyle/>
          <a:p>
            <a:pPr algn="ctr">
              <a:lnSpc>
                <a:spcPct val="9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SROVNAVÁCÍ GRAF ONEMOCNĚNÍ ZHOUBNÝM NÁDOROVÝM ONEMOCNĚNÍM V POLSKU A STÁTECH EVROPSKÉ UNIE </a:t>
            </a: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(27) V ROCE 2020 - CELKEM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287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6C72A89F-13DF-4CC9-92C2-05C60F2605E9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20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88" name="Obrázek 2"/>
          <p:cNvPicPr/>
          <p:nvPr/>
        </p:nvPicPr>
        <p:blipFill>
          <a:blip r:embed="rId3"/>
          <a:stretch/>
        </p:blipFill>
        <p:spPr>
          <a:xfrm>
            <a:off x="686880" y="621648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title"/>
          </p:nvPr>
        </p:nvSpPr>
        <p:spPr>
          <a:xfrm>
            <a:off x="1740960" y="260640"/>
            <a:ext cx="8228520" cy="1141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 fontScale="86000"/>
          </a:bodyPr>
          <a:lstStyle/>
          <a:p>
            <a:pPr algn="ctr">
              <a:lnSpc>
                <a:spcPct val="90000"/>
              </a:lnSpc>
            </a:pPr>
            <a:r>
              <a:rPr lang="pl-PL" sz="3200" b="1" strike="noStrike" spc="-1">
                <a:solidFill>
                  <a:srgbClr val="000000"/>
                </a:solidFill>
                <a:latin typeface="Calibri Light"/>
              </a:rPr>
              <a:t>Srovnávací graf úmrtnosti v důsledku zhoubného nádorového onemocnění v Polsku a státech Evropské Unie (27) v roce 2020 - celkem.</a:t>
            </a:r>
            <a:endParaRPr lang="cs-CZ" sz="3200" b="0" strike="noStrike" spc="-1">
              <a:latin typeface="Arial"/>
            </a:endParaRPr>
          </a:p>
        </p:txBody>
      </p:sp>
      <p:pic>
        <p:nvPicPr>
          <p:cNvPr id="290" name="Obraz 2"/>
          <p:cNvPicPr/>
          <p:nvPr/>
        </p:nvPicPr>
        <p:blipFill>
          <a:blip r:embed="rId2"/>
          <a:srcRect l="6663" b="11417"/>
          <a:stretch/>
        </p:blipFill>
        <p:spPr>
          <a:xfrm>
            <a:off x="2351160" y="1772640"/>
            <a:ext cx="8064000" cy="4145040"/>
          </a:xfrm>
          <a:prstGeom prst="rect">
            <a:avLst/>
          </a:prstGeom>
          <a:ln w="0">
            <a:noFill/>
          </a:ln>
          <a:effectLst>
            <a:outerShdw blurRad="50760" dist="37674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91" name="PlaceHolder 2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20411C4E-B2AA-4ACD-BDDF-AA08A9F1521F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21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292" name="Obrázek 2"/>
          <p:cNvPicPr/>
          <p:nvPr/>
        </p:nvPicPr>
        <p:blipFill>
          <a:blip r:embed="rId3"/>
          <a:stretch/>
        </p:blipFill>
        <p:spPr>
          <a:xfrm>
            <a:off x="1126080" y="603576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Obraz 3"/>
          <p:cNvPicPr/>
          <p:nvPr/>
        </p:nvPicPr>
        <p:blipFill>
          <a:blip r:embed="rId2"/>
          <a:stretch/>
        </p:blipFill>
        <p:spPr>
          <a:xfrm>
            <a:off x="839880" y="3466080"/>
            <a:ext cx="3809520" cy="2722320"/>
          </a:xfrm>
          <a:prstGeom prst="rect">
            <a:avLst/>
          </a:prstGeom>
          <a:ln w="0">
            <a:noFill/>
          </a:ln>
        </p:spPr>
      </p:pic>
      <p:sp>
        <p:nvSpPr>
          <p:cNvPr id="294" name="PlaceHolder 1"/>
          <p:cNvSpPr>
            <a:spLocks noGrp="1"/>
          </p:cNvSpPr>
          <p:nvPr>
            <p:ph type="title"/>
          </p:nvPr>
        </p:nvSpPr>
        <p:spPr>
          <a:xfrm>
            <a:off x="839880" y="365040"/>
            <a:ext cx="5331240" cy="3834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48000"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Onemocnění alergii 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295" name="PlaceHolder 2"/>
          <p:cNvSpPr>
            <a:spLocks noGrp="1"/>
          </p:cNvSpPr>
          <p:nvPr>
            <p:ph/>
          </p:nvPr>
        </p:nvSpPr>
        <p:spPr>
          <a:xfrm>
            <a:off x="407160" y="1681200"/>
            <a:ext cx="5156640" cy="11257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 fontScale="85000"/>
          </a:bodyPr>
          <a:lstStyle/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Odhaduje se, že  40% Poláků trpí alergiemi.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 V roce 2030  až 50% Evropanů bude trpět alergií.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296" name="PlaceHolder 3"/>
          <p:cNvSpPr>
            <a:spLocks noGrp="1"/>
          </p:cNvSpPr>
          <p:nvPr>
            <p:ph/>
          </p:nvPr>
        </p:nvSpPr>
        <p:spPr>
          <a:xfrm>
            <a:off x="6142320" y="1510560"/>
            <a:ext cx="5182200" cy="822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Druhy alergie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297" name="PlaceHolder 4"/>
          <p:cNvSpPr>
            <a:spLocks noGrp="1"/>
          </p:cNvSpPr>
          <p:nvPr>
            <p:ph/>
          </p:nvPr>
        </p:nvSpPr>
        <p:spPr>
          <a:xfrm>
            <a:off x="6172200" y="2505240"/>
            <a:ext cx="5182200" cy="30978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Potravinová (mléko, ořechy, vejce)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Inhalační (srst, houby, roztoče)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Infekční  (léky, hmyzí bodnutí)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Kontaktní (nikl, barviva)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298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5657BDC3-2E5F-4B3B-9E61-880D5D5B143C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299" name="Prostokąt 1"/>
          <p:cNvSpPr/>
          <p:nvPr/>
        </p:nvSpPr>
        <p:spPr>
          <a:xfrm>
            <a:off x="6172200" y="5844240"/>
            <a:ext cx="5759640" cy="36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http://alergie.mp.pl/chorobyalergiczne/</a:t>
            </a:r>
            <a:endParaRPr lang="cs-CZ" sz="1800" b="0" strike="noStrike" spc="-1">
              <a:latin typeface="Arial"/>
            </a:endParaRPr>
          </a:p>
        </p:txBody>
      </p:sp>
      <p:pic>
        <p:nvPicPr>
          <p:cNvPr id="300" name="Obrázek 2"/>
          <p:cNvPicPr/>
          <p:nvPr/>
        </p:nvPicPr>
        <p:blipFill>
          <a:blip r:embed="rId3"/>
          <a:stretch/>
        </p:blipFill>
        <p:spPr>
          <a:xfrm>
            <a:off x="6662160" y="13968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65041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Onemocnění cukrovkou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302" name="PlaceHolder 2"/>
          <p:cNvSpPr>
            <a:spLocks noGrp="1"/>
          </p:cNvSpPr>
          <p:nvPr>
            <p:ph/>
          </p:nvPr>
        </p:nvSpPr>
        <p:spPr>
          <a:xfrm>
            <a:off x="839880" y="1681200"/>
            <a:ext cx="5156640" cy="822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Druh cukrovky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303" name="PlaceHolder 3"/>
          <p:cNvSpPr>
            <a:spLocks noGrp="1"/>
          </p:cNvSpPr>
          <p:nvPr>
            <p:ph/>
          </p:nvPr>
        </p:nvSpPr>
        <p:spPr>
          <a:xfrm>
            <a:off x="839880" y="2505240"/>
            <a:ext cx="5156640" cy="3683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7000"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•Typ 1 – cca 10%  všech případů cukrovky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•Typ 2 – cca 85% všech případů cukrovky (způsobené životním stylem a stravou + genetická predispozice) 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•Těhotenská cukrovka – odhaduje se, že se vyskytuje u 1 z 12 těhotenství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sp>
        <p:nvSpPr>
          <p:cNvPr id="304" name="PlaceHolder 4"/>
          <p:cNvSpPr>
            <a:spLocks noGrp="1"/>
          </p:cNvSpPr>
          <p:nvPr>
            <p:ph/>
          </p:nvPr>
        </p:nvSpPr>
        <p:spPr>
          <a:xfrm>
            <a:off x="6172200" y="1681200"/>
            <a:ext cx="5182200" cy="822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1" strike="noStrike" spc="-1">
                <a:solidFill>
                  <a:srgbClr val="000000"/>
                </a:solidFill>
                <a:latin typeface="Calibri"/>
              </a:rPr>
              <a:t>Statistika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305" name="PlaceHolder 5"/>
          <p:cNvSpPr>
            <a:spLocks noGrp="1"/>
          </p:cNvSpPr>
          <p:nvPr>
            <p:ph/>
          </p:nvPr>
        </p:nvSpPr>
        <p:spPr>
          <a:xfrm>
            <a:off x="6172200" y="2505240"/>
            <a:ext cx="5182200" cy="3683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Microsoft YaHei"/>
              </a:rPr>
              <a:t>V Polsku až  2,73 mln osob má cukrovku </a:t>
            </a:r>
            <a:r>
              <a:rPr lang="pl-PL" sz="2800" b="0" u="sng" strike="noStrike" spc="-1">
                <a:solidFill>
                  <a:srgbClr val="000000"/>
                </a:solidFill>
                <a:uFillTx/>
                <a:latin typeface="Calibri"/>
                <a:ea typeface="Microsoft YaHei"/>
              </a:rPr>
              <a:t>(8,4%)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  <a:ea typeface="Microsoft YaHei"/>
              </a:rPr>
              <a:t>, přičemž 550 tis. vůbec netuší, že jí má.  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306" name="Obraz 19"/>
          <p:cNvPicPr/>
          <p:nvPr/>
        </p:nvPicPr>
        <p:blipFill>
          <a:blip r:embed="rId2"/>
          <a:stretch/>
        </p:blipFill>
        <p:spPr>
          <a:xfrm>
            <a:off x="9888480" y="3663360"/>
            <a:ext cx="2147040" cy="3033720"/>
          </a:xfrm>
          <a:prstGeom prst="rect">
            <a:avLst/>
          </a:prstGeom>
          <a:ln w="0">
            <a:noFill/>
          </a:ln>
        </p:spPr>
      </p:pic>
      <p:pic>
        <p:nvPicPr>
          <p:cNvPr id="307" name="Obraz 18"/>
          <p:cNvPicPr/>
          <p:nvPr/>
        </p:nvPicPr>
        <p:blipFill>
          <a:blip r:embed="rId3"/>
          <a:stretch/>
        </p:blipFill>
        <p:spPr>
          <a:xfrm>
            <a:off x="6427080" y="3866760"/>
            <a:ext cx="2335680" cy="2426040"/>
          </a:xfrm>
          <a:prstGeom prst="rect">
            <a:avLst/>
          </a:prstGeom>
          <a:ln w="0">
            <a:noFill/>
          </a:ln>
        </p:spPr>
      </p:pic>
      <p:sp>
        <p:nvSpPr>
          <p:cNvPr id="308" name="PlaceHolder 6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DE112A42-E024-420E-9171-96AB8DD4848B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23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309" name="Obrázek 2"/>
          <p:cNvPicPr/>
          <p:nvPr/>
        </p:nvPicPr>
        <p:blipFill>
          <a:blip r:embed="rId4"/>
          <a:stretch/>
        </p:blipFill>
        <p:spPr>
          <a:xfrm>
            <a:off x="6779160" y="23940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PlaceHolder 1"/>
          <p:cNvSpPr>
            <a:spLocks noGrp="1"/>
          </p:cNvSpPr>
          <p:nvPr>
            <p:ph type="title"/>
          </p:nvPr>
        </p:nvSpPr>
        <p:spPr>
          <a:xfrm>
            <a:off x="636840" y="234360"/>
            <a:ext cx="10917000" cy="896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Důsledky pro teorii spotřeby, obchodu a marketingu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311" name="PlaceHolder 2"/>
          <p:cNvSpPr>
            <a:spLocks noGrp="1"/>
          </p:cNvSpPr>
          <p:nvPr>
            <p:ph/>
          </p:nvPr>
        </p:nvSpPr>
        <p:spPr>
          <a:xfrm>
            <a:off x="838080" y="1131480"/>
            <a:ext cx="4723200" cy="4941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u="sng" strike="noStrike" spc="-1">
                <a:solidFill>
                  <a:srgbClr val="000000"/>
                </a:solidFill>
                <a:uFillTx/>
                <a:latin typeface="Calibri"/>
              </a:rPr>
              <a:t>Zdravotní projekt  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„Vytvoření první IT vědecké platformy v Polsku pro výměnu znalostí o riziku zhoubných nádorů v Polsku“, která zahrnuje následující moduly: </a:t>
            </a: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Centrální nádorová databáze,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Platforma: registr orgánů,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Platforma znalosti/vědy 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sp>
        <p:nvSpPr>
          <p:cNvPr id="312" name="PlaceHolder 3"/>
          <p:cNvSpPr>
            <a:spLocks noGrp="1"/>
          </p:cNvSpPr>
          <p:nvPr>
            <p:ph/>
          </p:nvPr>
        </p:nvSpPr>
        <p:spPr>
          <a:xfrm>
            <a:off x="6336360" y="1131480"/>
            <a:ext cx="5418720" cy="4941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0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u="sng" strike="noStrike" spc="-1">
                <a:solidFill>
                  <a:srgbClr val="000000"/>
                </a:solidFill>
                <a:uFillTx/>
                <a:latin typeface="Calibri"/>
              </a:rPr>
              <a:t>Návrh: 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u="sng" strike="noStrike" spc="-1">
                <a:solidFill>
                  <a:srgbClr val="000000"/>
                </a:solidFill>
                <a:uFillTx/>
                <a:latin typeface="Calibri"/>
              </a:rPr>
              <a:t>Projekt ekonomický  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- vytvoření první IT vědecké platformy v Polsku pro shromažďování znalostí o spotřebě, životním stylu a důsledcích pro systém zdravotní péče. </a:t>
            </a: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Platforma by měla obsahovat: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Spotřebitelská analýza vč. myšlenky a praxe spojení výroby a spotřeby, zapojení spotřebitelů do výroby zboží, které potřebují, např. potraviny(angl. prosumtion)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Obchodní strategie řízení obratu a kvality,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"/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Marketingové strategie v podnikách.</a:t>
            </a: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  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>
              <a:latin typeface="Arial"/>
            </a:endParaRPr>
          </a:p>
        </p:txBody>
      </p:sp>
      <p:sp>
        <p:nvSpPr>
          <p:cNvPr id="313" name="Strzałka w prawo 4"/>
          <p:cNvSpPr/>
          <p:nvPr/>
        </p:nvSpPr>
        <p:spPr>
          <a:xfrm>
            <a:off x="5040360" y="3370320"/>
            <a:ext cx="1123200" cy="81216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14" name="pole tekstowe 5"/>
          <p:cNvSpPr/>
          <p:nvPr/>
        </p:nvSpPr>
        <p:spPr>
          <a:xfrm>
            <a:off x="866880" y="6175440"/>
            <a:ext cx="526752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pl-PL" sz="1800" b="0" u="sng" strike="noStrike" spc="-1">
                <a:solidFill>
                  <a:srgbClr val="0563C1"/>
                </a:solidFill>
                <a:uFillTx/>
                <a:latin typeface="Calibri"/>
                <a:ea typeface="DejaVu Sans"/>
                <a:hlinkClick r:id="rId3"/>
              </a:rPr>
              <a:t>https://pto.med.pl/linki/krajowy_rejestr_nowotworow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>
              <a:latin typeface="Arial"/>
            </a:endParaRPr>
          </a:p>
        </p:txBody>
      </p:sp>
      <p:sp>
        <p:nvSpPr>
          <p:cNvPr id="315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12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fld id="{378FF617-EE9A-4AF9-A7F1-4223D46EA2D7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24</a:t>
            </a:fld>
            <a:endParaRPr lang="cs-CZ" sz="1200" b="0" strike="noStrike" spc="-1">
              <a:latin typeface="Times New Roman"/>
            </a:endParaRPr>
          </a:p>
        </p:txBody>
      </p:sp>
      <p:pic>
        <p:nvPicPr>
          <p:cNvPr id="316" name="Obrázek 2"/>
          <p:cNvPicPr/>
          <p:nvPr/>
        </p:nvPicPr>
        <p:blipFill>
          <a:blip r:embed="rId4"/>
          <a:stretch/>
        </p:blipFill>
        <p:spPr>
          <a:xfrm>
            <a:off x="6717960" y="5993640"/>
            <a:ext cx="5256720" cy="50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</TotalTime>
  <Words>781</Words>
  <Application>Microsoft Office PowerPoint</Application>
  <PresentationFormat>Širokoúhlá obrazovka</PresentationFormat>
  <Paragraphs>112</Paragraphs>
  <Slides>24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24</vt:i4>
      </vt:variant>
    </vt:vector>
  </HeadingPairs>
  <TitlesOfParts>
    <vt:vector size="38" baseType="lpstr">
      <vt:lpstr>바탕</vt:lpstr>
      <vt:lpstr>Microsoft YaHei</vt:lpstr>
      <vt:lpstr>Arial</vt:lpstr>
      <vt:lpstr>Calibri</vt:lpstr>
      <vt:lpstr>Calibri Light</vt:lpstr>
      <vt:lpstr>DejaVu Sans</vt:lpstr>
      <vt:lpstr>Symbol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    Spotřebitel v kontextu změn zdravotních podmínek  </vt:lpstr>
      <vt:lpstr>Agenda</vt:lpstr>
      <vt:lpstr>Zdravotní model M. Lalonde</vt:lpstr>
      <vt:lpstr>Zdravotní politiku</vt:lpstr>
      <vt:lpstr> 23.10.2007 Evropská komise přijala strategii „Společně pro zdraví“.</vt:lpstr>
      <vt:lpstr>Cílem programu „Společně pro zdraví 2008 - 2013”</vt:lpstr>
      <vt:lpstr> ŽÁDOUCÍ SPOTŘEBITELSKÉ CHOVÁNÍ VE SVĚTLE NÁRODNÍHO PROGRAMU ZDRAVÍ</vt:lpstr>
      <vt:lpstr>Společně pro ZDRAVÍ 2014-2020</vt:lpstr>
      <vt:lpstr>Narodowy Program Zdrowia 2016-2020 </vt:lpstr>
      <vt:lpstr>ÚMRTÍ VE VYBRANÝCH EVROPSKÝCH ZEMÍCH   V LETECH 2016-2020</vt:lpstr>
      <vt:lpstr>Prezentace aplikace PowerPoint</vt:lpstr>
      <vt:lpstr>PŘÍČINY ÚMRTÍ</vt:lpstr>
      <vt:lpstr>FAKTOR ÚMRTÍ Z DŮVODŮ Kardiovaskulárního onemocnění (předpoklad pro rok 2014)</vt:lpstr>
      <vt:lpstr>Procentuální podíl úmrtí v důsledku Kardiovaskulárního onemocnění na celkovém počtu úmrtí</vt:lpstr>
      <vt:lpstr>Procentuální podíl úmrtí v důsledku Kardiovaskulárního onemocnění na celkovém počtu úmrtí VE 28 ZEMÍCH EVROPSKÉ UNIE V ROCE 2016</vt:lpstr>
      <vt:lpstr>Prezentace aplikace PowerPoint</vt:lpstr>
      <vt:lpstr>Úmrtí dle příčiny v Polsku v období 2019 - 2020</vt:lpstr>
      <vt:lpstr>Příčiny úmrtí v Polsku v období 2019 - 2020</vt:lpstr>
      <vt:lpstr>Nádorová onemocnění v Polsku za rok 2019 (dle krajů)</vt:lpstr>
      <vt:lpstr>SROVNAVÁCÍ GRAF ONEMOCNĚNÍ ZHOUBNÝM NÁDOROVÝM ONEMOCNĚNÍM V POLSKU A STÁTECH EVROPSKÉ UNIE (27) V ROCE 2020 - CELKEM</vt:lpstr>
      <vt:lpstr>Srovnávací graf úmrtnosti v důsledku zhoubného nádorového onemocnění v Polsku a státech Evropské Unie (27) v roce 2020 - celkem.</vt:lpstr>
      <vt:lpstr>Onemocnění alergii </vt:lpstr>
      <vt:lpstr>Onemocnění cukrovkou</vt:lpstr>
      <vt:lpstr>Důsledky pro teorii spotřeby, obchodu a marketingu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Konsument w kontekście zmian uwarunkowań zdrowotnych</dc:title>
  <dc:subject/>
  <dc:creator>Kasia</dc:creator>
  <dc:description/>
  <cp:lastModifiedBy>Miluše Matějcová</cp:lastModifiedBy>
  <cp:revision>31</cp:revision>
  <dcterms:created xsi:type="dcterms:W3CDTF">2016-11-19T00:47:15Z</dcterms:created>
  <dcterms:modified xsi:type="dcterms:W3CDTF">2022-05-02T12:14:18Z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Širokoúhlá obrazovka</vt:lpwstr>
  </property>
  <property fmtid="{D5CDD505-2E9C-101B-9397-08002B2CF9AE}" pid="4" name="Slides">
    <vt:i4>24</vt:i4>
  </property>
</Properties>
</file>