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2-02-07T10:56:41" idx="1">
    <p:pos x="0" y="0"/>
    <p:text/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subTitle"/>
          </p:nvPr>
        </p:nvSpPr>
        <p:spPr>
          <a:xfrm>
            <a:off x="609480" y="273600"/>
            <a:ext cx="10972440" cy="5307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4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1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6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cs-CZ" sz="4400" b="0" strike="noStrike" spc="-1">
              <a:latin typeface="Arial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09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0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1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2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  <p:sp>
        <p:nvSpPr>
          <p:cNvPr id="113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cs-CZ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r>
              <a:rPr lang="cs-CZ" sz="4400" b="0" strike="noStrike" spc="-1">
                <a:latin typeface="Arial"/>
              </a:rPr>
              <a:t>Klikněte pro úpravu formátu textu nadpisu</a:t>
            </a: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3200" b="0" strike="noStrike" spc="-1">
                <a:latin typeface="Arial"/>
              </a:rPr>
              <a:t>Klikněte pro úpravu formátu textu osnovy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800" b="0" strike="noStrike" spc="-1">
                <a:latin typeface="Arial"/>
              </a:rPr>
              <a:t>Druhá úroveň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400" b="0" strike="noStrike" spc="-1">
                <a:latin typeface="Arial"/>
              </a:rPr>
              <a:t>Třetí úroveň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s-CZ" sz="2000" b="0" strike="noStrike" spc="-1">
                <a:latin typeface="Arial"/>
              </a:rPr>
              <a:t>Čtvrtá úroveň osnovy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Pátá úroveň osnovy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Šestá úroveň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s-CZ" sz="2000" b="0" strike="noStrike" spc="-1">
                <a:latin typeface="Arial"/>
              </a:rPr>
              <a:t>Sedmá úroveň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comments" Target="../comments/commen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1590480" y="2385720"/>
            <a:ext cx="9075960" cy="14054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b">
            <a:noAutofit/>
          </a:bodyPr>
          <a:lstStyle/>
          <a:p>
            <a:pPr algn="ctr">
              <a:lnSpc>
                <a:spcPct val="90000"/>
              </a:lnSpc>
              <a:tabLst>
                <a:tab pos="0" algn="l"/>
              </a:tabLst>
            </a:pPr>
            <a:r>
              <a:rPr lang="cs-CZ" sz="6000" b="0" strike="noStrike" spc="-1">
                <a:solidFill>
                  <a:srgbClr val="FFFFFF"/>
                </a:solidFill>
                <a:latin typeface="Calibri Light"/>
                <a:ea typeface="Calibri Light"/>
              </a:rPr>
              <a:t>Marketing vyšší školy</a:t>
            </a:r>
            <a:endParaRPr lang="cs-CZ" sz="6000" b="0" strike="noStrike" spc="-1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subTitle"/>
          </p:nvPr>
        </p:nvSpPr>
        <p:spPr>
          <a:xfrm>
            <a:off x="1523880" y="4242240"/>
            <a:ext cx="9142560" cy="235692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Autofit/>
          </a:bodyPr>
          <a:lstStyle/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cs-CZ" sz="2400" b="0" strike="noStrike" spc="-1">
                <a:solidFill>
                  <a:srgbClr val="FFFFFF"/>
                </a:solidFill>
                <a:latin typeface="Calibri"/>
                <a:ea typeface="Calibri"/>
              </a:rPr>
              <a:t>Příležitosti a výzvy v pandemické době </a:t>
            </a:r>
            <a:endParaRPr lang="cs-CZ" sz="2400" b="0" strike="noStrike" spc="-1">
              <a:latin typeface="Arial"/>
            </a:endParaRPr>
          </a:p>
          <a:p>
            <a:pPr algn="ctr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pl-PL" sz="2400" b="0" strike="noStrike" spc="-1">
                <a:solidFill>
                  <a:srgbClr val="FFFFFF"/>
                </a:solidFill>
                <a:latin typeface="Calibri"/>
                <a:ea typeface="Calibri"/>
              </a:rPr>
              <a:t>dr Oliwia Tarasewicz - Gryt</a:t>
            </a:r>
            <a:endParaRPr lang="cs-CZ" sz="2400" b="0" strike="noStrike" spc="-1">
              <a:latin typeface="Arial"/>
            </a:endParaRPr>
          </a:p>
        </p:txBody>
      </p:sp>
      <p:pic>
        <p:nvPicPr>
          <p:cNvPr id="116" name="Picture 2" descr="Picture 2"/>
          <p:cNvPicPr/>
          <p:nvPr/>
        </p:nvPicPr>
        <p:blipFill>
          <a:blip r:embed="rId3"/>
          <a:stretch/>
        </p:blipFill>
        <p:spPr>
          <a:xfrm>
            <a:off x="3705840" y="5085360"/>
            <a:ext cx="4276440" cy="158148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Obsah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Autofit/>
          </a:bodyPr>
          <a:lstStyle/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700" b="0" strike="noStrike" spc="-1">
                <a:solidFill>
                  <a:srgbClr val="000000"/>
                </a:solidFill>
                <a:latin typeface="Arial"/>
                <a:ea typeface="Arial"/>
              </a:rPr>
              <a:t>Vliv pandemie na psychické rozpoložení studentů</a:t>
            </a:r>
            <a:endParaRPr lang="cs-CZ" sz="2700" b="0" strike="noStrike" spc="-1">
              <a:latin typeface="Arial"/>
            </a:endParaRPr>
          </a:p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700" b="0" strike="noStrike" spc="-1">
                <a:solidFill>
                  <a:srgbClr val="000000"/>
                </a:solidFill>
                <a:latin typeface="Arial"/>
                <a:ea typeface="Arial"/>
              </a:rPr>
              <a:t>Výzvy pro školní marketing do budoucna </a:t>
            </a:r>
            <a:endParaRPr lang="cs-CZ" sz="2700" b="0" strike="noStrike" spc="-1">
              <a:latin typeface="Arial"/>
            </a:endParaRPr>
          </a:p>
          <a:p>
            <a:pPr>
              <a:lnSpc>
                <a:spcPct val="120000"/>
              </a:lnSpc>
            </a:pPr>
            <a:r>
              <a:rPr lang="cs-CZ" sz="2700" b="0" strike="noStrike" spc="-1">
                <a:solidFill>
                  <a:srgbClr val="000000"/>
                </a:solidFill>
                <a:latin typeface="Arial"/>
                <a:ea typeface="Arial"/>
              </a:rPr>
              <a:t>•Příklady marketingových řešení hybridních a online </a:t>
            </a:r>
            <a:endParaRPr lang="cs-CZ" sz="27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2700" b="0" strike="noStrike" spc="-1">
                <a:solidFill>
                  <a:srgbClr val="000000"/>
                </a:solidFill>
                <a:latin typeface="Arial"/>
                <a:ea typeface="Arial"/>
              </a:rPr>
              <a:t>          •nástroje</a:t>
            </a:r>
            <a:endParaRPr lang="cs-CZ" sz="2700" b="0" strike="noStrike" spc="-1">
              <a:latin typeface="Arial"/>
            </a:endParaRPr>
          </a:p>
          <a:p>
            <a:pPr marL="1012320" lvl="2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700" b="0" strike="noStrike" spc="-1">
                <a:solidFill>
                  <a:srgbClr val="000000"/>
                </a:solidFill>
                <a:latin typeface="Arial"/>
                <a:ea typeface="Arial"/>
              </a:rPr>
              <a:t>Komunikační kanály</a:t>
            </a:r>
            <a:endParaRPr lang="cs-CZ" sz="2700" b="0" strike="noStrike" spc="-1">
              <a:latin typeface="Arial"/>
            </a:endParaRPr>
          </a:p>
          <a:p>
            <a:pPr marL="1012320" lvl="2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700" b="0" strike="noStrike" spc="-1">
                <a:solidFill>
                  <a:srgbClr val="000000"/>
                </a:solidFill>
                <a:latin typeface="Arial"/>
                <a:ea typeface="Arial"/>
              </a:rPr>
              <a:t>obsah</a:t>
            </a:r>
            <a:endParaRPr lang="cs-CZ" sz="2700" b="0" strike="noStrike" spc="-1">
              <a:latin typeface="Arial"/>
            </a:endParaRPr>
          </a:p>
        </p:txBody>
      </p:sp>
      <p:pic>
        <p:nvPicPr>
          <p:cNvPr id="119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Krátkodobé a dlouhodobé dopady pandemie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21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rmAutofit fontScale="92000"/>
          </a:bodyPr>
          <a:lstStyle/>
          <a:p>
            <a:pPr marL="151560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Izolace žáků a studentů</a:t>
            </a:r>
            <a:endParaRPr lang="cs-CZ" sz="1510" b="0" strike="noStrike" spc="-1">
              <a:latin typeface="Arial"/>
            </a:endParaRPr>
          </a:p>
          <a:p>
            <a:pPr>
              <a:lnSpc>
                <a:spcPct val="120000"/>
              </a:lnSpc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• Snížení kvality výuky v důsledku omezených digitálních kompetencí zaměstnanců</a:t>
            </a:r>
            <a:endParaRPr lang="cs-CZ" sz="1510" b="0" strike="noStrike" spc="-1">
              <a:latin typeface="Arial"/>
            </a:endParaRPr>
          </a:p>
          <a:p>
            <a:pPr marL="151560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Nedostatek možnosti pro využití přidané hodnoty, kterou škola nabízí </a:t>
            </a:r>
            <a:endParaRPr lang="cs-CZ" sz="1510" b="0" strike="noStrike" spc="-1">
              <a:latin typeface="Arial"/>
            </a:endParaRPr>
          </a:p>
          <a:p>
            <a:pPr marL="151560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Zcela omezený studentský život</a:t>
            </a:r>
            <a:endParaRPr lang="cs-CZ" sz="1510" b="0" strike="noStrike" spc="-1">
              <a:latin typeface="Arial"/>
            </a:endParaRPr>
          </a:p>
          <a:p>
            <a:pPr>
              <a:lnSpc>
                <a:spcPct val="120000"/>
              </a:lnSpc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* Rostoucí počet alternativ pro univerzity/vyšší školy</a:t>
            </a:r>
            <a:endParaRPr lang="cs-CZ" sz="1510" b="0" strike="noStrike" spc="-1">
              <a:latin typeface="Arial"/>
            </a:endParaRPr>
          </a:p>
          <a:p>
            <a:pPr marL="151560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Kritický přístup k nabídkovým hodnotám univerzit/vyšších škol </a:t>
            </a:r>
            <a:endParaRPr lang="cs-CZ" sz="1510" b="0" strike="noStrike" spc="-1">
              <a:latin typeface="Arial"/>
            </a:endParaRPr>
          </a:p>
          <a:p>
            <a:pPr marL="82440" indent="-82440">
              <a:lnSpc>
                <a:spcPct val="15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679" b="0" strike="noStrike" spc="-1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lang="cs-CZ" sz="1510" b="0" strike="noStrike" spc="-1">
                <a:solidFill>
                  <a:srgbClr val="000000"/>
                </a:solidFill>
                <a:latin typeface="Arial"/>
                <a:ea typeface="Arial"/>
              </a:rPr>
              <a:t>Rostoucí počet alternativ pro dosažení vyššího vzdělání </a:t>
            </a:r>
            <a:endParaRPr lang="cs-CZ" sz="1510" b="0" strike="noStrike" spc="-1">
              <a:latin typeface="Arial"/>
            </a:endParaRPr>
          </a:p>
          <a:p>
            <a:pPr marL="151560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Vyhoření a nejistota </a:t>
            </a:r>
            <a:endParaRPr lang="cs-CZ" sz="1510" b="0" strike="noStrike" spc="-1">
              <a:latin typeface="Arial"/>
            </a:endParaRPr>
          </a:p>
          <a:p>
            <a:pPr marL="151560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Omezené možnosti pro využití tradičních marketingových nástrojů: </a:t>
            </a:r>
            <a:endParaRPr lang="cs-CZ" sz="1510" b="0" strike="noStrike" spc="-1">
              <a:latin typeface="Arial"/>
            </a:endParaRPr>
          </a:p>
          <a:p>
            <a:pPr marL="471600" lvl="1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Dny otevřených dveří</a:t>
            </a:r>
            <a:endParaRPr lang="cs-CZ" sz="1510" b="0" strike="noStrike" spc="-1">
              <a:latin typeface="Arial"/>
            </a:endParaRPr>
          </a:p>
          <a:p>
            <a:pPr marL="471600" lvl="1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Prezentace nabídky na školách</a:t>
            </a:r>
            <a:endParaRPr lang="cs-CZ" sz="1510" b="0" strike="noStrike" spc="-1">
              <a:latin typeface="Arial"/>
            </a:endParaRPr>
          </a:p>
          <a:p>
            <a:pPr marL="471600" lvl="1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Přednášky a semináře podporující dobré jméno školy</a:t>
            </a:r>
            <a:endParaRPr lang="cs-CZ" sz="1510" b="0" strike="noStrike" spc="-1">
              <a:latin typeface="Arial"/>
            </a:endParaRPr>
          </a:p>
          <a:p>
            <a:pPr marL="471600" lvl="1" indent="-151560">
              <a:lnSpc>
                <a:spcPct val="120000"/>
              </a:lnSpc>
              <a:buClr>
                <a:srgbClr val="222222"/>
              </a:buClr>
              <a:buFont typeface="Arial"/>
              <a:buChar char="•"/>
            </a:pPr>
            <a:r>
              <a:rPr lang="cs-CZ" sz="1510" b="0" strike="noStrike" spc="4">
                <a:solidFill>
                  <a:srgbClr val="222222"/>
                </a:solidFill>
                <a:latin typeface="Arial"/>
                <a:ea typeface="Arial"/>
              </a:rPr>
              <a:t>Osobní setkání na akciích  </a:t>
            </a:r>
            <a:endParaRPr lang="cs-CZ" sz="1510" b="0" strike="noStrike" spc="-1">
              <a:latin typeface="Arial"/>
            </a:endParaRPr>
          </a:p>
        </p:txBody>
      </p:sp>
      <p:pic>
        <p:nvPicPr>
          <p:cNvPr id="122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Globální trend- příklad s USA</a:t>
            </a:r>
            <a:endParaRPr lang="cs-CZ" sz="440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30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Zdroj: Forbes, Gallup </a:t>
            </a:r>
            <a:endParaRPr lang="cs-CZ" sz="3000" b="0" strike="noStrike" spc="-1"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rmAutofit fontScale="97000"/>
          </a:bodyPr>
          <a:lstStyle/>
          <a:p>
            <a:pPr>
              <a:lnSpc>
                <a:spcPct val="120000"/>
              </a:lnSpc>
            </a:pPr>
            <a:r>
              <a:rPr lang="cs-CZ" sz="2400" b="0" strike="noStrike" spc="-1">
                <a:solidFill>
                  <a:srgbClr val="000000"/>
                </a:solidFill>
                <a:latin typeface="Arial"/>
                <a:ea typeface="Arial"/>
              </a:rPr>
              <a:t>• </a:t>
            </a: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20% budoucích studentů Harvardu se rozhodli </a:t>
            </a:r>
            <a:r>
              <a:rPr lang="cs-CZ" sz="2100" b="1" strike="noStrike" spc="-1">
                <a:solidFill>
                  <a:srgbClr val="000000"/>
                </a:solidFill>
                <a:latin typeface="Arial"/>
                <a:ea typeface="Arial"/>
              </a:rPr>
              <a:t>nezahájit</a:t>
            </a: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 studium v ​​tomto akademickém roce (2021) </a:t>
            </a:r>
            <a:endParaRPr lang="cs-CZ" sz="2100" b="0" strike="noStrike" spc="-1">
              <a:latin typeface="Arial"/>
            </a:endParaRPr>
          </a:p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 40% studentů prvního ročníku tvrdí, že letos na podzim s největší pravděpodobnosti </a:t>
            </a:r>
            <a:r>
              <a:rPr lang="cs-CZ" sz="2100" b="1" strike="noStrike" spc="-1">
                <a:solidFill>
                  <a:srgbClr val="000000"/>
                </a:solidFill>
                <a:latin typeface="Arial"/>
                <a:ea typeface="Arial"/>
              </a:rPr>
              <a:t>se nebude účastnit</a:t>
            </a: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 výuky.</a:t>
            </a:r>
            <a:endParaRPr lang="cs-CZ" sz="2100" b="0" strike="noStrike" spc="-1">
              <a:latin typeface="Arial"/>
            </a:endParaRPr>
          </a:p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 28% studentů vyšších ročníků ještě v létě tvrdilo, že se na </a:t>
            </a:r>
            <a:r>
              <a:rPr lang="cs-CZ" sz="2100" b="1" strike="noStrike" spc="-1">
                <a:solidFill>
                  <a:srgbClr val="000000"/>
                </a:solidFill>
                <a:latin typeface="Arial"/>
                <a:ea typeface="Arial"/>
              </a:rPr>
              <a:t>vysokou školu nevrátí </a:t>
            </a: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nebo, že se ještě nerozhodli. </a:t>
            </a:r>
            <a:endParaRPr lang="cs-CZ" sz="2100" b="0" strike="noStrike" spc="-1">
              <a:latin typeface="Arial"/>
            </a:endParaRPr>
          </a:p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 Na otázku, jak moc důležité je vysokoškolské vzdělání v dnešní době:</a:t>
            </a:r>
            <a:endParaRPr lang="cs-CZ" sz="2100" b="0" strike="noStrike" spc="-1">
              <a:latin typeface="Arial"/>
            </a:endParaRPr>
          </a:p>
          <a:p>
            <a:pPr marL="1012320" lvl="2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 </a:t>
            </a:r>
            <a:r>
              <a:rPr lang="cs-CZ" sz="2100" b="1" strike="noStrike" spc="-1">
                <a:solidFill>
                  <a:srgbClr val="000000"/>
                </a:solidFill>
                <a:latin typeface="Arial"/>
                <a:ea typeface="Arial"/>
              </a:rPr>
              <a:t>2020: 41% </a:t>
            </a: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Američanů ve věku 18-29 let odpovědělo „velmi důležité”</a:t>
            </a:r>
            <a:endParaRPr lang="cs-CZ" sz="2100" b="0" strike="noStrike" spc="-1">
              <a:latin typeface="Arial"/>
            </a:endParaRPr>
          </a:p>
          <a:p>
            <a:pPr marL="1012320" lvl="2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100" b="1" strike="noStrike" spc="-1">
                <a:solidFill>
                  <a:srgbClr val="000000"/>
                </a:solidFill>
                <a:latin typeface="Arial"/>
                <a:ea typeface="Arial"/>
              </a:rPr>
              <a:t> 2013: 74%</a:t>
            </a:r>
            <a:r>
              <a:rPr lang="cs-CZ" sz="2100" b="0" strike="noStrike" spc="-1">
                <a:solidFill>
                  <a:srgbClr val="000000"/>
                </a:solidFill>
                <a:latin typeface="Arial"/>
                <a:ea typeface="Arial"/>
              </a:rPr>
              <a:t> Američanů ve věk 18-29 let odpovědělo „velmi důležité” </a:t>
            </a:r>
            <a:endParaRPr lang="cs-CZ" sz="2100" b="0" strike="noStrike" spc="-1">
              <a:latin typeface="Arial"/>
            </a:endParaRPr>
          </a:p>
        </p:txBody>
      </p:sp>
      <p:pic>
        <p:nvPicPr>
          <p:cNvPr id="125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335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Pandemie není hybridní porucha – to je nová realita</a:t>
            </a:r>
            <a:endParaRPr lang="cs-CZ" sz="3350" b="0" strike="noStrike" spc="-1">
              <a:latin typeface="Arial"/>
            </a:endParaRPr>
          </a:p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335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Výzvy do budoucna: </a:t>
            </a:r>
            <a:endParaRPr lang="cs-CZ" sz="3350" b="0" strike="noStrike" spc="-1"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Autofit/>
          </a:bodyPr>
          <a:lstStyle/>
          <a:p>
            <a:pPr marL="97920" indent="-97920">
              <a:lnSpc>
                <a:spcPct val="2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  <a:ea typeface="Arial"/>
              </a:rPr>
              <a:t> Přizpůsobení univerzit/vyšších škol k novým měnícím potřebám</a:t>
            </a:r>
            <a:endParaRPr lang="cs-CZ" sz="2000" b="0" strike="noStrike" spc="-1">
              <a:latin typeface="Arial"/>
            </a:endParaRPr>
          </a:p>
          <a:p>
            <a:pPr marL="97920" indent="-97920">
              <a:lnSpc>
                <a:spcPct val="2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  <a:ea typeface="Arial"/>
              </a:rPr>
              <a:t> Navazování nových kontaktů  - networking online </a:t>
            </a:r>
            <a:endParaRPr lang="cs-CZ" sz="2000" b="0" strike="noStrike" spc="-1">
              <a:latin typeface="Arial"/>
            </a:endParaRPr>
          </a:p>
          <a:p>
            <a:pPr marL="97920" indent="-97920">
              <a:lnSpc>
                <a:spcPct val="2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  <a:ea typeface="Arial"/>
              </a:rPr>
              <a:t> Změna marketinkových a komunikačních nástrojů</a:t>
            </a:r>
            <a:endParaRPr lang="cs-CZ" sz="2000" b="0" strike="noStrike" spc="-1">
              <a:latin typeface="Arial"/>
            </a:endParaRPr>
          </a:p>
          <a:p>
            <a:pPr marL="97920" indent="-97920">
              <a:lnSpc>
                <a:spcPct val="2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  <a:ea typeface="Arial"/>
              </a:rPr>
              <a:t> Implementace nových technologii</a:t>
            </a:r>
            <a:endParaRPr lang="cs-CZ" sz="2000" b="0" strike="noStrike" spc="-1">
              <a:latin typeface="Arial"/>
            </a:endParaRPr>
          </a:p>
          <a:p>
            <a:pPr marL="97920" indent="-97920">
              <a:lnSpc>
                <a:spcPct val="2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000" b="0" strike="noStrike" spc="-1">
                <a:solidFill>
                  <a:srgbClr val="000000"/>
                </a:solidFill>
                <a:latin typeface="Arial"/>
                <a:ea typeface="Arial"/>
              </a:rPr>
              <a:t> Zvyšování digitálních kompetenci zaměstnanců </a:t>
            </a:r>
            <a:endParaRPr lang="cs-CZ" sz="2000" b="0" strike="noStrike" spc="-1">
              <a:latin typeface="Arial"/>
            </a:endParaRPr>
          </a:p>
        </p:txBody>
      </p:sp>
      <p:pic>
        <p:nvPicPr>
          <p:cNvPr id="128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V první řadě nabídka – teprve pak marketing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Arial Unicode MS"/>
                <a:ea typeface="Arial Unicode MS"/>
              </a:rPr>
              <a:t>Digitalizace výuky</a:t>
            </a:r>
            <a:endParaRPr lang="cs-CZ" sz="2800" b="0" strike="noStrike" spc="-1">
              <a:latin typeface="Arial"/>
            </a:endParaRPr>
          </a:p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cs-CZ" sz="2800" b="0" strike="noStrike" spc="-1">
                <a:solidFill>
                  <a:srgbClr val="000000"/>
                </a:solidFill>
                <a:latin typeface="Arial Unicode MS"/>
                <a:ea typeface="Arial Unicode MS"/>
              </a:rPr>
              <a:t>Zavedení hybridních výukových metod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Arial Unicode MS"/>
                <a:ea typeface="Arial Unicode MS"/>
              </a:rPr>
              <a:t>• Zavedení krátkých online kurzů propagujících univerzitu/vyšší školu, její zdroje a zaměstnance</a:t>
            </a:r>
            <a:endParaRPr lang="cs-CZ" sz="280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r>
              <a:rPr lang="cs-CZ" sz="2800" b="0" strike="noStrike" spc="-1">
                <a:solidFill>
                  <a:srgbClr val="000000"/>
                </a:solidFill>
                <a:latin typeface="Arial Unicode MS"/>
                <a:ea typeface="Arial Unicode MS"/>
              </a:rPr>
              <a:t>•Spolupráce  ( i distanční) se středními školami a obohacování jejich nabídky </a:t>
            </a:r>
            <a:endParaRPr lang="cs-CZ" sz="2800" b="0" strike="noStrike" spc="-1">
              <a:latin typeface="Arial"/>
            </a:endParaRPr>
          </a:p>
        </p:txBody>
      </p:sp>
      <p:pic>
        <p:nvPicPr>
          <p:cNvPr id="131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Než začneme s marketingovou propagaci školy, je potřeba zjistit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33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Autofit/>
          </a:bodyPr>
          <a:lstStyle/>
          <a:p>
            <a:pPr marL="201240" indent="-20124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Kdo je naší cílová skupina?</a:t>
            </a:r>
            <a:endParaRPr lang="cs-CZ" sz="2470" b="0" strike="noStrike" spc="-1">
              <a:latin typeface="Arial"/>
            </a:endParaRPr>
          </a:p>
          <a:p>
            <a:pPr marL="201240" indent="-20124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Odkud pochází?</a:t>
            </a:r>
            <a:endParaRPr lang="cs-CZ" sz="2470" b="0" strike="noStrike" spc="-1">
              <a:latin typeface="Arial"/>
            </a:endParaRPr>
          </a:p>
          <a:p>
            <a:pPr marL="201240" indent="-20124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Jaké jsou její životní cíle a výzvy?</a:t>
            </a:r>
            <a:endParaRPr lang="cs-CZ" sz="2470" b="0" strike="noStrike" spc="-1">
              <a:latin typeface="Arial"/>
            </a:endParaRPr>
          </a:p>
          <a:p>
            <a:pPr marL="201240" indent="-20124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Jaké má pochybnosti a omezení?</a:t>
            </a:r>
            <a:endParaRPr lang="cs-CZ" sz="2470" b="0" strike="noStrike" spc="-1">
              <a:latin typeface="Arial"/>
            </a:endParaRPr>
          </a:p>
          <a:p>
            <a:pPr marL="201240" indent="-20124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Jaká je nyní její hlavní motivace?</a:t>
            </a:r>
            <a:endParaRPr lang="cs-CZ" sz="2470" b="0" strike="noStrike" spc="-1">
              <a:latin typeface="Arial"/>
            </a:endParaRPr>
          </a:p>
          <a:p>
            <a:pPr>
              <a:lnSpc>
                <a:spcPct val="90000"/>
              </a:lnSpc>
              <a:spcBef>
                <a:spcPts val="799"/>
              </a:spcBef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• Odkud s největší pravděpodobností získává informace?</a:t>
            </a:r>
            <a:endParaRPr lang="cs-CZ" sz="2470" b="0" strike="noStrike" spc="-1">
              <a:latin typeface="Arial"/>
            </a:endParaRPr>
          </a:p>
          <a:p>
            <a:pPr marL="201240" indent="-20124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Kde aktuálně tráví svůj čas?</a:t>
            </a:r>
            <a:endParaRPr lang="cs-CZ" sz="2470" b="0" strike="noStrike" spc="-1">
              <a:latin typeface="Arial"/>
            </a:endParaRPr>
          </a:p>
          <a:p>
            <a:pPr marL="201240" indent="-201240">
              <a:lnSpc>
                <a:spcPct val="90000"/>
              </a:lnSpc>
              <a:spcBef>
                <a:spcPts val="799"/>
              </a:spcBef>
              <a:buClr>
                <a:srgbClr val="000000"/>
              </a:buClr>
              <a:buFont typeface="Arial"/>
              <a:buChar char="•"/>
            </a:pPr>
            <a:r>
              <a:rPr lang="cs-CZ" sz="2470" b="0" strike="noStrike" spc="-1">
                <a:solidFill>
                  <a:srgbClr val="000000"/>
                </a:solidFill>
                <a:latin typeface="Arial"/>
                <a:ea typeface="Arial"/>
              </a:rPr>
              <a:t>Jakým způsobem jí zapojit?</a:t>
            </a:r>
            <a:endParaRPr lang="cs-CZ" sz="2470" b="0" strike="noStrike" spc="-1">
              <a:latin typeface="Arial"/>
            </a:endParaRPr>
          </a:p>
        </p:txBody>
      </p:sp>
      <p:pic>
        <p:nvPicPr>
          <p:cNvPr id="134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Marketingová propagace – online nástroje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1184760" y="18820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rmAutofit/>
          </a:bodyPr>
          <a:lstStyle/>
          <a:p>
            <a:pPr marL="96840" indent="-9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Reklama - mailing, reklamy po internetu a sociálních sítích (YouTube, Instagram, TikTok, Facebook)</a:t>
            </a:r>
            <a:endParaRPr lang="cs-CZ" sz="1879" b="0" strike="noStrike" spc="-1">
              <a:latin typeface="Arial"/>
            </a:endParaRPr>
          </a:p>
          <a:p>
            <a:pPr marL="96840" indent="-9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Přednášky, výuka a semináře online</a:t>
            </a:r>
            <a:endParaRPr lang="cs-CZ" sz="1879" b="0" strike="noStrike" spc="-1">
              <a:latin typeface="Arial"/>
            </a:endParaRPr>
          </a:p>
          <a:p>
            <a:pPr marL="96840" indent="-9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Digitalizace reklamních brožur nebo map</a:t>
            </a:r>
            <a:endParaRPr lang="cs-CZ" sz="1879" b="0" strike="noStrike" spc="-1">
              <a:latin typeface="Arial"/>
            </a:endParaRPr>
          </a:p>
          <a:p>
            <a:pPr marL="96840" indent="-9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Informace a odkazy na nové virtuální prohlídky a veřejné přednášky online na webových stránkách školy.</a:t>
            </a:r>
            <a:endParaRPr lang="cs-CZ" sz="1879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•Virtuální prohlídka kampusu pro potenciální studenty - s typickým itinerářem a průvodcem.  </a:t>
            </a:r>
            <a:endParaRPr lang="cs-CZ" sz="1879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•Odkaz na digitální mapu vytvořenou v Mapách Google, která označuje důležité oblasti v kampusu</a:t>
            </a:r>
            <a:endParaRPr lang="cs-CZ" sz="1879" b="0" strike="noStrike" spc="-1">
              <a:latin typeface="Arial"/>
            </a:endParaRPr>
          </a:p>
          <a:p>
            <a:pPr marL="96840" indent="-9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Schůzky Q&amp;A uváděné současnými studenty a učiteli </a:t>
            </a:r>
            <a:endParaRPr lang="cs-CZ" sz="1879" b="0" strike="noStrike" spc="-1">
              <a:latin typeface="Arial"/>
            </a:endParaRPr>
          </a:p>
          <a:p>
            <a:pPr marL="96840" indent="-9684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79" b="0" strike="noStrike" spc="-1">
                <a:solidFill>
                  <a:srgbClr val="000000"/>
                </a:solidFill>
                <a:latin typeface="Arial"/>
                <a:ea typeface="Arial"/>
              </a:rPr>
              <a:t>Gamifikace (ramifikace) - hra online (vědecký escape room pro studenty, virtuální hra)</a:t>
            </a:r>
            <a:endParaRPr lang="cs-CZ" sz="1879" b="0" strike="noStrike" spc="-1">
              <a:latin typeface="Arial"/>
            </a:endParaRPr>
          </a:p>
        </p:txBody>
      </p:sp>
      <p:pic>
        <p:nvPicPr>
          <p:cNvPr id="137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Zrzut ekranu 2022-01-13 o 12.13.52.png" descr="Zrzut ekranu 2022-01-13 o 12.13.52.png"/>
          <p:cNvPicPr/>
          <p:nvPr/>
        </p:nvPicPr>
        <p:blipFill>
          <a:blip r:embed="rId2"/>
          <a:stretch/>
        </p:blipFill>
        <p:spPr>
          <a:xfrm>
            <a:off x="178560" y="-77040"/>
            <a:ext cx="12190680" cy="670428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Předmětný obsah 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1219320" y="167004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Autofit/>
          </a:bodyPr>
          <a:lstStyle/>
          <a:p>
            <a:pPr marL="97920" indent="-979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  <a:ea typeface="Arial"/>
              </a:rPr>
              <a:t>Politika školy ve věci COVID-19</a:t>
            </a:r>
            <a:endParaRPr lang="cs-CZ" sz="1800" b="0" strike="noStrike" spc="-1">
              <a:latin typeface="Arial"/>
            </a:endParaRPr>
          </a:p>
          <a:p>
            <a:pPr marL="97920" indent="-979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  <a:ea typeface="Arial"/>
              </a:rPr>
              <a:t>Informace o nových učebních osnovách a změnách ve škole – zdrojové odkazy</a:t>
            </a:r>
            <a:endParaRPr lang="cs-CZ" sz="18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  <a:ea typeface="Arial"/>
              </a:rPr>
              <a:t>•Podpora komunity a konektivity a možnosti jak se studenti mohou virtuálně zapojit</a:t>
            </a:r>
            <a:endParaRPr lang="cs-CZ" sz="1800" b="0" strike="noStrike" spc="-1">
              <a:latin typeface="Arial"/>
            </a:endParaRPr>
          </a:p>
          <a:p>
            <a:pPr marL="97920" indent="-979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  <a:ea typeface="Arial"/>
              </a:rPr>
              <a:t>Zdůrazňování důležitosti vysokoškolského vzdělání (jako příklad uveďte příběhy studentů a absolventů a jejích úspěchy)</a:t>
            </a:r>
            <a:endParaRPr lang="cs-CZ" sz="1800" b="0" strike="noStrike" spc="-1">
              <a:latin typeface="Arial"/>
            </a:endParaRPr>
          </a:p>
          <a:p>
            <a:pPr marL="97920" indent="-979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  <a:ea typeface="Arial"/>
              </a:rPr>
              <a:t>Jak budou vypadat vztahy s učiteli? Jaké budou praktické příležitosti – laboratoře nebo stáže? </a:t>
            </a:r>
            <a:endParaRPr lang="cs-CZ" sz="1800" b="0" strike="noStrike" spc="-1">
              <a:latin typeface="Arial"/>
            </a:endParaRPr>
          </a:p>
          <a:p>
            <a:pPr marL="97920" indent="-979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00" b="0" strike="noStrike" spc="-1">
                <a:solidFill>
                  <a:srgbClr val="000000"/>
                </a:solidFill>
                <a:latin typeface="Arial"/>
                <a:ea typeface="Arial"/>
              </a:rPr>
              <a:t>Jakým způsobem ujistíš potenciální studenty – tím, že nabídneš víc než službu živého vysílání? </a:t>
            </a:r>
            <a:endParaRPr lang="cs-CZ" sz="1800" b="0" strike="noStrike" spc="-1">
              <a:latin typeface="Arial"/>
            </a:endParaRPr>
          </a:p>
          <a:p>
            <a:pPr marL="97920" indent="-97920">
              <a:lnSpc>
                <a:spcPct val="10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1800" b="0" i="1" strike="noStrike" spc="-1">
                <a:solidFill>
                  <a:srgbClr val="000000"/>
                </a:solidFill>
                <a:latin typeface="Arial"/>
                <a:ea typeface="Arial"/>
              </a:rPr>
              <a:t>Study-from-home tips</a:t>
            </a:r>
            <a:r>
              <a:rPr lang="cs-CZ" sz="1800" b="0" strike="noStrike" spc="-1">
                <a:solidFill>
                  <a:srgbClr val="000000"/>
                </a:solidFill>
                <a:latin typeface="Arial"/>
                <a:ea typeface="Arial"/>
              </a:rPr>
              <a:t> jako stories na Instagramu</a:t>
            </a:r>
            <a:endParaRPr lang="cs-CZ" sz="1800" b="0" strike="noStrike" spc="-1">
              <a:latin typeface="Arial"/>
            </a:endParaRPr>
          </a:p>
        </p:txBody>
      </p:sp>
      <p:pic>
        <p:nvPicPr>
          <p:cNvPr id="141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1203840" y="198720"/>
            <a:ext cx="10514160" cy="132408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ctr">
            <a:noAutofit/>
          </a:bodyPr>
          <a:lstStyle/>
          <a:p>
            <a:pPr>
              <a:lnSpc>
                <a:spcPct val="90000"/>
              </a:lnSpc>
              <a:tabLst>
                <a:tab pos="0" algn="l"/>
              </a:tabLst>
            </a:pPr>
            <a:r>
              <a:rPr lang="cs-CZ" sz="4400" b="0" strike="noStrike" spc="-1">
                <a:solidFill>
                  <a:srgbClr val="000000"/>
                </a:solidFill>
                <a:latin typeface="Calibri Light"/>
                <a:ea typeface="Calibri Light"/>
              </a:rPr>
              <a:t>Další tipy /doporučení – kdy bude taková propagace úspěšná?</a:t>
            </a:r>
            <a:endParaRPr lang="cs-CZ" sz="4400" b="0" strike="noStrike" spc="-1"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/>
          </p:nvPr>
        </p:nvSpPr>
        <p:spPr>
          <a:xfrm>
            <a:off x="1203840" y="1775880"/>
            <a:ext cx="10514160" cy="3516840"/>
          </a:xfrm>
          <a:prstGeom prst="rect">
            <a:avLst/>
          </a:prstGeom>
          <a:noFill/>
          <a:ln w="12600">
            <a:noFill/>
          </a:ln>
        </p:spPr>
        <p:txBody>
          <a:bodyPr lIns="45720" tIns="45000" rIns="45720" bIns="45000" anchor="t">
            <a:noAutofit/>
          </a:bodyPr>
          <a:lstStyle/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600" b="0" strike="noStrike" spc="-1">
                <a:solidFill>
                  <a:srgbClr val="000000"/>
                </a:solidFill>
                <a:latin typeface="Arial"/>
                <a:ea typeface="Arial"/>
              </a:rPr>
              <a:t> Dbej na to, aby každé spojení bylo interaktivní.</a:t>
            </a:r>
            <a:endParaRPr lang="cs-CZ" sz="2600" b="0" strike="noStrike" spc="-1">
              <a:latin typeface="Arial"/>
            </a:endParaRPr>
          </a:p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600" b="0" strike="noStrike" spc="-1">
                <a:solidFill>
                  <a:srgbClr val="000000"/>
                </a:solidFill>
                <a:latin typeface="Arial"/>
                <a:ea typeface="Arial"/>
              </a:rPr>
              <a:t> Potenciální odběratele=cílová skupina, hledej na těch online místech, kde obvykle tráví svůj čas (hooodně času!)</a:t>
            </a:r>
            <a:endParaRPr lang="cs-CZ" sz="2600" b="0" strike="noStrike" spc="-1">
              <a:latin typeface="Arial"/>
            </a:endParaRPr>
          </a:p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600" b="0" strike="noStrike" spc="-1">
                <a:solidFill>
                  <a:srgbClr val="000000"/>
                </a:solidFill>
                <a:latin typeface="Arial"/>
                <a:ea typeface="Arial"/>
              </a:rPr>
              <a:t> Zohlední aktuální komentáře studentů ve všech oblastech</a:t>
            </a:r>
            <a:endParaRPr lang="cs-CZ" sz="2600" b="0" strike="noStrike" spc="-1">
              <a:latin typeface="Arial"/>
            </a:endParaRPr>
          </a:p>
          <a:p>
            <a:pPr>
              <a:lnSpc>
                <a:spcPct val="120000"/>
              </a:lnSpc>
            </a:pPr>
            <a:r>
              <a:rPr lang="cs-CZ" sz="2600" b="0" strike="noStrike" spc="-1">
                <a:solidFill>
                  <a:srgbClr val="000000"/>
                </a:solidFill>
                <a:latin typeface="Arial"/>
                <a:ea typeface="Arial"/>
              </a:rPr>
              <a:t>•Ověřuj jejích rozpoložení/nálady skrze průzkumy a dotazníky </a:t>
            </a:r>
            <a:endParaRPr lang="cs-CZ" sz="2600" b="0" strike="noStrike" spc="-1">
              <a:latin typeface="Arial"/>
            </a:endParaRPr>
          </a:p>
          <a:p>
            <a:pPr marL="97920" indent="-97920">
              <a:lnSpc>
                <a:spcPct val="120000"/>
              </a:lnSpc>
              <a:buClr>
                <a:srgbClr val="000000"/>
              </a:buClr>
              <a:buFont typeface="Arial"/>
              <a:buChar char="•"/>
            </a:pPr>
            <a:r>
              <a:rPr lang="cs-CZ" sz="2600" b="0" strike="noStrike" spc="-1">
                <a:solidFill>
                  <a:srgbClr val="000000"/>
                </a:solidFill>
                <a:latin typeface="Arial"/>
                <a:ea typeface="Arial"/>
              </a:rPr>
              <a:t> Používej interaktivní média </a:t>
            </a:r>
            <a:endParaRPr lang="cs-CZ" sz="2600" b="0" strike="noStrike" spc="-1">
              <a:latin typeface="Arial"/>
            </a:endParaRPr>
          </a:p>
        </p:txBody>
      </p:sp>
      <p:pic>
        <p:nvPicPr>
          <p:cNvPr id="144" name="Picture 2" descr="Picture 2"/>
          <p:cNvPicPr/>
          <p:nvPr/>
        </p:nvPicPr>
        <p:blipFill>
          <a:blip r:embed="rId3"/>
          <a:stretch/>
        </p:blipFill>
        <p:spPr>
          <a:xfrm>
            <a:off x="1355400" y="5584320"/>
            <a:ext cx="10241640" cy="979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Avatarland-pokaz-na-3-ekrany-20210512--1024x600.jpeg" descr="Avatarland-pokaz-na-3-ekrany-20210512--1024x600.jpeg"/>
          <p:cNvPicPr/>
          <p:nvPr/>
        </p:nvPicPr>
        <p:blipFill>
          <a:blip r:embed="rId2"/>
          <a:stretch/>
        </p:blipFill>
        <p:spPr>
          <a:xfrm>
            <a:off x="14040" y="0"/>
            <a:ext cx="11702880" cy="6856560"/>
          </a:xfrm>
          <a:prstGeom prst="rect">
            <a:avLst/>
          </a:prstGeom>
          <a:ln w="1270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A7A7A7"/>
      </a:dk2>
      <a:lt2>
        <a:srgbClr val="535353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</TotalTime>
  <Words>635</Words>
  <Application>Microsoft Office PowerPoint</Application>
  <PresentationFormat>Širokoúhlá obrazovka</PresentationFormat>
  <Paragraphs>76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13</vt:i4>
      </vt:variant>
    </vt:vector>
  </HeadingPairs>
  <TitlesOfParts>
    <vt:vector size="23" baseType="lpstr">
      <vt:lpstr>Arial Unicode MS</vt:lpstr>
      <vt:lpstr>Arial</vt:lpstr>
      <vt:lpstr>Calibri</vt:lpstr>
      <vt:lpstr>Calibri Light</vt:lpstr>
      <vt:lpstr>DejaVu Sans</vt:lpstr>
      <vt:lpstr>Symbol</vt:lpstr>
      <vt:lpstr>Wingdings</vt:lpstr>
      <vt:lpstr>Office Theme</vt:lpstr>
      <vt:lpstr>Office Theme</vt:lpstr>
      <vt:lpstr>Office Theme</vt:lpstr>
      <vt:lpstr>Marketing vyšší školy</vt:lpstr>
      <vt:lpstr>Obsah</vt:lpstr>
      <vt:lpstr>Krátkodobé a dlouhodobé dopady pandemie</vt:lpstr>
      <vt:lpstr>Globální trend- příklad s USA Zdroj: Forbes, Gallup </vt:lpstr>
      <vt:lpstr>Pandemie není hybridní porucha – to je nová realita Výzvy do budoucna: </vt:lpstr>
      <vt:lpstr>V první řadě nabídka – teprve pak marketing</vt:lpstr>
      <vt:lpstr>Než začneme s marketingovou propagaci školy, je potřeba zjistit</vt:lpstr>
      <vt:lpstr>Marketingová propagace – online nástroje</vt:lpstr>
      <vt:lpstr>Prezentace aplikace PowerPoint</vt:lpstr>
      <vt:lpstr>Předmětný obsah </vt:lpstr>
      <vt:lpstr>Další tipy /doporučení – kdy bude taková propagace úspěšná?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Promocja uczelni</dc:title>
  <dc:subject/>
  <dc:creator>Alina Zagórska</dc:creator>
  <dc:description/>
  <cp:lastModifiedBy>Miluše Matějcová</cp:lastModifiedBy>
  <cp:revision>15</cp:revision>
  <dcterms:modified xsi:type="dcterms:W3CDTF">2022-02-08T10:15:58Z</dcterms:modified>
  <dc:language>cs-CZ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Panoramiczny</vt:lpwstr>
  </property>
  <property fmtid="{D5CDD505-2E9C-101B-9397-08002B2CF9AE}" pid="3" name="Slides">
    <vt:i4>13</vt:i4>
  </property>
</Properties>
</file>